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9AC287-5818-45C7-A6F5-CAEC596B8F68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D2BBA0-F8BC-4CB4-A77E-DABBD19B52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815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D9656-9ECA-4B85-9034-571C0EF07B85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96D5F-59D0-4121-B939-7380CEA066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522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C8FA-2E3B-47EC-93DD-5A2AD8759D46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F0A78-C5E0-4380-AE13-1EF78D78FE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172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C707A-770A-4930-8026-4C486AAF2567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AA851-9100-4714-9CBF-E5909867D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441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BC7257-3212-4D55-BEE1-E862807B4A78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55127-4460-479F-89AF-E8B4E6E777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6438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F39463-D835-4969-B12E-936D808266BC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A2EC9-7B84-4DDA-8BEC-B43FC76120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675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7BB879-3E97-46CD-9B7A-13168A742719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2C5F-47B1-472F-BA65-D791DDAC8B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2195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4282F3-ABB0-41D5-A583-508E59AA2257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AE3E1-3BAC-41AE-8E0C-BB9B579C80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2945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FFE2-6AD4-408C-930C-EAE3E8EC1186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F830F-A63A-4B0F-82D5-FCD76E8CC4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878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210A09-B9A5-46F2-8D20-E635FE19654F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548A1-3DD9-409E-9C40-519EC698B6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588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5D9F3E-CFB1-406F-B534-34695C611608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E9E56-30D7-4CE3-9CA3-3B390F19EA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5291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EC83EF0-FB77-45D3-9D6D-8398DD49D88B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itchFamily="34" charset="0"/>
              </a:defRPr>
            </a:lvl1pPr>
          </a:lstStyle>
          <a:p>
            <a:fld id="{9EC76048-DCED-41AF-B116-944022B5970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4" r:id="rId2"/>
    <p:sldLayoutId id="2147483769" r:id="rId3"/>
    <p:sldLayoutId id="2147483770" r:id="rId4"/>
    <p:sldLayoutId id="2147483771" r:id="rId5"/>
    <p:sldLayoutId id="2147483772" r:id="rId6"/>
    <p:sldLayoutId id="2147483765" r:id="rId7"/>
    <p:sldLayoutId id="2147483773" r:id="rId8"/>
    <p:sldLayoutId id="2147483774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Local%20Settings/Temp/&#1088;&#1072;&#1079;&#1076;&#1072;&#1090;&#1086;&#1095;&#1085;&#1099;&#1077;%20&#1084;&#1072;&#1090;&#1077;&#1088;&#1080;&#1072;&#1083;&#1099;%20&#1076;&#1077;&#1090;&#1103;&#1084;/&#1092;&#1091;&#1085;&#1082;&#1094;&#1080;&#1080;%20&#1074;%20&#1082;&#1086;&#1084;&#1072;&#1085;&#1076;&#1077;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2;&#1072;&#1088;&#1090;&#1099;%20&#1087;&#1086;&#1085;&#1103;&#1090;&#1080;&#1081;" TargetMode="External"/><Relationship Id="rId2" Type="http://schemas.openxmlformats.org/officeDocument/2006/relationships/hyperlink" Target="&#1087;&#1083;&#1072;&#1085;&#1080;&#1088;&#1086;&#1074;&#1072;&#1085;&#1080;&#1077;%20&#1085;&#1072;&#1073;&#1083;&#1102;&#1076;&#1077;&#1085;&#1080;&#1077;%20&#1080;%20&#1072;&#1085;&#1072;&#1083;&#1080;&#1079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59;&#1088;&#1086;&#1082;%20&#1086;&#1082;&#1088;&#1091;&#1078;&#1072;&#1102;&#1097;&#1077;&#1075;&#1086;%20&#1084;&#1080;&#1088;&#1072;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Хвойные и цветковые растения</a:t>
            </a:r>
            <a:endParaRPr lang="ru-RU" i="1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263" y="3429000"/>
            <a:ext cx="363220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ru-RU" altLang="ru-RU" sz="1400" smtClean="0"/>
          </a:p>
          <a:p>
            <a:pPr marR="0" eaLnBrk="1" hangingPunct="1">
              <a:lnSpc>
                <a:spcPct val="80000"/>
              </a:lnSpc>
            </a:pPr>
            <a:endParaRPr lang="ru-RU" altLang="ru-RU" sz="1400" smtClean="0"/>
          </a:p>
          <a:p>
            <a:pPr marR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chemeClr val="tx1"/>
                </a:solidFill>
              </a:rPr>
              <a:t>Кругликова О. А.</a:t>
            </a:r>
            <a:endParaRPr lang="ru-RU" altLang="ru-RU" sz="1600" smtClean="0">
              <a:solidFill>
                <a:schemeClr val="tx1"/>
              </a:solidFill>
              <a:latin typeface="Arial" charset="0"/>
            </a:endParaRPr>
          </a:p>
          <a:p>
            <a:pPr marR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Arial" charset="0"/>
              </a:rPr>
              <a:t>Коровкина И. И.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Arial" charset="0"/>
              </a:rPr>
              <a:t>Волкова И. С.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Arial" charset="0"/>
              </a:rPr>
              <a:t>Орлова Г. А.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Arial" charset="0"/>
              </a:rPr>
              <a:t>Галаева О.В.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471863" y="61134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charset="0"/>
              </a:rPr>
              <a:t>Данилов 2015г.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07288" cy="41805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Планируемые образовательные результаты</a:t>
            </a:r>
            <a:endParaRPr lang="ru-RU" sz="3200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5650" y="620713"/>
            <a:ext cx="7704138" cy="588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1.Сравнивают  и называют основные признаки, изученных растений.</a:t>
            </a:r>
          </a:p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2.Использование смыслового чтения при выделении главных признаков хвойных и цветковых растений.</a:t>
            </a:r>
          </a:p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3.Сравнивают и называют существенные признаки хвойных растений</a:t>
            </a:r>
          </a:p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цветковых растений.</a:t>
            </a:r>
          </a:p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Составление карты понятий для рассказа о группах растений первокласснику.</a:t>
            </a:r>
          </a:p>
          <a:p>
            <a:pPr marL="109728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Осуществлять взаимопроверку и самопроверку выполненного задания.</a:t>
            </a:r>
          </a:p>
          <a:p>
            <a:pPr eaLnBrk="1" hangingPunct="1">
              <a:defRPr/>
            </a:pP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marL="109538" indent="0" algn="ctr" eaLnBrk="1" hangingPunct="1">
              <a:buFont typeface="Wingdings 3" pitchFamily="18" charset="2"/>
              <a:buNone/>
            </a:pPr>
            <a:r>
              <a:rPr lang="ru-RU" altLang="ru-RU" smtClean="0"/>
              <a:t>Способствовать развитию умения сравнивать признаки растений посредством составления карты понятий «Хвойные и цветковые растения».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Этапы совместной деятельности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63" y="1714500"/>
            <a:ext cx="3143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потребности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643313" y="192881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1714500"/>
            <a:ext cx="4071937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Демонстрация решения учебной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задачи.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ситуации успеха при постановке детьми проблемного вопроса: «Что мы знаем, а чего не знаем?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63" y="2786063"/>
            <a:ext cx="3143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образа желаемого результата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643313" y="29289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2928938"/>
            <a:ext cx="407193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Обсуждение целесообразности создания карты понятий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63" y="3857625"/>
            <a:ext cx="3143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мотива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3643313" y="400050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5000625"/>
            <a:ext cx="4071937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Обсуждение вопроса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«ГДЕ МЫ МОЖЕМ ВЗЯТЬ ИНФОРМАЦИЮ ОБ ОСТАВШИХСЯ РАСТЕНИЯХ»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гербарием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Демонстрация и пробы гербария для сравнительного анализа групп растений. Смысловое чтение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" y="4929188"/>
            <a:ext cx="3143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Целеобразование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621213" y="3929063"/>
            <a:ext cx="4094162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3643313" y="507206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03" name="TextBox 16"/>
          <p:cNvSpPr txBox="1">
            <a:spLocks noChangeArrowheads="1"/>
          </p:cNvSpPr>
          <p:nvPr/>
        </p:nvSpPr>
        <p:spPr bwMode="auto">
          <a:xfrm>
            <a:off x="4621213" y="4000500"/>
            <a:ext cx="40941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FFFFFF"/>
                </a:solidFill>
              </a:rPr>
              <a:t>Диалог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FFFFFF"/>
                </a:solidFill>
              </a:rPr>
              <a:t>Как можно распределить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rgbClr val="FFFFFF"/>
                </a:solidFill>
              </a:rPr>
              <a:t>растения на группы?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834" y="116632"/>
            <a:ext cx="8229600" cy="5620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Этапы учебной деятельности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3238" y="942975"/>
            <a:ext cx="1766887" cy="1216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350" y="3019425"/>
            <a:ext cx="1738313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Выполнение действий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850" y="4868863"/>
            <a:ext cx="1744663" cy="1081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полученного результата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268538" y="1308100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268538" y="3422650"/>
            <a:ext cx="1049337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247900" y="5102225"/>
            <a:ext cx="928688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46438" y="692150"/>
            <a:ext cx="5468937" cy="2160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Обсуждение алгоритма составления карты понятий</a:t>
            </a:r>
            <a:endParaRPr lang="ru-RU" dirty="0">
              <a:latin typeface="Times New Roman" pitchFamily="18" charset="0"/>
              <a:cs typeface="Times New Roman" pitchFamily="18" charset="0"/>
              <a:hlinkClick r:id="rId2" action="ppaction://hlinkfile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Фиксация плана действий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Дадим общее название царства живых организмов.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На стрелочках укажем общие признаки группы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Назовем группу растений.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Приведем примеры группы растений</a:t>
            </a:r>
            <a:endParaRPr lang="ru-RU" sz="1600" dirty="0">
              <a:latin typeface="Times New Roman" pitchFamily="18" charset="0"/>
              <a:cs typeface="Times New Roman" pitchFamily="18" charset="0"/>
              <a:hlinkClick r:id="rId2" action="ppaction://hlinkfile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  <a:hlinkClick r:id="rId2" action="ppaction://hlinkfile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46438" y="2924175"/>
            <a:ext cx="5468937" cy="179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ситуации успеха в ходе выполнения действий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Дифференцированная помощь при создании карты понятий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46438" y="4797425"/>
            <a:ext cx="5468937" cy="1511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Презентация выступлений подгрупп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Групповое обсуждение карты понятий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Взаимооценивание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Получение отклика от ребенка, который принес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5"/>
              </a:buClr>
              <a:buFont typeface="Wingdings 3"/>
              <a:buChar char=""/>
              <a:defRPr/>
            </a:pPr>
            <a:r>
              <a:rPr lang="ru-RU" dirty="0" smtClean="0"/>
              <a:t>Общий уровень достижения образовательного </a:t>
            </a:r>
            <a:r>
              <a:rPr lang="ru-RU" u="sng" dirty="0" smtClean="0">
                <a:hlinkClick r:id="rId2" action="ppaction://hlinkfile"/>
              </a:rPr>
              <a:t>результата детьми </a:t>
            </a:r>
            <a:r>
              <a:rPr lang="ru-RU" dirty="0" smtClean="0"/>
              <a:t>Уровень достижения каждого </a:t>
            </a:r>
            <a:r>
              <a:rPr lang="ru-RU" u="sng" dirty="0" smtClean="0"/>
              <a:t>образовательного результата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5"/>
              </a:buClr>
              <a:buFont typeface="Wingdings 3"/>
              <a:buChar char=""/>
              <a:defRPr/>
            </a:pPr>
            <a:r>
              <a:rPr lang="ru-RU" u="sng" dirty="0" smtClean="0">
                <a:hlinkClick r:id="rId3" action="ppaction://hlinkfile"/>
              </a:rPr>
              <a:t>Работы детей</a:t>
            </a:r>
            <a:endParaRPr lang="ru-RU" u="sng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5"/>
              </a:buClr>
              <a:buFont typeface="Wingdings 3"/>
              <a:buChar char=""/>
              <a:defRPr/>
            </a:pPr>
            <a:r>
              <a:rPr lang="ru-RU" u="sng" dirty="0" smtClean="0">
                <a:hlinkClick r:id="rId4" action="ppaction://hlinkfile"/>
              </a:rPr>
              <a:t>Видео материалы  со-бытия</a:t>
            </a:r>
            <a:endParaRPr lang="ru-RU" u="sng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Результативность работы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321</TotalTime>
  <Words>273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Хвойные и цветковые растения</vt:lpstr>
      <vt:lpstr>Планируемые образовательные результаты</vt:lpstr>
      <vt:lpstr>Цель</vt:lpstr>
      <vt:lpstr>Этапы совместной деятельности</vt:lpstr>
      <vt:lpstr>Этапы учебной деятельности</vt:lpstr>
      <vt:lpstr>Результативность работы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Екатерина II: умница или красавица?</dc:title>
  <dc:creator>Натали</dc:creator>
  <cp:lastModifiedBy>Светлана Юрьевна Белянчева</cp:lastModifiedBy>
  <cp:revision>46</cp:revision>
  <dcterms:created xsi:type="dcterms:W3CDTF">2014-05-03T11:24:39Z</dcterms:created>
  <dcterms:modified xsi:type="dcterms:W3CDTF">2015-06-18T13:33:59Z</dcterms:modified>
</cp:coreProperties>
</file>