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8" r:id="rId9"/>
    <p:sldId id="262" r:id="rId10"/>
    <p:sldId id="263" r:id="rId11"/>
    <p:sldId id="265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5251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1755B-4218-4FCF-AADB-CA7B3FFE62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303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A65A5-38DA-4977-8DEF-58E80FD661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551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F7627-29A4-4393-8011-380AD71182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0833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E0932-AAF9-4886-B386-75000B0D7F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021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E3EE1D-8394-4FE1-8B2B-C1D2B4975A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522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DB30C-BE48-42FC-B2ED-C61628BEE3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7539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52BAA-5361-4C17-9E42-99E99B7C3C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9798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C7BF9-A47E-450C-AED1-D104E25E07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952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70CED6-6038-434C-807B-2B143C3655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3796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857F66-7355-4792-8144-CF2EE81C7A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666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C1CF93-7949-4212-9EDE-3BFB18C649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20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6E270FF-FC6A-499E-9EF0-524EE6D77C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&#1056;&#1077;&#1079;&#1091;&#1083;&#1100;&#1090;&#1072;&#1090;&#1099;.doc" TargetMode="External"/><Relationship Id="rId2" Type="http://schemas.openxmlformats.org/officeDocument/2006/relationships/hyperlink" Target="&#1057;&#1093;&#1077;&#1084;&#1072;%20&#1085;&#1072;&#1073;&#1083;&#1102;&#1076;&#1077;&#1085;&#1080;&#1103;.doc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&#1069;&#1090;&#1072;&#1087;&#1099;%20&#1076;&#1077;&#1103;&#1090;&#1077;&#1083;&#1100;&#1085;&#1086;&#1089;&#1090;&#1080;%20(&#1092;&#1088;&#1072;&#1075;&#1084;&#1077;&#1085;&#1090;&#1099;%20&#1091;&#1088;&#1086;&#1082;&#1072;).avi" TargetMode="External"/><Relationship Id="rId4" Type="http://schemas.openxmlformats.org/officeDocument/2006/relationships/hyperlink" Target="&#1092;&#1086;&#1090;&#1086;%20&#1088;&#1072;&#1073;&#1086;&#1090;%20&#1076;&#1077;&#1090;&#1077;&#1081;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&#1092;&#1086;&#1090;&#1086;%20&#1090;&#1072;&#1073;&#1083;&#1080;&#1094;&#1072;%20&#1082;&#1088;&#1080;&#1090;&#1077;&#1088;&#1080;&#1077;&#1074;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476250"/>
            <a:ext cx="7991475" cy="2520950"/>
          </a:xfrm>
        </p:spPr>
        <p:txBody>
          <a:bodyPr/>
          <a:lstStyle/>
          <a:p>
            <a:pPr eaLnBrk="1" hangingPunct="1"/>
            <a:r>
              <a:rPr lang="ru-RU" altLang="ru-RU" sz="4800" dirty="0" smtClean="0">
                <a:solidFill>
                  <a:srgbClr val="003300"/>
                </a:solidFill>
                <a:latin typeface="Arial Black" pitchFamily="34" charset="0"/>
              </a:rPr>
              <a:t/>
            </a:r>
            <a:br>
              <a:rPr lang="ru-RU" altLang="ru-RU" sz="4800" dirty="0" smtClean="0">
                <a:solidFill>
                  <a:srgbClr val="003300"/>
                </a:solidFill>
                <a:latin typeface="Arial Black" pitchFamily="34" charset="0"/>
              </a:rPr>
            </a:br>
            <a:r>
              <a:rPr lang="ru-RU" altLang="ru-RU" sz="4800" dirty="0" smtClean="0">
                <a:solidFill>
                  <a:srgbClr val="003300"/>
                </a:solidFill>
                <a:latin typeface="Arial Black" pitchFamily="34" charset="0"/>
              </a:rPr>
              <a:t/>
            </a:r>
            <a:br>
              <a:rPr lang="ru-RU" altLang="ru-RU" sz="4800" dirty="0" smtClean="0">
                <a:solidFill>
                  <a:srgbClr val="003300"/>
                </a:solidFill>
                <a:latin typeface="Arial Black" pitchFamily="34" charset="0"/>
              </a:rPr>
            </a:br>
            <a:r>
              <a:rPr lang="ru-RU" altLang="ru-RU" sz="4800" dirty="0" smtClean="0">
                <a:solidFill>
                  <a:srgbClr val="003300"/>
                </a:solidFill>
                <a:latin typeface="Arial Black" pitchFamily="34" charset="0"/>
              </a:rPr>
              <a:t> </a:t>
            </a:r>
            <a:r>
              <a:rPr lang="ru-RU" altLang="ru-RU" sz="4800" dirty="0" smtClean="0">
                <a:solidFill>
                  <a:schemeClr val="bg1"/>
                </a:solidFill>
                <a:latin typeface="Arial Black" pitchFamily="34" charset="0"/>
              </a:rPr>
              <a:t>КПК</a:t>
            </a:r>
            <a:br>
              <a:rPr lang="ru-RU" altLang="ru-RU" sz="4800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ru-RU" altLang="ru-RU" sz="4800" dirty="0" smtClean="0">
                <a:solidFill>
                  <a:srgbClr val="003300"/>
                </a:solidFill>
                <a:latin typeface="Arial Black" pitchFamily="34" charset="0"/>
              </a:rPr>
              <a:t> «Формирующее оценивание»</a:t>
            </a:r>
            <a:r>
              <a:rPr lang="ru-RU" altLang="ru-RU" sz="4800" dirty="0" smtClean="0">
                <a:solidFill>
                  <a:srgbClr val="003300"/>
                </a:solidFill>
              </a:rPr>
              <a:t/>
            </a:r>
            <a:br>
              <a:rPr lang="ru-RU" altLang="ru-RU" sz="4800" dirty="0" smtClean="0">
                <a:solidFill>
                  <a:srgbClr val="003300"/>
                </a:solidFill>
              </a:rPr>
            </a:br>
            <a:r>
              <a:rPr lang="ru-RU" altLang="ru-RU" sz="4800" dirty="0" smtClean="0">
                <a:solidFill>
                  <a:srgbClr val="003300"/>
                </a:solidFill>
              </a:rPr>
              <a:t/>
            </a:r>
            <a:br>
              <a:rPr lang="ru-RU" altLang="ru-RU" sz="4800" dirty="0" smtClean="0">
                <a:solidFill>
                  <a:srgbClr val="003300"/>
                </a:solidFill>
              </a:rPr>
            </a:br>
            <a:r>
              <a:rPr lang="ru-RU" altLang="ru-RU" sz="4000" b="1" i="1" dirty="0" smtClean="0">
                <a:solidFill>
                  <a:schemeClr val="bg1"/>
                </a:solidFill>
              </a:rPr>
              <a:t>урок русского языка</a:t>
            </a:r>
            <a:br>
              <a:rPr lang="ru-RU" altLang="ru-RU" sz="4000" b="1" i="1" dirty="0" smtClean="0">
                <a:solidFill>
                  <a:schemeClr val="bg1"/>
                </a:solidFill>
              </a:rPr>
            </a:br>
            <a:r>
              <a:rPr lang="ru-RU" altLang="ru-RU" sz="4000" b="1" i="1" dirty="0" smtClean="0">
                <a:solidFill>
                  <a:schemeClr val="bg1"/>
                </a:solidFill>
              </a:rPr>
              <a:t> в 4 классе по программе «Начальная школа </a:t>
            </a:r>
            <a:r>
              <a:rPr lang="en-US" altLang="ru-RU" sz="4000" b="1" i="1" dirty="0" smtClean="0">
                <a:solidFill>
                  <a:schemeClr val="bg1"/>
                </a:solidFill>
              </a:rPr>
              <a:t>XXI </a:t>
            </a:r>
            <a:r>
              <a:rPr lang="ru-RU" altLang="ru-RU" sz="4000" b="1" i="1" dirty="0" smtClean="0">
                <a:solidFill>
                  <a:schemeClr val="bg1"/>
                </a:solidFill>
              </a:rPr>
              <a:t>век»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27313" y="4868863"/>
            <a:ext cx="6264275" cy="1989137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</a:pPr>
            <a:r>
              <a:rPr lang="ru-RU" altLang="ru-RU" sz="1000" smtClean="0">
                <a:solidFill>
                  <a:schemeClr val="bg1"/>
                </a:solidFill>
              </a:rPr>
              <a:t>Работу подготовили</a:t>
            </a:r>
          </a:p>
          <a:p>
            <a:pPr algn="r" eaLnBrk="1" hangingPunct="1">
              <a:lnSpc>
                <a:spcPct val="80000"/>
              </a:lnSpc>
            </a:pPr>
            <a:r>
              <a:rPr lang="ru-RU" altLang="ru-RU" sz="1000" smtClean="0">
                <a:solidFill>
                  <a:schemeClr val="bg1"/>
                </a:solidFill>
              </a:rPr>
              <a:t>Учитель начальных классов МОУ Карачихской СШ ЯМР</a:t>
            </a:r>
          </a:p>
          <a:p>
            <a:pPr algn="r" eaLnBrk="1" hangingPunct="1">
              <a:lnSpc>
                <a:spcPct val="80000"/>
              </a:lnSpc>
            </a:pPr>
            <a:r>
              <a:rPr lang="en-US" altLang="ru-RU" sz="1000" smtClean="0">
                <a:solidFill>
                  <a:schemeClr val="bg1"/>
                </a:solidFill>
              </a:rPr>
              <a:t> </a:t>
            </a:r>
            <a:r>
              <a:rPr lang="ru-RU" altLang="ru-RU" sz="1000" smtClean="0">
                <a:solidFill>
                  <a:schemeClr val="bg1"/>
                </a:solidFill>
              </a:rPr>
              <a:t>Теплякова Елена Николаевна</a:t>
            </a:r>
          </a:p>
          <a:p>
            <a:pPr algn="r" eaLnBrk="1" hangingPunct="1">
              <a:lnSpc>
                <a:spcPct val="80000"/>
              </a:lnSpc>
            </a:pPr>
            <a:r>
              <a:rPr lang="ru-RU" altLang="ru-RU" sz="1000" smtClean="0">
                <a:solidFill>
                  <a:schemeClr val="bg1"/>
                </a:solidFill>
              </a:rPr>
              <a:t>Учитель начальных классов МБОУ Скоковской СОШ Даниловский район </a:t>
            </a:r>
          </a:p>
          <a:p>
            <a:pPr algn="r" eaLnBrk="1" hangingPunct="1">
              <a:lnSpc>
                <a:spcPct val="80000"/>
              </a:lnSpc>
            </a:pPr>
            <a:r>
              <a:rPr lang="ru-RU" altLang="ru-RU" sz="1000" smtClean="0">
                <a:solidFill>
                  <a:schemeClr val="bg1"/>
                </a:solidFill>
              </a:rPr>
              <a:t>Бузина Надежда Викторовна</a:t>
            </a:r>
          </a:p>
          <a:p>
            <a:pPr algn="r" eaLnBrk="1" hangingPunct="1">
              <a:lnSpc>
                <a:spcPct val="80000"/>
              </a:lnSpc>
            </a:pPr>
            <a:r>
              <a:rPr lang="ru-RU" altLang="ru-RU" sz="1000" smtClean="0">
                <a:solidFill>
                  <a:schemeClr val="bg1"/>
                </a:solidFill>
              </a:rPr>
              <a:t>Учитель начальных классов МБОУ СОШ им. Мичурина Даниловский район</a:t>
            </a:r>
          </a:p>
          <a:p>
            <a:pPr algn="r" eaLnBrk="1" hangingPunct="1">
              <a:lnSpc>
                <a:spcPct val="80000"/>
              </a:lnSpc>
            </a:pPr>
            <a:r>
              <a:rPr lang="ru-RU" altLang="ru-RU" sz="1000" smtClean="0">
                <a:solidFill>
                  <a:schemeClr val="bg1"/>
                </a:solidFill>
              </a:rPr>
              <a:t>Киселёва Наталья Алексеевна</a:t>
            </a:r>
          </a:p>
          <a:p>
            <a:pPr algn="r" eaLnBrk="1" hangingPunct="1">
              <a:lnSpc>
                <a:spcPct val="80000"/>
              </a:lnSpc>
            </a:pPr>
            <a:r>
              <a:rPr lang="ru-RU" altLang="ru-RU" sz="1000" smtClean="0">
                <a:solidFill>
                  <a:schemeClr val="bg1"/>
                </a:solidFill>
              </a:rPr>
              <a:t>Учитель начальных классов МОУ Вощажниковской СОШ</a:t>
            </a:r>
          </a:p>
          <a:p>
            <a:pPr algn="r" eaLnBrk="1" hangingPunct="1">
              <a:lnSpc>
                <a:spcPct val="80000"/>
              </a:lnSpc>
            </a:pPr>
            <a:r>
              <a:rPr lang="ru-RU" altLang="ru-RU" sz="1000" smtClean="0">
                <a:solidFill>
                  <a:schemeClr val="bg1"/>
                </a:solidFill>
              </a:rPr>
              <a:t>Мазанкина Юлия Александровна</a:t>
            </a:r>
          </a:p>
          <a:p>
            <a:pPr algn="r" eaLnBrk="1" hangingPunct="1">
              <a:lnSpc>
                <a:spcPct val="80000"/>
              </a:lnSpc>
            </a:pPr>
            <a:r>
              <a:rPr lang="ru-RU" altLang="ru-RU" sz="1000" smtClean="0">
                <a:solidFill>
                  <a:schemeClr val="bg1"/>
                </a:solidFill>
              </a:rPr>
              <a:t>Учитель начальных классов МОУ Ивняковской  СШ ЯМР</a:t>
            </a:r>
          </a:p>
          <a:p>
            <a:pPr algn="r" eaLnBrk="1" hangingPunct="1">
              <a:lnSpc>
                <a:spcPct val="80000"/>
              </a:lnSpc>
            </a:pPr>
            <a:r>
              <a:rPr lang="ru-RU" altLang="ru-RU" sz="1000" smtClean="0">
                <a:solidFill>
                  <a:schemeClr val="bg1"/>
                </a:solidFill>
              </a:rPr>
              <a:t>Большакова Маргарита Васильевна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>
                <a:solidFill>
                  <a:srgbClr val="525129"/>
                </a:solidFill>
              </a:rPr>
              <a:t>Результативность работы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>
                <a:solidFill>
                  <a:srgbClr val="525129"/>
                </a:solidFill>
                <a:hlinkClick r:id="rId2" action="ppaction://hlinkfile"/>
              </a:rPr>
              <a:t>Общий уровень достижения образовательного результата обучающимися.</a:t>
            </a:r>
            <a:endParaRPr lang="en-US" altLang="ru-RU" smtClean="0">
              <a:solidFill>
                <a:srgbClr val="525129"/>
              </a:solidFill>
            </a:endParaRPr>
          </a:p>
          <a:p>
            <a:pPr eaLnBrk="1" hangingPunct="1"/>
            <a:r>
              <a:rPr lang="ru-RU" altLang="ru-RU" smtClean="0">
                <a:solidFill>
                  <a:srgbClr val="525129"/>
                </a:solidFill>
                <a:hlinkClick r:id="rId3" action="ppaction://hlinkfile"/>
              </a:rPr>
              <a:t>Уровень достижения каждого образовательного результата</a:t>
            </a:r>
            <a:endParaRPr lang="ru-RU" altLang="ru-RU" smtClean="0">
              <a:solidFill>
                <a:srgbClr val="525129"/>
              </a:solidFill>
            </a:endParaRPr>
          </a:p>
          <a:p>
            <a:pPr eaLnBrk="1" hangingPunct="1"/>
            <a:r>
              <a:rPr lang="ru-RU" altLang="ru-RU" smtClean="0">
                <a:solidFill>
                  <a:srgbClr val="525129"/>
                </a:solidFill>
                <a:hlinkClick r:id="rId4" action="ppaction://hlinkfile"/>
              </a:rPr>
              <a:t>Работы обучающихся</a:t>
            </a:r>
            <a:endParaRPr lang="ru-RU" altLang="ru-RU" smtClean="0">
              <a:solidFill>
                <a:srgbClr val="525129"/>
              </a:solidFill>
            </a:endParaRPr>
          </a:p>
          <a:p>
            <a:pPr eaLnBrk="1" hangingPunct="1"/>
            <a:r>
              <a:rPr lang="ru-RU" altLang="ru-RU" smtClean="0">
                <a:solidFill>
                  <a:srgbClr val="525129"/>
                </a:solidFill>
                <a:hlinkClick r:id="rId5" action="ppaction://hlinkfile"/>
              </a:rPr>
              <a:t>Видеоматериалы </a:t>
            </a:r>
            <a:endParaRPr lang="ru-RU" altLang="ru-RU" smtClean="0">
              <a:solidFill>
                <a:srgbClr val="52512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8800" smtClean="0"/>
              <a:t/>
            </a:r>
            <a:br>
              <a:rPr lang="ru-RU" altLang="ru-RU" sz="8800" smtClean="0"/>
            </a:br>
            <a:r>
              <a:rPr lang="ru-RU" altLang="ru-RU" sz="8800" smtClean="0"/>
              <a:t/>
            </a:r>
            <a:br>
              <a:rPr lang="ru-RU" altLang="ru-RU" sz="8800" smtClean="0"/>
            </a:br>
            <a:r>
              <a:rPr lang="ru-RU" altLang="ru-RU" sz="8800" smtClean="0"/>
              <a:t/>
            </a:r>
            <a:br>
              <a:rPr lang="ru-RU" altLang="ru-RU" sz="8800" smtClean="0"/>
            </a:br>
            <a:r>
              <a:rPr lang="ru-RU" altLang="ru-RU" sz="8800" smtClean="0"/>
              <a:t/>
            </a:r>
            <a:br>
              <a:rPr lang="ru-RU" altLang="ru-RU" sz="8800" smtClean="0"/>
            </a:br>
            <a:r>
              <a:rPr lang="ru-RU" altLang="ru-RU" sz="8800" smtClean="0"/>
              <a:t>Спасибо </a:t>
            </a:r>
            <a:br>
              <a:rPr lang="ru-RU" altLang="ru-RU" sz="8800" smtClean="0"/>
            </a:br>
            <a:r>
              <a:rPr lang="ru-RU" altLang="ru-RU" sz="8800" smtClean="0"/>
              <a:t>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ТЕМА УРОКА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/>
            <a:r>
              <a:rPr lang="ru-RU" altLang="ru-RU" smtClean="0"/>
              <a:t>Создание карты понятий по теме :</a:t>
            </a:r>
          </a:p>
          <a:p>
            <a:pPr algn="ctr" eaLnBrk="1" hangingPunct="1">
              <a:buFontTx/>
              <a:buNone/>
            </a:pPr>
            <a:r>
              <a:rPr lang="ru-RU" altLang="ru-RU" smtClean="0"/>
              <a:t>Словосочетание. </a:t>
            </a:r>
          </a:p>
          <a:p>
            <a:pPr algn="ctr" eaLnBrk="1" hangingPunct="1">
              <a:buFontTx/>
              <a:buNone/>
            </a:pPr>
            <a:r>
              <a:rPr lang="ru-RU" altLang="ru-RU" smtClean="0"/>
              <a:t>Типы подчинительной связи в словосочетании</a:t>
            </a:r>
            <a:r>
              <a:rPr lang="en-US" altLang="ru-RU" smtClean="0"/>
              <a:t>.</a:t>
            </a:r>
            <a:endParaRPr lang="ru-RU" altLang="ru-RU" smtClean="0"/>
          </a:p>
          <a:p>
            <a:pPr algn="ctr" eaLnBrk="1" hangingPunct="1">
              <a:buFontTx/>
              <a:buNone/>
            </a:pPr>
            <a:r>
              <a:rPr lang="ru-RU" altLang="ru-RU" smtClean="0"/>
              <a:t>Правописание в словосочетании</a:t>
            </a:r>
            <a:r>
              <a:rPr lang="en-US" altLang="ru-RU" smtClean="0"/>
              <a:t>.</a:t>
            </a:r>
            <a:endParaRPr lang="ru-RU" altLang="ru-RU" smtClean="0"/>
          </a:p>
          <a:p>
            <a:pPr eaLnBrk="1" hangingPunct="1"/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smtClean="0">
                <a:solidFill>
                  <a:schemeClr val="tx1"/>
                </a:solidFill>
              </a:rPr>
              <a:t>Планируемый образовательный результат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800" smtClean="0">
                <a:solidFill>
                  <a:srgbClr val="003300"/>
                </a:solidFill>
              </a:rPr>
              <a:t>Называют и выделяют признаки словосочетания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smtClean="0">
                <a:solidFill>
                  <a:srgbClr val="003300"/>
                </a:solidFill>
              </a:rPr>
              <a:t>Устанавливают тип подчинительной связи в словосочетании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smtClean="0">
                <a:solidFill>
                  <a:srgbClr val="003300"/>
                </a:solidFill>
              </a:rPr>
              <a:t>Находят словосочетания в предложении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smtClean="0">
                <a:solidFill>
                  <a:srgbClr val="003300"/>
                </a:solidFill>
              </a:rPr>
              <a:t>Отличают словосочетания от других сочетаний слов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smtClean="0">
                <a:solidFill>
                  <a:srgbClr val="003300"/>
                </a:solidFill>
              </a:rPr>
              <a:t>Создают в группах карту понятий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smtClean="0">
                <a:solidFill>
                  <a:srgbClr val="003300"/>
                </a:solidFill>
              </a:rPr>
              <a:t>Коллективно вырабатывают критерии оценки карт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>
                <a:solidFill>
                  <a:srgbClr val="003300"/>
                </a:solidFill>
              </a:rPr>
              <a:t>ЦЕЛЬ</a:t>
            </a:r>
            <a:r>
              <a:rPr lang="ru-RU" altLang="ru-RU" smtClean="0">
                <a:solidFill>
                  <a:srgbClr val="525129"/>
                </a:solidFill>
              </a:rPr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>
                <a:solidFill>
                  <a:srgbClr val="003300"/>
                </a:solidFill>
              </a:rPr>
              <a:t>Способствовать созданию карты понятий и оцениванию по выбранным критериям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smtClean="0">
                <a:solidFill>
                  <a:srgbClr val="003300"/>
                </a:solidFill>
              </a:rPr>
              <a:t>Этапы совместной деятельности</a:t>
            </a:r>
          </a:p>
        </p:txBody>
      </p:sp>
      <p:sp>
        <p:nvSpPr>
          <p:cNvPr id="4" name="Прямоугольник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484313"/>
            <a:ext cx="2530475" cy="820737"/>
          </a:xfrm>
          <a:solidFill>
            <a:schemeClr val="accent1"/>
          </a:solidFill>
          <a:ln w="25400" algn="ctr">
            <a:solidFill>
              <a:srgbClr val="385D8A"/>
            </a:solidFill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ru-RU" sz="2400" dirty="0" smtClean="0"/>
              <a:t> </a:t>
            </a:r>
            <a:r>
              <a:rPr lang="ru-RU" sz="2400" kern="1200" dirty="0" smtClean="0"/>
              <a:t>Формирование потребности</a:t>
            </a:r>
          </a:p>
        </p:txBody>
      </p:sp>
      <p:sp>
        <p:nvSpPr>
          <p:cNvPr id="5" name="Стрелка вправо 4"/>
          <p:cNvSpPr/>
          <p:nvPr/>
        </p:nvSpPr>
        <p:spPr>
          <a:xfrm>
            <a:off x="3059113" y="2997200"/>
            <a:ext cx="9779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067175" y="1484313"/>
            <a:ext cx="4071938" cy="1008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Демонстрация,  чтение и обсуждение обучающимися </a:t>
            </a:r>
          </a:p>
          <a:p>
            <a:pPr algn="ctr">
              <a:defRPr/>
            </a:pPr>
            <a:r>
              <a:rPr lang="ru-RU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hlinkClick r:id="" action="ppaction://hlinkshowjump?jump=nextslide">
                  <a:snd r:embed="rId2" name="type.wav"/>
                </a:hlinkClick>
              </a:rPr>
              <a:t>письма иностранного друга</a:t>
            </a:r>
            <a:r>
              <a:rPr lang="ru-RU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150" name="Прямоугольник 3"/>
          <p:cNvSpPr>
            <a:spLocks noChangeArrowheads="1"/>
          </p:cNvSpPr>
          <p:nvPr/>
        </p:nvSpPr>
        <p:spPr bwMode="auto">
          <a:xfrm>
            <a:off x="395288" y="4221163"/>
            <a:ext cx="2603500" cy="865187"/>
          </a:xfrm>
          <a:prstGeom prst="rect">
            <a:avLst/>
          </a:prstGeom>
          <a:solidFill>
            <a:schemeClr val="accent1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ru-RU" altLang="ru-RU" sz="2400"/>
              <a:t> Формирование мотива</a:t>
            </a:r>
          </a:p>
        </p:txBody>
      </p:sp>
      <p:sp>
        <p:nvSpPr>
          <p:cNvPr id="6151" name="Прямоугольник 3"/>
          <p:cNvSpPr>
            <a:spLocks noChangeArrowheads="1"/>
          </p:cNvSpPr>
          <p:nvPr/>
        </p:nvSpPr>
        <p:spPr bwMode="auto">
          <a:xfrm>
            <a:off x="468313" y="2636838"/>
            <a:ext cx="2530475" cy="1439862"/>
          </a:xfrm>
          <a:prstGeom prst="rect">
            <a:avLst/>
          </a:prstGeom>
          <a:solidFill>
            <a:schemeClr val="accent1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ru-RU" altLang="ru-RU" sz="2400"/>
              <a:t> Формирование образа желаемого результата</a:t>
            </a:r>
          </a:p>
        </p:txBody>
      </p:sp>
      <p:sp>
        <p:nvSpPr>
          <p:cNvPr id="7" name="Стрелка вправо 4"/>
          <p:cNvSpPr/>
          <p:nvPr/>
        </p:nvSpPr>
        <p:spPr>
          <a:xfrm>
            <a:off x="3059113" y="1773238"/>
            <a:ext cx="977900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Стрелка вправо 4"/>
          <p:cNvSpPr/>
          <p:nvPr/>
        </p:nvSpPr>
        <p:spPr>
          <a:xfrm>
            <a:off x="3059113" y="4365625"/>
            <a:ext cx="9779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рямоугольник 5"/>
          <p:cNvSpPr/>
          <p:nvPr/>
        </p:nvSpPr>
        <p:spPr>
          <a:xfrm>
            <a:off x="4067175" y="2781300"/>
            <a:ext cx="4071938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Диалог-обсуждение о возможной помощи автору письма. </a:t>
            </a:r>
          </a:p>
          <a:p>
            <a:pPr algn="ctr">
              <a:defRPr/>
            </a:pPr>
            <a:r>
              <a:rPr lang="ru-RU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Выработка критериев будущей памятки.</a:t>
            </a:r>
          </a:p>
        </p:txBody>
      </p:sp>
      <p:sp>
        <p:nvSpPr>
          <p:cNvPr id="10" name="Прямоугольник 5"/>
          <p:cNvSpPr/>
          <p:nvPr/>
        </p:nvSpPr>
        <p:spPr>
          <a:xfrm>
            <a:off x="4067175" y="4076700"/>
            <a:ext cx="4071938" cy="1152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Беседа о возможности составления своей памятки по теме</a:t>
            </a:r>
          </a:p>
          <a:p>
            <a:pPr algn="ctr">
              <a:defRPr/>
            </a:pPr>
            <a:r>
              <a:rPr lang="ru-RU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(«Где можем взять именно такую памятку?»)</a:t>
            </a:r>
          </a:p>
        </p:txBody>
      </p:sp>
      <p:sp>
        <p:nvSpPr>
          <p:cNvPr id="6156" name="Прямоугольник 3"/>
          <p:cNvSpPr>
            <a:spLocks noChangeArrowheads="1"/>
          </p:cNvSpPr>
          <p:nvPr/>
        </p:nvSpPr>
        <p:spPr bwMode="auto">
          <a:xfrm>
            <a:off x="395288" y="5445125"/>
            <a:ext cx="2592387" cy="792163"/>
          </a:xfrm>
          <a:prstGeom prst="rect">
            <a:avLst/>
          </a:prstGeom>
          <a:solidFill>
            <a:schemeClr val="accent1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400"/>
              <a:t>Целеполагание</a:t>
            </a:r>
          </a:p>
        </p:txBody>
      </p:sp>
      <p:sp>
        <p:nvSpPr>
          <p:cNvPr id="12" name="Прямоугольник 5"/>
          <p:cNvSpPr/>
          <p:nvPr/>
        </p:nvSpPr>
        <p:spPr>
          <a:xfrm>
            <a:off x="4067175" y="5445125"/>
            <a:ext cx="4071938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Обсуждение выбора доступных средств для создания памятки</a:t>
            </a:r>
          </a:p>
        </p:txBody>
      </p:sp>
      <p:sp>
        <p:nvSpPr>
          <p:cNvPr id="13" name="Стрелка вправо 4"/>
          <p:cNvSpPr/>
          <p:nvPr/>
        </p:nvSpPr>
        <p:spPr>
          <a:xfrm>
            <a:off x="3059113" y="5661025"/>
            <a:ext cx="9779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>
                <a:solidFill>
                  <a:srgbClr val="525129"/>
                </a:solidFill>
              </a:rPr>
              <a:t>Письмо иностранного друга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altLang="ru-RU" smtClean="0">
              <a:solidFill>
                <a:srgbClr val="525129"/>
              </a:solidFill>
            </a:endParaRPr>
          </a:p>
        </p:txBody>
      </p:sp>
      <p:pic>
        <p:nvPicPr>
          <p:cNvPr id="7172" name="Picture 5" descr="P4220027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750" y="1196975"/>
            <a:ext cx="8135938" cy="4962525"/>
          </a:xfrm>
          <a:prstGeom prst="rect">
            <a:avLst/>
          </a:prstGeom>
          <a:noFill/>
          <a:ln w="38100" cmpd="dbl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smtClean="0">
                <a:solidFill>
                  <a:srgbClr val="525129"/>
                </a:solidFill>
              </a:rPr>
              <a:t>Этапы совместной деятельности</a:t>
            </a:r>
          </a:p>
        </p:txBody>
      </p:sp>
      <p:sp>
        <p:nvSpPr>
          <p:cNvPr id="8195" name="Прямоугольник 3"/>
          <p:cNvSpPr>
            <a:spLocks noChangeArrowheads="1"/>
          </p:cNvSpPr>
          <p:nvPr/>
        </p:nvSpPr>
        <p:spPr bwMode="auto">
          <a:xfrm>
            <a:off x="323850" y="2276475"/>
            <a:ext cx="2663825" cy="1152525"/>
          </a:xfrm>
          <a:prstGeom prst="rect">
            <a:avLst/>
          </a:prstGeom>
          <a:solidFill>
            <a:schemeClr val="accent1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ru-RU" altLang="ru-RU" sz="2400"/>
              <a:t>Планирование деятельности</a:t>
            </a:r>
          </a:p>
        </p:txBody>
      </p:sp>
      <p:sp>
        <p:nvSpPr>
          <p:cNvPr id="8196" name="Прямоугольник 3"/>
          <p:cNvSpPr>
            <a:spLocks noChangeArrowheads="1"/>
          </p:cNvSpPr>
          <p:nvPr/>
        </p:nvSpPr>
        <p:spPr bwMode="auto">
          <a:xfrm>
            <a:off x="250825" y="4652963"/>
            <a:ext cx="2952750" cy="1152525"/>
          </a:xfrm>
          <a:prstGeom prst="rect">
            <a:avLst/>
          </a:prstGeom>
          <a:solidFill>
            <a:schemeClr val="accent1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ru-RU" altLang="ru-RU" sz="2400"/>
              <a:t> Выполнение действий</a:t>
            </a:r>
          </a:p>
        </p:txBody>
      </p:sp>
      <p:sp>
        <p:nvSpPr>
          <p:cNvPr id="5" name="Стрелка вправо 4"/>
          <p:cNvSpPr/>
          <p:nvPr/>
        </p:nvSpPr>
        <p:spPr>
          <a:xfrm>
            <a:off x="3276600" y="5013325"/>
            <a:ext cx="9779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Стрелка вправо 4"/>
          <p:cNvSpPr/>
          <p:nvPr/>
        </p:nvSpPr>
        <p:spPr>
          <a:xfrm>
            <a:off x="3132138" y="2708275"/>
            <a:ext cx="9779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356100" y="4652963"/>
            <a:ext cx="4071938" cy="17287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Создание карт в группах, соотнесение с выработанными  критериями, подготовка к презентации – распределение ролей.</a:t>
            </a:r>
          </a:p>
          <a:p>
            <a:pPr algn="ctr">
              <a:defRPr/>
            </a:pPr>
            <a:r>
              <a:rPr lang="ru-RU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Дифференцированная помощь учителя.</a:t>
            </a:r>
          </a:p>
        </p:txBody>
      </p:sp>
      <p:sp>
        <p:nvSpPr>
          <p:cNvPr id="7" name="Прямоугольник 5"/>
          <p:cNvSpPr/>
          <p:nvPr/>
        </p:nvSpPr>
        <p:spPr>
          <a:xfrm>
            <a:off x="4140200" y="1412875"/>
            <a:ext cx="4535488" cy="3024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Совместная  выработка плана создания</a:t>
            </a:r>
          </a:p>
          <a:p>
            <a:pPr algn="ctr">
              <a:defRPr/>
            </a:pPr>
            <a:r>
              <a:rPr lang="ru-RU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карты-памятки:</a:t>
            </a:r>
          </a:p>
          <a:p>
            <a:pPr algn="ctr">
              <a:buFontTx/>
              <a:buChar char="-"/>
              <a:defRPr/>
            </a:pPr>
            <a:r>
              <a:rPr lang="ru-RU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повторение по теме </a:t>
            </a:r>
          </a:p>
          <a:p>
            <a:pPr algn="ctr">
              <a:buFontTx/>
              <a:buChar char="-"/>
              <a:defRPr/>
            </a:pPr>
            <a:r>
              <a:rPr lang="ru-RU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разговор о целесообразности создания карты</a:t>
            </a:r>
          </a:p>
          <a:p>
            <a:pPr algn="ctr">
              <a:buFontTx/>
              <a:buChar char="-"/>
              <a:defRPr/>
            </a:pPr>
            <a:r>
              <a:rPr lang="ru-RU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распределение на группы</a:t>
            </a:r>
          </a:p>
          <a:p>
            <a:pPr algn="ctr">
              <a:buFontTx/>
              <a:buChar char="-"/>
              <a:defRPr/>
            </a:pPr>
            <a:r>
              <a:rPr lang="ru-RU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создание карты</a:t>
            </a:r>
          </a:p>
          <a:p>
            <a:pPr algn="ctr">
              <a:buFontTx/>
              <a:buChar char="-"/>
              <a:defRPr/>
            </a:pPr>
            <a:r>
              <a:rPr lang="ru-RU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соотнесение с критериями</a:t>
            </a:r>
          </a:p>
          <a:p>
            <a:pPr algn="ctr">
              <a:buFontTx/>
              <a:buChar char="-"/>
              <a:defRPr/>
            </a:pPr>
            <a:r>
              <a:rPr lang="ru-RU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презентация карты</a:t>
            </a:r>
          </a:p>
          <a:p>
            <a:pPr algn="ctr">
              <a:buFontTx/>
              <a:buChar char="-"/>
              <a:defRPr/>
            </a:pPr>
            <a:r>
              <a:rPr lang="ru-RU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оценивание по критериям</a:t>
            </a:r>
          </a:p>
          <a:p>
            <a:pPr algn="ctr">
              <a:buFontTx/>
              <a:buChar char="-"/>
              <a:defRPr/>
            </a:pPr>
            <a:endParaRPr lang="ru-RU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smtClean="0">
                <a:solidFill>
                  <a:srgbClr val="525129"/>
                </a:solidFill>
              </a:rPr>
              <a:t>Этапы совместной деятельности</a:t>
            </a:r>
          </a:p>
        </p:txBody>
      </p:sp>
      <p:sp>
        <p:nvSpPr>
          <p:cNvPr id="9219" name="Прямоугольник 3"/>
          <p:cNvSpPr>
            <a:spLocks noChangeArrowheads="1"/>
          </p:cNvSpPr>
          <p:nvPr/>
        </p:nvSpPr>
        <p:spPr bwMode="auto">
          <a:xfrm>
            <a:off x="395288" y="2997200"/>
            <a:ext cx="2530475" cy="1470025"/>
          </a:xfrm>
          <a:prstGeom prst="rect">
            <a:avLst/>
          </a:prstGeom>
          <a:solidFill>
            <a:schemeClr val="accent1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ru-RU" altLang="ru-RU" sz="2400"/>
              <a:t> Анализ полученного результата</a:t>
            </a:r>
          </a:p>
        </p:txBody>
      </p:sp>
      <p:sp>
        <p:nvSpPr>
          <p:cNvPr id="5" name="Стрелка вправо 4"/>
          <p:cNvSpPr/>
          <p:nvPr/>
        </p:nvSpPr>
        <p:spPr>
          <a:xfrm>
            <a:off x="3059113" y="3213100"/>
            <a:ext cx="9779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067175" y="1412875"/>
            <a:ext cx="4537075" cy="52562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defRPr/>
            </a:pPr>
            <a:r>
              <a:rPr lang="ru-RU" sz="2400" dirty="0">
                <a:solidFill>
                  <a:srgbClr val="003300"/>
                </a:solidFill>
                <a:latin typeface="Times New Roman" pitchFamily="18" charset="0"/>
              </a:rPr>
              <a:t>- презентация выступлений групп</a:t>
            </a:r>
          </a:p>
          <a:p>
            <a:pPr marL="342900" indent="-342900" algn="ctr">
              <a:defRPr/>
            </a:pPr>
            <a:r>
              <a:rPr lang="ru-RU" sz="2400" dirty="0">
                <a:solidFill>
                  <a:srgbClr val="003300"/>
                </a:solidFill>
                <a:latin typeface="Times New Roman" pitchFamily="18" charset="0"/>
              </a:rPr>
              <a:t> - сопоставление карт  </a:t>
            </a:r>
            <a:r>
              <a:rPr lang="ru-RU" sz="2400" u="sng" dirty="0">
                <a:solidFill>
                  <a:srgbClr val="003300"/>
                </a:solidFill>
                <a:latin typeface="Times New Roman" pitchFamily="18" charset="0"/>
                <a:hlinkClick r:id="" action="ppaction://hlinkshowjump?jump=nextslide">
                  <a:snd r:embed="rId2" name="type.wav"/>
                </a:hlinkClick>
              </a:rPr>
              <a:t>(памяток</a:t>
            </a:r>
            <a:r>
              <a:rPr lang="ru-RU" sz="2400" dirty="0">
                <a:solidFill>
                  <a:srgbClr val="003300"/>
                </a:solidFill>
                <a:latin typeface="Times New Roman" pitchFamily="18" charset="0"/>
              </a:rPr>
              <a:t>) </a:t>
            </a:r>
            <a:r>
              <a:rPr lang="ru-RU" sz="2400" dirty="0">
                <a:solidFill>
                  <a:srgbClr val="003300"/>
                </a:solidFill>
                <a:latin typeface="Times New Roman" pitchFamily="18" charset="0"/>
                <a:hlinkClick r:id="rId3" action="ppaction://hlinkfile"/>
              </a:rPr>
              <a:t>с выбранными критериями </a:t>
            </a:r>
            <a:r>
              <a:rPr lang="ru-RU" sz="2400" dirty="0">
                <a:solidFill>
                  <a:srgbClr val="003300"/>
                </a:solidFill>
                <a:latin typeface="Times New Roman" pitchFamily="18" charset="0"/>
              </a:rPr>
              <a:t>(каждый обучающийся даёт оценку)</a:t>
            </a:r>
          </a:p>
          <a:p>
            <a:pPr marL="342900" indent="-342900" algn="ctr">
              <a:defRPr/>
            </a:pPr>
            <a:r>
              <a:rPr lang="ru-RU" sz="2400" dirty="0">
                <a:solidFill>
                  <a:srgbClr val="003300"/>
                </a:solidFill>
                <a:latin typeface="Calibri" pitchFamily="34" charset="0"/>
                <a:cs typeface="Times New Roman" pitchFamily="18" charset="0"/>
              </a:rPr>
              <a:t>- обсуждение целесообразности созданных карт </a:t>
            </a:r>
          </a:p>
          <a:p>
            <a:pPr marL="342900" indent="-342900" algn="ctr">
              <a:defRPr/>
            </a:pPr>
            <a:r>
              <a:rPr lang="ru-RU" sz="2400" dirty="0">
                <a:solidFill>
                  <a:srgbClr val="003300"/>
                </a:solidFill>
                <a:latin typeface="Calibri" pitchFamily="34" charset="0"/>
                <a:cs typeface="Times New Roman" pitchFamily="18" charset="0"/>
              </a:rPr>
              <a:t>(«Каждая карта дополняет другую, </a:t>
            </a:r>
            <a:r>
              <a:rPr lang="ru-RU" sz="2400" dirty="0">
                <a:solidFill>
                  <a:srgbClr val="003300"/>
                </a:solidFill>
                <a:cs typeface="Times New Roman" pitchFamily="18" charset="0"/>
              </a:rPr>
              <a:t> каждую</a:t>
            </a:r>
            <a:r>
              <a:rPr lang="ru-RU" sz="2400" dirty="0">
                <a:solidFill>
                  <a:srgbClr val="003300"/>
                </a:solidFill>
                <a:latin typeface="Calibri" pitchFamily="34" charset="0"/>
                <a:cs typeface="Times New Roman" pitchFamily="18" charset="0"/>
              </a:rPr>
              <a:t> можно использовать в разных ситуациях»)</a:t>
            </a:r>
          </a:p>
          <a:p>
            <a:pPr marL="342900" indent="-342900" algn="ctr">
              <a:defRPr/>
            </a:pPr>
            <a:r>
              <a:rPr lang="ru-RU" sz="2400" dirty="0">
                <a:solidFill>
                  <a:srgbClr val="003300"/>
                </a:solidFill>
                <a:latin typeface="Calibri" pitchFamily="34" charset="0"/>
                <a:cs typeface="Times New Roman" pitchFamily="18" charset="0"/>
              </a:rPr>
              <a:t> - рефлексия </a:t>
            </a:r>
          </a:p>
          <a:p>
            <a:pPr marL="342900" indent="-342900" algn="ctr">
              <a:defRPr/>
            </a:pPr>
            <a:r>
              <a:rPr lang="ru-RU" sz="2400" dirty="0">
                <a:solidFill>
                  <a:srgbClr val="003300"/>
                </a:solidFill>
                <a:latin typeface="Calibri" pitchFamily="34" charset="0"/>
                <a:cs typeface="Times New Roman" pitchFamily="18" charset="0"/>
              </a:rPr>
              <a:t>(«Сегодня на уроке Я…»)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P4220016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63713" y="3644900"/>
            <a:ext cx="5183187" cy="3024188"/>
          </a:xfrm>
          <a:prstGeom prst="rect">
            <a:avLst/>
          </a:prstGeom>
          <a:noFill/>
          <a:ln w="38100" cmpd="dbl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5" descr="P422001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54"/>
          <a:stretch>
            <a:fillRect/>
          </a:stretch>
        </p:blipFill>
        <p:spPr bwMode="auto">
          <a:xfrm>
            <a:off x="468313" y="260350"/>
            <a:ext cx="4176712" cy="3097213"/>
          </a:xfrm>
          <a:prstGeom prst="rect">
            <a:avLst/>
          </a:prstGeom>
          <a:noFill/>
          <a:ln w="38100" cmpd="dbl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6" descr="P4220025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363" y="260350"/>
            <a:ext cx="3959225" cy="3240088"/>
          </a:xfrm>
          <a:prstGeom prst="rect">
            <a:avLst/>
          </a:prstGeom>
          <a:noFill/>
          <a:ln w="38100" cmpd="dbl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НАШ УРОК">
  <a:themeElements>
    <a:clrScheme name="НАШ УРОК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НАШ УРОК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НАШ УРОК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НАШ УРОК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НАШ УРОК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НАШ УРОК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НАШ УРОК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НАШ УРОК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НАШ УРОК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НАШ УРОК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НАШ УРОК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НАШ УРОК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НАШ УРОК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НАШ УРОК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НАШ УРОК</Template>
  <TotalTime>182</TotalTime>
  <Words>312</Words>
  <Application>Microsoft Office PowerPoint</Application>
  <PresentationFormat>Экран (4:3)</PresentationFormat>
  <Paragraphs>67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Arial Black</vt:lpstr>
      <vt:lpstr>Times New Roman</vt:lpstr>
      <vt:lpstr>НАШ УРОК</vt:lpstr>
      <vt:lpstr>   КПК  «Формирующее оценивание»  урок русского языка  в 4 классе по программе «Начальная школа XXI век»</vt:lpstr>
      <vt:lpstr>ТЕМА УРОКА</vt:lpstr>
      <vt:lpstr>Планируемый образовательный результат</vt:lpstr>
      <vt:lpstr>ЦЕЛЬ </vt:lpstr>
      <vt:lpstr>Этапы совместной деятельности</vt:lpstr>
      <vt:lpstr>Письмо иностранного друга</vt:lpstr>
      <vt:lpstr>Этапы совместной деятельности</vt:lpstr>
      <vt:lpstr>Этапы совместной деятельности</vt:lpstr>
      <vt:lpstr>Презентация PowerPoint</vt:lpstr>
      <vt:lpstr>Результативность работы</vt:lpstr>
      <vt:lpstr>    Спасибо  за внимание!</vt:lpstr>
    </vt:vector>
  </TitlesOfParts>
  <Company>Мдоу ивняки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Формирующее оценивание  урок русского языка  в 4 классе</dc:title>
  <dc:creator>Пользователь</dc:creator>
  <cp:lastModifiedBy>Светлана Юрьевна Белянчева</cp:lastModifiedBy>
  <cp:revision>17</cp:revision>
  <dcterms:created xsi:type="dcterms:W3CDTF">2015-04-21T19:48:24Z</dcterms:created>
  <dcterms:modified xsi:type="dcterms:W3CDTF">2015-06-18T13:33:07Z</dcterms:modified>
</cp:coreProperties>
</file>