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99E87-CED3-44D6-B97C-4049430A1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14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EFF16-8DA1-4851-8A2A-9A4BD46917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57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555C9-D7EA-4868-B85F-C5CD73D67E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17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FF4A1-A82D-41D6-97B1-A459363CA4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02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D07AF-4385-4F81-897F-93E7A63E47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15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402DB-AA0E-4D18-B964-EE4E29404D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29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523F3-E694-4AF5-B3D2-93D797484F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03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AF400-40A4-4E57-A108-5377338337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731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13CC4-6BDE-4F40-A600-39CE3FC1C7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06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C1EE-B5A6-4AB8-876C-05D457D316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79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24555-F324-4A54-8DB7-C96979874B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32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C3B74F-8B33-4E58-8C68-070DD03CF0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5;&#1056;&#1040;&#1047;&#1044;&#1053;&#1048;&#1050;%20&#1052;&#1040;&#1057;&#1051;&#1045;&#1053;&#1048;&#1062;&#1067;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52;&#1072;&#1089;&#1083;&#1077;&#1085;&#1080;&#1094;&#1072;%20&#1096;&#1080;&#1088;&#1086;&#1082;&#1072;&#1103;%20&#1080;&#1076;&#1077;&#1090;.wmv" TargetMode="External"/><Relationship Id="rId4" Type="http://schemas.openxmlformats.org/officeDocument/2006/relationships/hyperlink" Target="&#1060;&#1086;&#1090;&#1086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1052;&#1072;&#1089;&#1083;&#1077;&#1085;&#1080;&#1094;&#1072;%20&#1096;&#1080;&#1088;&#1086;&#1082;&#1072;&#1103;%20&#1080;&#1076;&#1077;&#1090;.wmv" TargetMode="External"/><Relationship Id="rId3" Type="http://schemas.openxmlformats.org/officeDocument/2006/relationships/hyperlink" Target="&#1084;&#1072;&#1089;&#1083;&#1077;&#1085;&#1080;&#1094;&#1072;.ppt" TargetMode="External"/><Relationship Id="rId7" Type="http://schemas.openxmlformats.org/officeDocument/2006/relationships/hyperlink" Target="&#1060;&#1086;&#1090;&#1086;%20-%20&#1074;&#1099;&#1087;&#1077;&#1082;&#1072;&#1085;&#1080;&#1077;%20&#1073;&#1083;&#1080;&#1085;&#1086;&#1074;%20&#1080;%20&#1087;&#1080;&#1088;&#1086;&#1075;&#1086;&#1074;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60;&#1086;&#1083;&#1100;&#1082;&#1083;&#1086;&#1088;&#1085;&#1099;&#1077;%20&#1078;&#1072;&#1085;&#1088;&#1099;.doc" TargetMode="External"/><Relationship Id="rId5" Type="http://schemas.openxmlformats.org/officeDocument/2006/relationships/hyperlink" Target="&#1080;&#1075;&#1088;&#1099;.docx" TargetMode="External"/><Relationship Id="rId4" Type="http://schemas.openxmlformats.org/officeDocument/2006/relationships/hyperlink" Target="&#1069;&#1090;&#1072;&#1087;&#1099;%20%20&#1080;&#1079;&#1075;&#1086;&#1090;&#1086;&#1074;&#1083;&#1077;&#1085;&#1080;&#1103;%20&#1084;&#1072;&#1089;&#1083;&#1077;&#1085;&#1080;&#1095;&#1085;&#1086;&#1081;%20&#1082;&#1091;&#1082;&#1083;&#1099;.doc" TargetMode="External"/><Relationship Id="rId9" Type="http://schemas.openxmlformats.org/officeDocument/2006/relationships/hyperlink" Target="&#1055;&#1056;&#1040;&#1047;&#1044;&#1053;&#1048;&#1050;%20&#1052;&#1040;&#1057;&#1051;&#1045;&#1053;&#1048;&#1062;&#1067;.do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&#1050;&#1086;&#1084;&#1077;&#1085;&#1090;&#1072;&#1088;&#1080;&#1080;.doc" TargetMode="External"/><Relationship Id="rId4" Type="http://schemas.openxmlformats.org/officeDocument/2006/relationships/hyperlink" Target="&#1086;&#1094;&#1077;&#1085;&#1082;&#1072;%20&#1088;&#1077;&#1079;&#1091;&#1083;&#1100;&#1090;&#1072;&#1090;&#1072;.xls" TargetMode="External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76475"/>
            <a:ext cx="8459787" cy="1470025"/>
          </a:xfrm>
        </p:spPr>
        <p:txBody>
          <a:bodyPr/>
          <a:lstStyle/>
          <a:p>
            <a:r>
              <a:rPr lang="ru-RU" altLang="ru-RU" b="1" i="1">
                <a:latin typeface="Comic Sans MS" pitchFamily="66" charset="0"/>
              </a:rPr>
              <a:t>Масленица широкая идёт</a:t>
            </a:r>
            <a:r>
              <a:rPr lang="ru-RU" altLang="ru-RU"/>
              <a:t>…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55875" y="404813"/>
            <a:ext cx="420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Comic Sans MS" pitchFamily="66" charset="0"/>
              </a:rPr>
              <a:t>МОУ Некоузская СОШ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95738" y="6092825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latin typeface="Comic Sans MS" pitchFamily="66" charset="0"/>
              </a:rPr>
              <a:t>2015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>
                <a:latin typeface="Comic Sans MS" pitchFamily="66" charset="0"/>
              </a:rPr>
              <a:t>УМК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altLang="ru-RU" sz="2400" i="1">
                <a:latin typeface="Comic Sans MS" pitchFamily="66" charset="0"/>
              </a:rPr>
              <a:t>Русский дом Универсальный свод календарей 1994-2000 Нижний Новгород 1994 Составитель Бармина    З.И. 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i="1">
                <a:latin typeface="Comic Sans MS" pitchFamily="66" charset="0"/>
              </a:rPr>
              <a:t>Художественное оформление Захаровой О. В. Издательство «Нижний Новгород» Составление, иллюстрации, оформление 1994.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i="1">
                <a:latin typeface="Comic Sans MS" pitchFamily="66" charset="0"/>
                <a:hlinkClick r:id="rId3" action="ppaction://hlinkfile"/>
              </a:rPr>
              <a:t>Сценарий «Широкая Масленица идёт»</a:t>
            </a:r>
            <a:endParaRPr lang="ru-RU" altLang="ru-RU" sz="2400" i="1">
              <a:latin typeface="Comic Sans MS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i="1">
                <a:latin typeface="Comic Sans MS" pitchFamily="66" charset="0"/>
                <a:hlinkClick r:id="rId4" action="ppaction://hlinkfile"/>
              </a:rPr>
              <a:t>Фото</a:t>
            </a:r>
            <a:r>
              <a:rPr lang="ru-RU" altLang="ru-RU" sz="2400" i="1">
                <a:latin typeface="Comic Sans MS" pitchFamily="66" charset="0"/>
              </a:rPr>
              <a:t> и </a:t>
            </a:r>
            <a:r>
              <a:rPr lang="ru-RU" altLang="ru-RU" sz="2400" i="1">
                <a:latin typeface="Comic Sans MS" pitchFamily="66" charset="0"/>
                <a:hlinkClick r:id="rId5" action="ppaction://hlinkfile"/>
              </a:rPr>
              <a:t>видеоматериалы</a:t>
            </a:r>
            <a:endParaRPr lang="ru-RU" altLang="ru-RU" sz="2400" i="1">
              <a:latin typeface="Comic Sans MS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i="1">
                <a:latin typeface="Comic Sans MS" pitchFamily="66" charset="0"/>
              </a:rPr>
              <a:t>Источник информации: </a:t>
            </a:r>
            <a:r>
              <a:rPr lang="ru-RU" altLang="ru-RU" sz="2400" i="1"/>
              <a:t>http://www.sh41.ru/index.php/methodicalpiggybank/201-2011-03-14-15-28-12</a:t>
            </a:r>
            <a:endParaRPr lang="ru-RU" altLang="ru-RU" sz="1800" i="1">
              <a:latin typeface="Comic Sans MS" pitchFamily="66" charset="0"/>
            </a:endParaRPr>
          </a:p>
          <a:p>
            <a:pPr marL="609600" indent="-609600">
              <a:buFontTx/>
              <a:buAutoNum type="arabicPeriod"/>
            </a:pPr>
            <a:endParaRPr lang="ru-RU" altLang="ru-RU" sz="1800" i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686800" cy="1143000"/>
          </a:xfrm>
        </p:spPr>
        <p:txBody>
          <a:bodyPr/>
          <a:lstStyle/>
          <a:p>
            <a:r>
              <a:rPr lang="ru-RU" altLang="ru-RU" sz="4000" b="1" i="1">
                <a:latin typeface="Comic Sans MS" pitchFamily="66" charset="0"/>
              </a:rPr>
              <a:t>Предполагаемые результаты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35975" cy="4895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 </a:t>
            </a:r>
            <a:r>
              <a:rPr lang="ru-RU" altLang="ru-RU" sz="2400" b="1" u="sng">
                <a:latin typeface="Comic Sans MS" pitchFamily="66" charset="0"/>
              </a:rPr>
              <a:t>Предметные результаты: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 b="1" u="sng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b="1"/>
              <a:t>Литературное чтение</a:t>
            </a:r>
            <a:r>
              <a:rPr lang="ru-RU" altLang="ru-RU" sz="2400"/>
              <a:t> – </a:t>
            </a:r>
            <a:r>
              <a:rPr lang="ru-RU" altLang="ru-RU" sz="2400" i="1"/>
              <a:t>дети  подбирают материал по теме «Празднование Масленицы в наши дни»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 i="1"/>
          </a:p>
          <a:p>
            <a:pPr>
              <a:lnSpc>
                <a:spcPct val="90000"/>
              </a:lnSpc>
            </a:pPr>
            <a:r>
              <a:rPr lang="ru-RU" altLang="ru-RU" sz="2400" b="1"/>
              <a:t>Технология</a:t>
            </a:r>
            <a:r>
              <a:rPr lang="ru-RU" altLang="ru-RU" sz="2400"/>
              <a:t> – </a:t>
            </a:r>
            <a:r>
              <a:rPr lang="ru-RU" altLang="ru-RU" sz="2400" i="1"/>
              <a:t>дети умеют изготавливать масленичную куклу на основе лоскутной технологии, используют швы: потайной, крестообразный, «через край», «вперёд иголку»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 i="1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i="1"/>
              <a:t> 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u="sng">
                <a:latin typeface="Comic Sans MS" pitchFamily="66" charset="0"/>
              </a:rPr>
              <a:t>Метапредметные: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b="1" u="sng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>
                <a:latin typeface="Comic Sans MS" pitchFamily="66" charset="0"/>
              </a:rPr>
              <a:t>Регулятивные</a:t>
            </a:r>
            <a:r>
              <a:rPr lang="ru-RU" altLang="ru-RU" sz="2000" i="1"/>
              <a:t> – дети уважают  мнение другого во время коллективной работы.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>
                <a:latin typeface="Comic Sans MS" pitchFamily="66" charset="0"/>
              </a:rPr>
              <a:t>Коммуникативные</a:t>
            </a:r>
            <a:r>
              <a:rPr lang="ru-RU" altLang="ru-RU" sz="2000"/>
              <a:t> – </a:t>
            </a:r>
            <a:r>
              <a:rPr lang="ru-RU" altLang="ru-RU" sz="2000" i="1"/>
              <a:t>дети умеют работать друг с другом в парах, группах, умеют общаться друг с другом.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i="1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>
                <a:latin typeface="Comic Sans MS" pitchFamily="66" charset="0"/>
              </a:rPr>
              <a:t>Познавательные</a:t>
            </a:r>
            <a:r>
              <a:rPr lang="ru-RU" altLang="ru-RU" sz="2000" i="1"/>
              <a:t> -  дети отбирают материал по теме празднования масленицы, определят разные виды и жанры русского - народного творчества.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i="1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>
                <a:latin typeface="Comic Sans MS" pitchFamily="66" charset="0"/>
              </a:rPr>
              <a:t> Личностные</a:t>
            </a:r>
            <a:r>
              <a:rPr lang="ru-RU" altLang="ru-RU" sz="2000" i="1"/>
              <a:t> </a:t>
            </a:r>
            <a:r>
              <a:rPr lang="ru-RU" altLang="ru-RU" sz="2000"/>
              <a:t> – </a:t>
            </a:r>
            <a:r>
              <a:rPr lang="ru-RU" altLang="ru-RU" sz="2000" i="1"/>
              <a:t>уважительное отношение детей к народному празднику «Масленица» и традициям русского народа, выражение чувств детьми, их эмоций в играх и при изготовлении масленичной куклы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ru-RU" altLang="ru-RU" b="1" i="1">
                <a:latin typeface="Comic Sans MS" pitchFamily="66" charset="0"/>
              </a:rPr>
              <a:t>Цель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/>
              <a:t>   </a:t>
            </a:r>
            <a:r>
              <a:rPr lang="ru-RU" altLang="ru-RU" sz="2400" i="1">
                <a:latin typeface="Comic Sans MS" pitchFamily="66" charset="0"/>
              </a:rPr>
              <a:t>Знакомство  детей с   историей народных бытовых обрядов, развитие творческих умений, при создании  праздничной программы, развитие эмоционально-волевой сферы.</a:t>
            </a:r>
          </a:p>
          <a:p>
            <a:pPr>
              <a:buFontTx/>
              <a:buNone/>
            </a:pPr>
            <a:endParaRPr lang="ru-RU" altLang="ru-RU" sz="2400" i="1">
              <a:latin typeface="Comic Sans MS" pitchFamily="66" charset="0"/>
            </a:endParaRPr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 b="1" i="1">
                <a:latin typeface="Comic Sans MS" pitchFamily="66" charset="0"/>
              </a:rPr>
              <a:t>Содержание деятельности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5145087"/>
          </a:xfrm>
        </p:spPr>
        <p:txBody>
          <a:bodyPr/>
          <a:lstStyle/>
          <a:p>
            <a:pPr marL="533400" indent="-533400" algn="ctr">
              <a:buFont typeface="Calibri" pitchFamily="34" charset="0"/>
              <a:buNone/>
            </a:pPr>
            <a:r>
              <a:rPr lang="ru-RU" altLang="ru-RU" sz="2800" b="1" i="1" u="sng">
                <a:latin typeface="Comic Sans MS" pitchFamily="66" charset="0"/>
              </a:rPr>
              <a:t>Формирование потребности</a:t>
            </a:r>
          </a:p>
          <a:p>
            <a:pPr marL="533400" indent="-533400" algn="ctr">
              <a:buFont typeface="Calibri" pitchFamily="34" charset="0"/>
              <a:buNone/>
            </a:pPr>
            <a:endParaRPr lang="ru-RU" altLang="ru-RU" sz="2400" b="1" i="1" u="sng">
              <a:latin typeface="Comic Sans MS" pitchFamily="66" charset="0"/>
            </a:endParaRPr>
          </a:p>
          <a:p>
            <a:pPr marL="533400" indent="-533400" algn="ctr">
              <a:buFont typeface="Calibri" pitchFamily="34" charset="0"/>
              <a:buNone/>
            </a:pPr>
            <a:r>
              <a:rPr lang="ru-RU" altLang="ru-RU" sz="2400" i="1">
                <a:latin typeface="Comic Sans MS" pitchFamily="66" charset="0"/>
              </a:rPr>
              <a:t>Беседа с детьми о масленице как о народном празднике.</a:t>
            </a:r>
          </a:p>
          <a:p>
            <a:pPr marL="533400" indent="-533400">
              <a:buFontTx/>
              <a:buNone/>
            </a:pPr>
            <a:endParaRPr lang="ru-RU" altLang="ru-RU" sz="2400" b="1" i="1">
              <a:latin typeface="Comic Sans MS" pitchFamily="66" charset="0"/>
            </a:endParaRPr>
          </a:p>
          <a:p>
            <a:pPr marL="533400" indent="-533400">
              <a:spcBef>
                <a:spcPct val="0"/>
              </a:spcBef>
              <a:buFontTx/>
              <a:buNone/>
            </a:pPr>
            <a:r>
              <a:rPr lang="ru-RU" altLang="ru-RU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r>
              <a:rPr lang="ru-RU" altLang="ru-RU" b="1" i="1">
                <a:latin typeface="Comic Sans MS" pitchFamily="66" charset="0"/>
              </a:rPr>
              <a:t>Познавательный мотив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700213"/>
            <a:ext cx="7345362" cy="3311525"/>
          </a:xfrm>
        </p:spPr>
        <p:txBody>
          <a:bodyPr/>
          <a:lstStyle/>
          <a:p>
            <a:r>
              <a:rPr lang="ru-RU" altLang="ru-RU"/>
              <a:t>   </a:t>
            </a:r>
            <a:r>
              <a:rPr lang="ru-RU" altLang="ru-RU" sz="2400" i="1">
                <a:latin typeface="Comic Sans MS" pitchFamily="66" charset="0"/>
              </a:rPr>
              <a:t>Развитие познавательного интереса – обращение к значимому для детей событию,  посещение праздника «Масленица» в родном селе.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447088" cy="597535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Calibri" pitchFamily="34" charset="0"/>
              <a:buNone/>
            </a:pPr>
            <a:r>
              <a:rPr lang="ru-RU" altLang="ru-RU" sz="2400" i="1">
                <a:latin typeface="Comic Sans MS" pitchFamily="66" charset="0"/>
              </a:rPr>
              <a:t>      </a:t>
            </a:r>
            <a:r>
              <a:rPr lang="ru-RU" altLang="ru-RU" b="1" i="1">
                <a:latin typeface="Comic Sans MS" pitchFamily="66" charset="0"/>
              </a:rPr>
              <a:t>Определение последовательности действий</a:t>
            </a:r>
            <a:r>
              <a:rPr lang="ru-RU" altLang="ru-RU" sz="2400" i="1">
                <a:latin typeface="Comic Sans MS" pitchFamily="66" charset="0"/>
              </a:rPr>
              <a:t> </a:t>
            </a:r>
          </a:p>
          <a:p>
            <a:pPr marL="609600" indent="-609600" algn="ctr">
              <a:lnSpc>
                <a:spcPct val="80000"/>
              </a:lnSpc>
              <a:buFont typeface="Calibri" pitchFamily="34" charset="0"/>
              <a:buNone/>
            </a:pPr>
            <a:endParaRPr lang="ru-RU" altLang="ru-RU" sz="1600" i="1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altLang="ru-RU" sz="2200" i="1">
                <a:latin typeface="Comic Sans MS" pitchFamily="66" charset="0"/>
              </a:rPr>
              <a:t>Создание презентаций детьми совместно с учителем (метод – практический), </a:t>
            </a:r>
          </a:p>
          <a:p>
            <a:pPr marL="609600" indent="-6096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altLang="ru-RU" sz="2200" i="1">
                <a:latin typeface="Comic Sans MS" pitchFamily="66" charset="0"/>
              </a:rPr>
              <a:t>Дети умеют работать с разными источниками информации о масленице (метод – поисковый), </a:t>
            </a:r>
          </a:p>
          <a:p>
            <a:pPr marL="609600" indent="-6096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altLang="ru-RU" sz="2200" i="1">
                <a:latin typeface="Comic Sans MS" pitchFamily="66" charset="0"/>
              </a:rPr>
              <a:t>Изготовление детьми масленичной куклы по образцу,  показ образца и способа действия.</a:t>
            </a:r>
          </a:p>
          <a:p>
            <a:pPr marL="609600" indent="-6096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altLang="ru-RU" sz="2200" i="1">
                <a:latin typeface="Comic Sans MS" pitchFamily="66" charset="0"/>
              </a:rPr>
              <a:t>Изготовление детьми декораций (метод – моделирования) </a:t>
            </a:r>
          </a:p>
          <a:p>
            <a:pPr marL="609600" indent="-6096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altLang="ru-RU" sz="2200" i="1">
                <a:latin typeface="Comic Sans MS" pitchFamily="66" charset="0"/>
              </a:rPr>
              <a:t>Разучивание народных игр детьми (метод –, эмоционального стимулирования – игровая ситуация)</a:t>
            </a:r>
          </a:p>
          <a:p>
            <a:pPr marL="609600" indent="-6096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altLang="ru-RU" sz="2200" i="1">
                <a:latin typeface="Comic Sans MS" pitchFamily="66" charset="0"/>
              </a:rPr>
              <a:t>Участие детей в празднике (со-бытие)  «Широкая масленица идет» (метод – игровой) </a:t>
            </a:r>
          </a:p>
          <a:p>
            <a:pPr marL="609600" indent="-6096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altLang="ru-RU" sz="2200" i="1">
                <a:latin typeface="Comic Sans MS" pitchFamily="66" charset="0"/>
              </a:rPr>
              <a:t>Выпекание детьми блинов и пирогов  совместно с родителями (метод – практический – элементарный опыт)</a:t>
            </a:r>
          </a:p>
          <a:p>
            <a:pPr marL="609600" indent="-609600">
              <a:lnSpc>
                <a:spcPct val="80000"/>
              </a:lnSpc>
            </a:pPr>
            <a:endParaRPr lang="ru-RU" altLang="ru-RU" sz="2200" i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5616575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Calibri" pitchFamily="34" charset="0"/>
              <a:buNone/>
            </a:pPr>
            <a:r>
              <a:rPr lang="ru-RU" altLang="ru-RU" sz="2800" i="1">
                <a:latin typeface="Comic Sans MS" pitchFamily="66" charset="0"/>
              </a:rPr>
              <a:t>        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altLang="ru-RU" sz="2000" i="1">
                <a:latin typeface="Comic Sans MS" pitchFamily="66" charset="0"/>
                <a:hlinkClick r:id="rId3" action="ppaction://hlinkpres?slideindex=1&amp;slidetitle="/>
              </a:rPr>
              <a:t>Создание презентации детьми совместно с учителем.</a:t>
            </a:r>
            <a:endParaRPr lang="ru-RU" altLang="ru-RU" sz="2000" i="1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altLang="ru-RU" sz="2000" i="1">
                <a:latin typeface="Comic Sans MS" pitchFamily="66" charset="0"/>
                <a:hlinkClick r:id="rId4" action="ppaction://hlinkfile"/>
              </a:rPr>
              <a:t>Изготовление детьми масленичной куклы по образцу на основе лоскутной технологии с использованием швов: потайной, крестообразный, «через край», «вперёд иголку».</a:t>
            </a:r>
            <a:endParaRPr lang="ru-RU" altLang="ru-RU" sz="2000" i="1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altLang="ru-RU" sz="2000" i="1">
                <a:latin typeface="Comic Sans MS" pitchFamily="66" charset="0"/>
              </a:rPr>
              <a:t>Изготовление детьми декораций совместно с учителем и родителями к празднику «Масленица широкая идет»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altLang="ru-RU" sz="2000" i="1">
                <a:latin typeface="Comic Sans MS" pitchFamily="66" charset="0"/>
                <a:hlinkClick r:id="rId5" action="ppaction://hlinkfile"/>
              </a:rPr>
              <a:t>Разучивание правил народных игр детьми с учителем. </a:t>
            </a:r>
            <a:endParaRPr lang="ru-RU" altLang="ru-RU" sz="2000" i="1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altLang="ru-RU" sz="2000" i="1">
                <a:latin typeface="Comic Sans MS" pitchFamily="66" charset="0"/>
                <a:hlinkClick r:id="rId6" action="ppaction://hlinkfile"/>
              </a:rPr>
              <a:t>Разучивание фольклорных жанров детьми согласно сценарию праздника «Широкая масленица идет»</a:t>
            </a:r>
            <a:endParaRPr lang="ru-RU" altLang="ru-RU" sz="2000" i="1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altLang="ru-RU" sz="2000" i="1">
                <a:latin typeface="Comic Sans MS" pitchFamily="66" charset="0"/>
                <a:hlinkClick r:id="rId7" action="ppaction://hlinkfile"/>
              </a:rPr>
              <a:t>Выпекание детьми блинов и пирогов  совместно с родителями.</a:t>
            </a:r>
            <a:endParaRPr lang="ru-RU" altLang="ru-RU" sz="2000" i="1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altLang="ru-RU" sz="2000" i="1">
                <a:latin typeface="Comic Sans MS" pitchFamily="66" charset="0"/>
                <a:hlinkClick r:id="rId8" action="ppaction://hlinkfile"/>
              </a:rPr>
              <a:t>Праздник</a:t>
            </a:r>
            <a:r>
              <a:rPr lang="ru-RU" altLang="ru-RU" sz="2000" i="1">
                <a:latin typeface="Comic Sans MS" pitchFamily="66" charset="0"/>
                <a:hlinkClick r:id="rId9" action="ppaction://hlinkfile"/>
              </a:rPr>
              <a:t>.</a:t>
            </a:r>
            <a:endParaRPr lang="ru-RU" altLang="ru-RU" sz="2000" i="1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</a:pPr>
            <a:endParaRPr lang="ru-RU" altLang="ru-RU" sz="2000" i="1">
              <a:latin typeface="Comic Sans MS" pitchFamily="66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143000"/>
          </a:xfrm>
          <a:noFill/>
          <a:ln/>
        </p:spPr>
        <p:txBody>
          <a:bodyPr/>
          <a:lstStyle/>
          <a:p>
            <a:r>
              <a:rPr lang="ru-RU" altLang="ru-RU" sz="3600" b="1" i="1">
                <a:latin typeface="Comic Sans MS" pitchFamily="66" charset="0"/>
              </a:rPr>
              <a:t>Выполнение действий по достижению результата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2565400"/>
            <a:ext cx="7772400" cy="1470025"/>
          </a:xfrm>
        </p:spPr>
        <p:txBody>
          <a:bodyPr/>
          <a:lstStyle/>
          <a:p>
            <a:r>
              <a:rPr lang="ru-RU" altLang="ru-RU" sz="4000" b="1" i="1">
                <a:latin typeface="Comic Sans MS" pitchFamily="66" charset="0"/>
                <a:hlinkClick r:id="rId4" action="ppaction://hlinkfile"/>
              </a:rPr>
              <a:t>Соотношение полученного результата </a:t>
            </a:r>
            <a:r>
              <a:rPr lang="ru-RU" altLang="ru-RU" sz="4000" b="1" i="1">
                <a:latin typeface="Comic Sans MS" pitchFamily="66" charset="0"/>
              </a:rPr>
              <a:t/>
            </a:r>
            <a:br>
              <a:rPr lang="ru-RU" altLang="ru-RU" sz="4000" b="1" i="1">
                <a:latin typeface="Comic Sans MS" pitchFamily="66" charset="0"/>
              </a:rPr>
            </a:br>
            <a:r>
              <a:rPr lang="ru-RU" altLang="ru-RU" sz="4000" b="1" i="1">
                <a:latin typeface="Comic Sans MS" pitchFamily="66" charset="0"/>
              </a:rPr>
              <a:t/>
            </a:r>
            <a:br>
              <a:rPr lang="ru-RU" altLang="ru-RU" sz="4000" b="1" i="1">
                <a:latin typeface="Comic Sans MS" pitchFamily="66" charset="0"/>
              </a:rPr>
            </a:br>
            <a:r>
              <a:rPr lang="ru-RU" altLang="ru-RU" sz="4000" b="1" i="1">
                <a:latin typeface="Comic Sans MS" pitchFamily="66" charset="0"/>
              </a:rPr>
              <a:t/>
            </a:r>
            <a:br>
              <a:rPr lang="ru-RU" altLang="ru-RU" sz="4000" b="1" i="1">
                <a:latin typeface="Comic Sans MS" pitchFamily="66" charset="0"/>
              </a:rPr>
            </a:br>
            <a:r>
              <a:rPr lang="ru-RU" altLang="ru-RU" sz="4000" b="1" i="1">
                <a:latin typeface="Comic Sans MS" pitchFamily="66" charset="0"/>
              </a:rPr>
              <a:t/>
            </a:r>
            <a:br>
              <a:rPr lang="ru-RU" altLang="ru-RU" sz="4000" b="1" i="1">
                <a:latin typeface="Comic Sans MS" pitchFamily="66" charset="0"/>
              </a:rPr>
            </a:br>
            <a:r>
              <a:rPr lang="ru-RU" altLang="ru-RU" sz="4000" b="1" i="1">
                <a:latin typeface="Comic Sans MS" pitchFamily="66" charset="0"/>
              </a:rPr>
              <a:t/>
            </a:r>
            <a:br>
              <a:rPr lang="ru-RU" altLang="ru-RU" sz="4000" b="1" i="1">
                <a:latin typeface="Comic Sans MS" pitchFamily="66" charset="0"/>
              </a:rPr>
            </a:br>
            <a:r>
              <a:rPr lang="ru-RU" altLang="ru-RU" sz="4000" b="1" i="1">
                <a:latin typeface="Comic Sans MS" pitchFamily="66" charset="0"/>
              </a:rPr>
              <a:t/>
            </a:r>
            <a:br>
              <a:rPr lang="ru-RU" altLang="ru-RU" sz="4000" b="1" i="1">
                <a:latin typeface="Comic Sans MS" pitchFamily="66" charset="0"/>
              </a:rPr>
            </a:br>
            <a:r>
              <a:rPr lang="ru-RU" altLang="ru-RU" sz="4000" b="1" i="1">
                <a:latin typeface="Comic Sans MS" pitchFamily="66" charset="0"/>
              </a:rPr>
              <a:t/>
            </a:r>
            <a:br>
              <a:rPr lang="ru-RU" altLang="ru-RU" sz="4000" b="1" i="1">
                <a:latin typeface="Comic Sans MS" pitchFamily="66" charset="0"/>
              </a:rPr>
            </a:br>
            <a:r>
              <a:rPr lang="ru-RU" altLang="ru-RU" sz="4000" b="1" i="1">
                <a:latin typeface="Comic Sans MS" pitchFamily="66" charset="0"/>
              </a:rPr>
              <a:t/>
            </a:r>
            <a:br>
              <a:rPr lang="ru-RU" altLang="ru-RU" sz="4000" b="1" i="1">
                <a:latin typeface="Comic Sans MS" pitchFamily="66" charset="0"/>
              </a:rPr>
            </a:br>
            <a:r>
              <a:rPr lang="ru-RU" altLang="ru-RU" sz="1400" b="1" i="1">
                <a:latin typeface="Comic Sans MS" pitchFamily="66" charset="0"/>
              </a:rPr>
              <a:t/>
            </a:r>
            <a:br>
              <a:rPr lang="ru-RU" altLang="ru-RU" sz="1400" b="1" i="1">
                <a:latin typeface="Comic Sans MS" pitchFamily="66" charset="0"/>
              </a:rPr>
            </a:br>
            <a:r>
              <a:rPr lang="ru-RU" altLang="ru-RU" sz="1400" b="1" i="1">
                <a:latin typeface="Comic Sans MS" pitchFamily="66" charset="0"/>
              </a:rPr>
              <a:t/>
            </a:r>
            <a:br>
              <a:rPr lang="ru-RU" altLang="ru-RU" sz="1400" b="1" i="1">
                <a:latin typeface="Comic Sans MS" pitchFamily="66" charset="0"/>
              </a:rPr>
            </a:br>
            <a:r>
              <a:rPr lang="ru-RU" altLang="ru-RU" sz="2800" b="1" i="1">
                <a:latin typeface="Comic Sans MS" pitchFamily="66" charset="0"/>
                <a:hlinkClick r:id="rId5" action="ppaction://hlinkfile"/>
              </a:rPr>
              <a:t>Комментарии</a:t>
            </a:r>
            <a:endParaRPr lang="ru-RU" altLang="ru-RU" sz="2800" b="1" i="1">
              <a:latin typeface="Comic Sans MS" pitchFamily="66" charset="0"/>
            </a:endParaRPr>
          </a:p>
        </p:txBody>
      </p:sp>
      <p:graphicFrame>
        <p:nvGraphicFramePr>
          <p:cNvPr id="11280" name="Object 1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23850" y="1628775"/>
          <a:ext cx="5040313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Диаграмма" r:id="rId6" imgW="6248400" imgH="2590783" progId="Excel.Chart.8">
                  <p:embed/>
                </p:oleObj>
              </mc:Choice>
              <mc:Fallback>
                <p:oleObj name="Диаграмма" r:id="rId6" imgW="6248400" imgH="2590783" progId="Excel.Chart.8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28775"/>
                        <a:ext cx="5040313" cy="209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1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563938" y="3789363"/>
          <a:ext cx="5262562" cy="218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Диаграмма" r:id="rId8" imgW="6248400" imgH="2590783" progId="Excel.Chart.8">
                  <p:embed/>
                </p:oleObj>
              </mc:Choice>
              <mc:Fallback>
                <p:oleObj name="Диаграмма" r:id="rId8" imgW="6248400" imgH="2590783" progId="Excel.Chart.8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789363"/>
                        <a:ext cx="5262562" cy="218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433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Calibri</vt:lpstr>
      <vt:lpstr>Оформление по умолчанию</vt:lpstr>
      <vt:lpstr>Диаграмма Microsoft Office Excel</vt:lpstr>
      <vt:lpstr>Масленица широкая идёт…</vt:lpstr>
      <vt:lpstr>Предполагаемые результаты</vt:lpstr>
      <vt:lpstr>Презентация PowerPoint</vt:lpstr>
      <vt:lpstr>Цель</vt:lpstr>
      <vt:lpstr>Содержание деятельности</vt:lpstr>
      <vt:lpstr>Познавательный мотив</vt:lpstr>
      <vt:lpstr>Презентация PowerPoint</vt:lpstr>
      <vt:lpstr>Выполнение действий по достижению результата</vt:lpstr>
      <vt:lpstr>Соотношение полученного результата           Комментарии</vt:lpstr>
      <vt:lpstr>УМК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 широкая идёт…</dc:title>
  <dc:creator>Учитель</dc:creator>
  <cp:lastModifiedBy>Светлана Юрьевна Белянчева</cp:lastModifiedBy>
  <cp:revision>28</cp:revision>
  <dcterms:created xsi:type="dcterms:W3CDTF">2015-03-04T10:45:08Z</dcterms:created>
  <dcterms:modified xsi:type="dcterms:W3CDTF">2015-06-18T12:51:05Z</dcterms:modified>
</cp:coreProperties>
</file>