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7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9120-0BC7-4F67-869B-7AFDBCA44C4C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ACE2D22-CA49-46FC-BA2F-38C1F398C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8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1DF6-1AE8-483D-95E0-F9DDBA97AD56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144B-9FF3-4A5A-934F-28B443286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7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1D53-1C42-40EC-91A0-43D3229914FC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74F-AB72-43D1-BA03-C9795DEB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3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17F2-B94E-4F8A-B02D-A6461635BB5D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9D1C-28F2-487A-9E50-F6415541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0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6EC7-D3B4-4F07-8DDF-EE7837A89EFE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B4BE-AFC0-484A-A1B9-BCF1F36A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7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6E3B-E90B-4C62-9A0E-314A93B69281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083A-C182-4575-B301-50531B753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CC57-EFC6-4780-A98F-955C7AA61F6C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24E6-4C31-43D8-85F0-A1FED53C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7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B9BE-40EE-4358-AC44-71689DF73A88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CB73-D70C-4CCA-A177-B31D721CB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9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8A37-10D2-4EDB-BA24-B87BF5535C0D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1415-3F87-4B20-8673-9287FCEB4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F0EF-851C-49D8-A877-000109FF9AE0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59D6F-CA7F-422A-B03B-A9D9854B6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7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D6CC-728D-414E-9B85-A4548F35F03D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8A4E-CEDE-42E4-870D-35F927E07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1A1FC0C-81CC-4C52-8A3A-D87B05CE9AAE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3BFE3AB-80C1-4469-8374-6B8AF60B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8" r:id="rId8"/>
    <p:sldLayoutId id="2147483819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8;&#1080;&#1090;&#1077;&#1088;&#1080;&#1080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55;&#1040;&#1052;&#1071;&#1058;&#1050;&#1040;%20&#1044;&#1051;&#1071;%20&#1044;&#1045;&#1058;&#1045;&#1049;.docx" TargetMode="External"/><Relationship Id="rId3" Type="http://schemas.openxmlformats.org/officeDocument/2006/relationships/hyperlink" Target="&#1050;&#1086;&#1085;&#1089;&#1087;&#1077;&#1082;&#1090;%20&#1041;&#1072;&#1082;&#1072;&#1085;&#1082;&#1086;&#1074;&#1072;,&#1042;&#1083;&#1072;&#1089;&#1086;&#1074;&#1072;.docx" TargetMode="External"/><Relationship Id="rId7" Type="http://schemas.openxmlformats.org/officeDocument/2006/relationships/hyperlink" Target="&#1076;&#1077;&#1084;&#1086;&#1085;&#1089;&#1090;&#1088;&#1072;&#1094;&#1080;&#1086;&#1085;&#1085;&#1099;&#1081;%20&#1084;&#1072;&#1090;&#1077;&#1088;&#1080;&#1072;&#1083;%20&#1040;&#1083;&#1092;&#1077;&#1088;&#1100;&#1077;&#1074;&#1072;.docx" TargetMode="External"/><Relationship Id="rId2" Type="http://schemas.openxmlformats.org/officeDocument/2006/relationships/hyperlink" Target="&#1082;&#1086;&#1085;&#1089;&#1087;&#1077;&#1082;&#1090;%20&#1091;&#1088;&#1086;&#1082;&#1072;%20&#1040;&#1088;&#1077;&#1092;&#1100;&#1077;&#1074;&#1072;.od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56;%20&#1103;&#1081;&#1094;&#1072;%204%20&#1082;&#1083;&#1072;&#1089;&#1089;.ppt" TargetMode="External"/><Relationship Id="rId5" Type="http://schemas.openxmlformats.org/officeDocument/2006/relationships/hyperlink" Target="&#1087;&#1072;&#1089;&#1093;&#1072;&#1083;&#1100;&#1085;&#1086;&#1077;%20&#1103;&#1081;&#1094;&#1086;%20&#1041;&#1072;&#1082;&#1072;&#1085;&#1082;&#1086;&#1074;&#1072;,&#1042;&#1083;&#1072;&#1089;&#1086;&#1074;&#1072;.ppt" TargetMode="External"/><Relationship Id="rId4" Type="http://schemas.openxmlformats.org/officeDocument/2006/relationships/hyperlink" Target="&#1059;&#1056;&#1054;&#1050;%20(&#1058;&#1059;&#1043;&#1040;&#1056;&#1048;&#1053;&#1054;&#1042;&#1040;%20&#1048;.&#1042;.).rtf" TargetMode="External"/><Relationship Id="rId9" Type="http://schemas.openxmlformats.org/officeDocument/2006/relationships/hyperlink" Target="&#1064;&#1072;&#1073;&#1083;&#1086;&#1085;%20&#1103;&#1081;&#1094;&#1072;.doc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88;&#1080;&#1089;&#1091;&#1085;&#1082;&#1080;%20&#1058;&#1091;&#1075;&#1072;&#1088;&#1080;&#1085;&#1086;&#1074;&#1072;.docx" TargetMode="External"/><Relationship Id="rId3" Type="http://schemas.openxmlformats.org/officeDocument/2006/relationships/hyperlink" Target="&#1086;&#1094;&#1077;&#1085;&#1082;&#1072;%20&#1088;&#1077;&#1079;&#1091;&#1083;&#1100;&#1090;&#1072;&#1090;&#1072;_&#1041;&#1072;&#1082;&#1072;&#1085;&#1082;&#1086;&#1074;&#1072;.xls" TargetMode="External"/><Relationship Id="rId7" Type="http://schemas.openxmlformats.org/officeDocument/2006/relationships/hyperlink" Target="&#1088;&#1080;&#1089;&#1091;&#1085;&#1082;&#1080;%20&#1042;&#1083;&#1072;&#1089;&#1086;&#1074;&#1072;.docx" TargetMode="External"/><Relationship Id="rId2" Type="http://schemas.openxmlformats.org/officeDocument/2006/relationships/hyperlink" Target="&#1054;&#1056;%20&#1040;&#1083;&#1092;&#1077;&#1088;&#1100;&#1077;&#1074;&#1072;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8;&#1080;&#1089;&#1091;&#1085;&#1082;&#1080;%20&#1041;&#1072;&#1082;&#1072;&#1085;&#1082;&#1086;&#1074;&#1072;.docx" TargetMode="External"/><Relationship Id="rId5" Type="http://schemas.openxmlformats.org/officeDocument/2006/relationships/hyperlink" Target="IMG_2537.JPG" TargetMode="External"/><Relationship Id="rId4" Type="http://schemas.openxmlformats.org/officeDocument/2006/relationships/hyperlink" Target="&#1086;&#1094;&#1077;&#1085;&#1082;&#1072;%20&#1088;&#1077;&#1079;&#1091;&#1083;&#1100;&#1090;&#1072;&#1090;&#1072;_&#1042;&#1083;&#1072;&#1089;&#1086;&#1074;&#1072;.xls" TargetMode="External"/><Relationship Id="rId9" Type="http://schemas.openxmlformats.org/officeDocument/2006/relationships/hyperlink" Target="&#1044;&#1086;&#1082;&#1091;&#1084;&#1077;&#1085;&#1090;%20Microsoft%20Office%20Word%20(2).doc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476375" y="2420938"/>
            <a:ext cx="5759450" cy="1800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>Тема урока: </a:t>
            </a:r>
            <a:r>
              <a:rPr lang="ru-RU" altLang="ru-RU" sz="4000" b="1" smtClean="0"/>
              <a:t>«Выполнение эскиза росписи пасхального яйца».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4365625"/>
            <a:ext cx="5951537" cy="992188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Авторы</a:t>
            </a:r>
            <a:r>
              <a:rPr lang="ru-RU" altLang="ru-RU" smtClean="0"/>
              <a:t>: Тугаринова И.В., Баканкова Н.Л. Власова Т.Д.,  Алферьева А.С.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Предполагаемые результаты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altLang="ru-RU" i="1" dirty="0" smtClean="0"/>
              <a:t>Предметные:</a:t>
            </a:r>
            <a:r>
              <a:rPr lang="ru-RU" alt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Называют различные виды орнамента, символы росписи пасхального яйца и значение разных цветов;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Создают орнамент росписи пасхального яйца с использованием символики «</a:t>
            </a:r>
            <a:r>
              <a:rPr lang="ru-RU" altLang="ru-RU" dirty="0" err="1" smtClean="0"/>
              <a:t>писанки</a:t>
            </a:r>
            <a:r>
              <a:rPr lang="ru-RU" altLang="ru-RU" dirty="0" smtClean="0"/>
              <a:t>»</a:t>
            </a:r>
            <a:endParaRPr lang="ru-RU" alt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Предполагаемые результаты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altLang="ru-RU" i="1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altLang="ru-RU" i="1" dirty="0" smtClean="0"/>
              <a:t>Метапредметные:</a:t>
            </a:r>
            <a:r>
              <a:rPr lang="ru-RU" alt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Работают по алгоритму при росписи пасхального яйца;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Понимают символику христианского праздника «Пасха» и используют её при росписи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alt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Предполагаемые результаты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altLang="ru-RU" i="1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altLang="ru-RU" i="1" dirty="0" smtClean="0"/>
              <a:t>Личностные:</a:t>
            </a:r>
            <a:r>
              <a:rPr lang="ru-RU" alt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 проявляют познавательный интерес к культуре своего народа, его традициям, обычаям;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Контролируют и оценивают свою работу по </a:t>
            </a:r>
            <a:r>
              <a:rPr lang="ru-RU" altLang="ru-RU" dirty="0" smtClean="0">
                <a:hlinkClick r:id="rId2" action="ppaction://hlinkfile"/>
              </a:rPr>
              <a:t>выработанным критериям</a:t>
            </a: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Цель: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Brush Script MT" pitchFamily="66" charset="0"/>
              <a:buNone/>
            </a:pPr>
            <a:r>
              <a:rPr lang="ru-RU" altLang="ru-RU" sz="4000" smtClean="0"/>
              <a:t>Создание эскиза росписи пасхального яйца на основе традиций христианского праздника «Пасха»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6965950" cy="1201737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Содержание деятельности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650" y="1009650"/>
          <a:ext cx="7632700" cy="5265739"/>
        </p:xfrm>
        <a:graphic>
          <a:graphicData uri="http://schemas.openxmlformats.org/drawingml/2006/table">
            <a:tbl>
              <a:tblPr/>
              <a:tblGrid>
                <a:gridCol w="3621521"/>
                <a:gridCol w="2211013"/>
                <a:gridCol w="1800166"/>
              </a:tblGrid>
              <a:tr h="618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 деятельности 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приемы стимулирования деятельности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Достигнутые образовательные результаты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потребности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Беседа, ИКТ, наглядность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Проявляют познавательный интерес к культуре своего народа, его традициям, обычаям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3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образа желаемого результата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Беседа, показ образцов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Познакомятся с различными видами орнамента, символами росписи пасхального яйца и значением разных цветов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мотива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целеполагания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Наглядность, ИКТ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Используют символику христианского праздника «Пасха» при составлении эскиза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планирования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ситуации творческого поиска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индивидуального эскиза орнамента пасхального яйца;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Работают по алгоритму при росписи пасхального яйца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9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Координация выполнения действий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Похвала, поощрение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Контролируют ход работы 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3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результата</a:t>
                      </a: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ситуации творческого успеха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Оценивают свои работы по выработанным критериям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561" marR="615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УМК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Методическое обеспечение 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altLang="ru-RU" dirty="0"/>
              <a:t> </a:t>
            </a:r>
            <a:r>
              <a:rPr lang="ru-RU" altLang="ru-RU" dirty="0" smtClean="0"/>
              <a:t>  (конспекты</a:t>
            </a:r>
            <a:r>
              <a:rPr lang="ru-RU" altLang="ru-RU" dirty="0"/>
              <a:t> </a:t>
            </a:r>
            <a:r>
              <a:rPr lang="ru-RU" altLang="ru-RU" dirty="0" smtClean="0">
                <a:hlinkClick r:id="rId2" action="ppaction://hlinkfile"/>
              </a:rPr>
              <a:t>А</a:t>
            </a:r>
            <a:r>
              <a:rPr lang="ru-RU" altLang="ru-RU" dirty="0" smtClean="0"/>
              <a:t>,</a:t>
            </a:r>
            <a:r>
              <a:rPr lang="ru-RU" altLang="ru-RU" dirty="0" smtClean="0">
                <a:hlinkClick r:id="rId3" action="ppaction://hlinkfile"/>
              </a:rPr>
              <a:t>БВ</a:t>
            </a:r>
            <a:r>
              <a:rPr lang="ru-RU" altLang="ru-RU" dirty="0" smtClean="0"/>
              <a:t>,</a:t>
            </a:r>
            <a:r>
              <a:rPr lang="ru-RU" altLang="ru-RU" dirty="0" smtClean="0">
                <a:hlinkClick r:id="rId4" action="ppaction://hlinkfile"/>
              </a:rPr>
              <a:t>Т</a:t>
            </a:r>
            <a:r>
              <a:rPr lang="ru-RU" altLang="ru-RU" dirty="0" smtClean="0"/>
              <a:t> )</a:t>
            </a:r>
          </a:p>
          <a:p>
            <a:pPr eaLnBrk="1" hangingPunct="1">
              <a:defRPr/>
            </a:pPr>
            <a:r>
              <a:rPr lang="ru-RU" altLang="ru-RU" dirty="0" smtClean="0"/>
              <a:t>Дидактическое обеспечение (презентации </a:t>
            </a:r>
            <a:r>
              <a:rPr lang="ru-RU" altLang="ru-RU" dirty="0" smtClean="0">
                <a:hlinkClick r:id="rId5" action="ppaction://hlinkpres?slideindex=1&amp;slidetitle="/>
              </a:rPr>
              <a:t>БВ</a:t>
            </a:r>
            <a:r>
              <a:rPr lang="ru-RU" altLang="ru-RU" dirty="0" smtClean="0"/>
              <a:t>,</a:t>
            </a:r>
            <a:r>
              <a:rPr lang="ru-RU" altLang="ru-RU" dirty="0" smtClean="0">
                <a:hlinkClick r:id="rId6" action="ppaction://hlinkpres?slideindex=1&amp;slidetitle="/>
              </a:rPr>
              <a:t>Т</a:t>
            </a:r>
            <a:r>
              <a:rPr lang="ru-RU" altLang="ru-RU" dirty="0" smtClean="0"/>
              <a:t>, наглядные пособия </a:t>
            </a:r>
            <a:r>
              <a:rPr lang="ru-RU" altLang="ru-RU" dirty="0" smtClean="0">
                <a:hlinkClick r:id="rId7" action="ppaction://hlinkfile"/>
              </a:rPr>
              <a:t>А</a:t>
            </a:r>
            <a:r>
              <a:rPr lang="ru-RU" altLang="ru-RU" dirty="0" smtClean="0"/>
              <a:t>)</a:t>
            </a:r>
          </a:p>
          <a:p>
            <a:pPr eaLnBrk="1" hangingPunct="1">
              <a:defRPr/>
            </a:pPr>
            <a:r>
              <a:rPr lang="ru-RU" altLang="ru-RU" dirty="0" smtClean="0"/>
              <a:t> Раздаточные материалы 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altLang="ru-RU" dirty="0"/>
              <a:t> </a:t>
            </a:r>
            <a:r>
              <a:rPr lang="ru-RU" altLang="ru-RU" dirty="0" smtClean="0"/>
              <a:t>   </a:t>
            </a:r>
            <a:r>
              <a:rPr lang="ru-RU" altLang="ru-RU" dirty="0" smtClean="0">
                <a:hlinkClick r:id="rId8" action="ppaction://hlinkfile"/>
              </a:rPr>
              <a:t>памятка для детей</a:t>
            </a:r>
            <a:endParaRPr lang="ru-RU" altLang="ru-RU" dirty="0" smtClean="0"/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altLang="ru-RU" dirty="0"/>
              <a:t> </a:t>
            </a:r>
            <a:r>
              <a:rPr lang="ru-RU" altLang="ru-RU" dirty="0" smtClean="0"/>
              <a:t>   </a:t>
            </a:r>
            <a:r>
              <a:rPr lang="ru-RU" altLang="ru-RU" dirty="0" smtClean="0">
                <a:hlinkClick r:id="rId9" action="ppaction://hlinkfile"/>
              </a:rPr>
              <a:t>шаблон яйца</a:t>
            </a:r>
            <a:endParaRPr lang="ru-RU" altLang="ru-RU" dirty="0" smtClean="0"/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Результативность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Общий уровень достижения образовательного результата детьми </a:t>
            </a:r>
            <a:endParaRPr lang="ru-RU" sz="1900" dirty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>   </a:t>
            </a:r>
            <a:r>
              <a:rPr lang="ru-RU" sz="1800" dirty="0" smtClean="0">
                <a:hlinkClick r:id="rId2" action="ppaction://hlinkfile"/>
              </a:rPr>
              <a:t>Алферьева А.С.</a:t>
            </a:r>
            <a:r>
              <a:rPr lang="ru-RU" sz="1800" dirty="0" smtClean="0"/>
              <a:t>    </a:t>
            </a:r>
            <a:r>
              <a:rPr lang="ru-RU" sz="1800" dirty="0" err="1" smtClean="0">
                <a:hlinkClick r:id="rId3" action="ppaction://hlinkfile"/>
              </a:rPr>
              <a:t>Баканкова</a:t>
            </a:r>
            <a:r>
              <a:rPr lang="ru-RU" sz="1800" dirty="0" smtClean="0">
                <a:hlinkClick r:id="rId3" action="ppaction://hlinkfile"/>
              </a:rPr>
              <a:t> Н.Л.</a:t>
            </a:r>
            <a:r>
              <a:rPr lang="ru-RU" sz="1800" dirty="0" smtClean="0"/>
              <a:t>    </a:t>
            </a:r>
            <a:r>
              <a:rPr lang="ru-RU" sz="1800" dirty="0" smtClean="0">
                <a:hlinkClick r:id="rId4" action="ppaction://hlinkfile"/>
              </a:rPr>
              <a:t>Власова Т.Д.</a:t>
            </a:r>
            <a:endParaRPr lang="ru-RU" sz="1800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dirty="0" err="1" smtClean="0">
                <a:hlinkClick r:id="rId3" action="ppaction://hlinkfile"/>
              </a:rPr>
              <a:t>Тугаринова</a:t>
            </a:r>
            <a:r>
              <a:rPr lang="ru-RU" sz="1800" dirty="0" smtClean="0">
                <a:hlinkClick r:id="rId3" action="ppaction://hlinkfile"/>
              </a:rPr>
              <a:t> И.В.</a:t>
            </a: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Работы детей 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    </a:t>
            </a:r>
            <a:r>
              <a:rPr lang="ru-RU" sz="1900" dirty="0">
                <a:hlinkClick r:id="rId5" action="ppaction://hlinkfile"/>
              </a:rPr>
              <a:t>Алферьева А.С.</a:t>
            </a:r>
            <a:r>
              <a:rPr lang="ru-RU" sz="1900" dirty="0"/>
              <a:t>    </a:t>
            </a:r>
            <a:r>
              <a:rPr lang="ru-RU" sz="1900" dirty="0" err="1">
                <a:hlinkClick r:id="rId6" action="ppaction://hlinkfile"/>
              </a:rPr>
              <a:t>Баканкова</a:t>
            </a:r>
            <a:r>
              <a:rPr lang="ru-RU" sz="1900" dirty="0">
                <a:hlinkClick r:id="rId6" action="ppaction://hlinkfile"/>
              </a:rPr>
              <a:t> Н.Л.</a:t>
            </a:r>
            <a:r>
              <a:rPr lang="ru-RU" sz="1900" dirty="0"/>
              <a:t>    </a:t>
            </a:r>
            <a:r>
              <a:rPr lang="ru-RU" sz="1900" dirty="0">
                <a:hlinkClick r:id="rId7" action="ppaction://hlinkfile"/>
              </a:rPr>
              <a:t>Власова Т.Д.</a:t>
            </a:r>
            <a:endParaRPr lang="ru-RU" sz="1900" dirty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900" dirty="0"/>
              <a:t>    </a:t>
            </a:r>
            <a:r>
              <a:rPr lang="ru-RU" sz="1900" dirty="0" smtClean="0"/>
              <a:t> </a:t>
            </a:r>
            <a:r>
              <a:rPr lang="ru-RU" sz="1900" dirty="0" err="1" smtClean="0">
                <a:hlinkClick r:id="rId8" action="ppaction://hlinkfile"/>
              </a:rPr>
              <a:t>Тугаринова</a:t>
            </a:r>
            <a:r>
              <a:rPr lang="ru-RU" sz="1900" dirty="0" smtClean="0">
                <a:hlinkClick r:id="rId8" action="ppaction://hlinkfile"/>
              </a:rPr>
              <a:t> </a:t>
            </a:r>
            <a:r>
              <a:rPr lang="ru-RU" sz="1900" dirty="0">
                <a:hlinkClick r:id="rId8" action="ppaction://hlinkfile"/>
              </a:rPr>
              <a:t>И.В.</a:t>
            </a:r>
            <a:endParaRPr lang="ru-RU" sz="1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Видео и фото материалы  события</a:t>
            </a:r>
          </a:p>
          <a:p>
            <a:pPr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900" dirty="0" smtClean="0"/>
              <a:t>     </a:t>
            </a:r>
            <a:r>
              <a:rPr lang="ru-RU" sz="1900" dirty="0" smtClean="0">
                <a:hlinkClick r:id="rId9" action="ppaction://hlinkfile"/>
              </a:rPr>
              <a:t>Власова Т.Д.</a:t>
            </a:r>
            <a:endParaRPr lang="ru-RU" sz="1900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ru-RU" altLang="ru-RU" smtClean="0"/>
              <a:t>Спасибо за внимание!</a:t>
            </a:r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300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Arial</vt:lpstr>
      <vt:lpstr>Constantia</vt:lpstr>
      <vt:lpstr>Brush Script MT</vt:lpstr>
      <vt:lpstr>Franklin Gothic Book</vt:lpstr>
      <vt:lpstr>Rage Italic</vt:lpstr>
      <vt:lpstr>Times New Roman</vt:lpstr>
      <vt:lpstr>Кнопка</vt:lpstr>
      <vt:lpstr>       Тема урока: «Выполнение эскиза росписи пасхального яйца». </vt:lpstr>
      <vt:lpstr>Предполагаемые результаты</vt:lpstr>
      <vt:lpstr>Предполагаемые результаты</vt:lpstr>
      <vt:lpstr>Предполагаемые результаты</vt:lpstr>
      <vt:lpstr>Цель:</vt:lpstr>
      <vt:lpstr>Содержание деятельности </vt:lpstr>
      <vt:lpstr>УМК</vt:lpstr>
      <vt:lpstr>Результативность работы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со-бытия</dc:title>
  <dc:creator>Пользователь</dc:creator>
  <cp:lastModifiedBy>Светлана Юрьевна Белянчева</cp:lastModifiedBy>
  <cp:revision>27</cp:revision>
  <dcterms:modified xsi:type="dcterms:W3CDTF">2015-06-18T12:53:41Z</dcterms:modified>
</cp:coreProperties>
</file>