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sldIdLst>
    <p:sldId id="256" r:id="rId2"/>
    <p:sldId id="257" r:id="rId3"/>
    <p:sldId id="265" r:id="rId4"/>
    <p:sldId id="266" r:id="rId5"/>
    <p:sldId id="258" r:id="rId6"/>
    <p:sldId id="268" r:id="rId7"/>
    <p:sldId id="267" r:id="rId8"/>
    <p:sldId id="259" r:id="rId9"/>
    <p:sldId id="260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4" d="100"/>
          <a:sy n="84" d="100"/>
        </p:scale>
        <p:origin x="-744" y="-49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05.07.2016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05.07.2016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05.07.2016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05.07.2016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05.07.2016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05.07.2016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05.07.2016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05.07.2016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05.07.2016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05.07.2016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05.07.2016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05.07.2016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260648"/>
            <a:ext cx="7772400" cy="2622153"/>
          </a:xfrm>
        </p:spPr>
        <p:txBody>
          <a:bodyPr>
            <a:noAutofit/>
          </a:bodyPr>
          <a:lstStyle/>
          <a:p>
            <a:r>
              <a:rPr lang="ru-RU" sz="4400" b="1" dirty="0" smtClean="0"/>
              <a:t>Дизайн художественной и технической деятельности человека</a:t>
            </a:r>
            <a:r>
              <a:rPr lang="ru-RU" sz="4400" dirty="0" smtClean="0"/>
              <a:t/>
            </a:r>
            <a:br>
              <a:rPr lang="ru-RU" sz="4400" dirty="0" smtClean="0"/>
            </a:br>
            <a:r>
              <a:rPr lang="ru-RU" sz="4400" dirty="0" smtClean="0"/>
              <a:t>«Макет городского дома»</a:t>
            </a:r>
            <a:endParaRPr lang="ru-RU" sz="4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3568" y="2996952"/>
            <a:ext cx="7848872" cy="3672408"/>
          </a:xfrm>
        </p:spPr>
        <p:txBody>
          <a:bodyPr>
            <a:normAutofit/>
          </a:bodyPr>
          <a:lstStyle/>
          <a:p>
            <a:r>
              <a:rPr lang="ru-RU" sz="2800" dirty="0" smtClean="0">
                <a:solidFill>
                  <a:schemeClr val="tx1"/>
                </a:solidFill>
                <a:latin typeface="+mj-lt"/>
              </a:rPr>
              <a:t>Предмет -технология</a:t>
            </a:r>
          </a:p>
          <a:p>
            <a:r>
              <a:rPr lang="ru-RU" sz="2800" dirty="0" smtClean="0">
                <a:solidFill>
                  <a:schemeClr val="tx1"/>
                </a:solidFill>
                <a:latin typeface="+mj-lt"/>
              </a:rPr>
              <a:t>4 класс</a:t>
            </a:r>
          </a:p>
          <a:p>
            <a:r>
              <a:rPr lang="ru-RU" sz="2800" dirty="0" smtClean="0">
                <a:solidFill>
                  <a:schemeClr val="tx1"/>
                </a:solidFill>
                <a:latin typeface="+mj-lt"/>
              </a:rPr>
              <a:t>УМК «Начальная школа 21 века»</a:t>
            </a:r>
            <a:endParaRPr lang="ru-RU" sz="2800" dirty="0">
              <a:solidFill>
                <a:schemeClr val="tx1"/>
              </a:solidFill>
              <a:latin typeface="+mj-lt"/>
            </a:endParaRPr>
          </a:p>
          <a:p>
            <a:endParaRPr lang="ru-RU" dirty="0" smtClean="0"/>
          </a:p>
          <a:p>
            <a:r>
              <a:rPr lang="ru-RU" b="1" dirty="0" smtClean="0"/>
              <a:t>Группа учителей </a:t>
            </a:r>
            <a:r>
              <a:rPr lang="ru-RU" b="1" i="1" dirty="0" err="1" smtClean="0"/>
              <a:t>моу</a:t>
            </a:r>
            <a:r>
              <a:rPr lang="ru-RU" b="1" i="1" dirty="0" smtClean="0"/>
              <a:t> Крюковской </a:t>
            </a:r>
            <a:r>
              <a:rPr lang="ru-RU" b="1" i="1" dirty="0" err="1" smtClean="0"/>
              <a:t>оош</a:t>
            </a:r>
            <a:r>
              <a:rPr lang="ru-RU" b="1" i="1" dirty="0" smtClean="0"/>
              <a:t>:</a:t>
            </a:r>
          </a:p>
          <a:p>
            <a:r>
              <a:rPr lang="ru-RU" i="1" dirty="0" smtClean="0">
                <a:latin typeface="Arial" panose="020B0604020202020204" pitchFamily="34" charset="0"/>
                <a:cs typeface="Arial" panose="020B0604020202020204" pitchFamily="34" charset="0"/>
              </a:rPr>
              <a:t>Коршунова Н.Н.</a:t>
            </a:r>
          </a:p>
          <a:p>
            <a:r>
              <a:rPr lang="ru-RU" i="1" dirty="0" smtClean="0">
                <a:latin typeface="Arial" panose="020B0604020202020204" pitchFamily="34" charset="0"/>
                <a:cs typeface="Arial" panose="020B0604020202020204" pitchFamily="34" charset="0"/>
              </a:rPr>
              <a:t>Спорышева </a:t>
            </a:r>
            <a:r>
              <a:rPr lang="ru-RU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н.с</a:t>
            </a:r>
            <a:r>
              <a:rPr lang="ru-RU" i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ru-RU" i="1" dirty="0" smtClean="0">
                <a:latin typeface="Arial" panose="020B0604020202020204" pitchFamily="34" charset="0"/>
                <a:cs typeface="Arial" panose="020B0604020202020204" pitchFamily="34" charset="0"/>
              </a:rPr>
              <a:t>Поспелова О.Л.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22353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Образовательные результаты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7584" y="1052736"/>
            <a:ext cx="7520940" cy="357984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800" b="1" i="1" dirty="0" smtClean="0"/>
              <a:t>Предметные</a:t>
            </a:r>
            <a:r>
              <a:rPr lang="ru-RU" sz="2800" i="1" dirty="0" smtClean="0"/>
              <a:t>:</a:t>
            </a:r>
          </a:p>
          <a:p>
            <a:pPr marL="0" indent="0">
              <a:buFontTx/>
              <a:buChar char="-"/>
            </a:pPr>
            <a:r>
              <a:rPr lang="ru-RU" sz="2800" i="1" dirty="0" smtClean="0"/>
              <a:t>Называют предметы мебели, комнатные растения и цветочные композиции, украшающие интерьер;</a:t>
            </a:r>
          </a:p>
          <a:p>
            <a:pPr marL="0" indent="0">
              <a:buNone/>
            </a:pPr>
            <a:r>
              <a:rPr lang="ru-RU" sz="2800" i="1" dirty="0" smtClean="0"/>
              <a:t>- Находят общее и различия   между городским и деревенским домом</a:t>
            </a:r>
          </a:p>
        </p:txBody>
      </p:sp>
    </p:spTree>
    <p:extLst>
      <p:ext uri="{BB962C8B-B14F-4D97-AF65-F5344CB8AC3E}">
        <p14:creationId xmlns:p14="http://schemas.microsoft.com/office/powerpoint/2010/main" val="1772729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Образовательные результаты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48498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800" b="1" i="1" dirty="0" err="1"/>
              <a:t>Метапредметные</a:t>
            </a:r>
            <a:r>
              <a:rPr lang="ru-RU" sz="2800" b="1" i="1" dirty="0" smtClean="0"/>
              <a:t>:</a:t>
            </a:r>
          </a:p>
          <a:p>
            <a:pPr marL="0" indent="0">
              <a:buFontTx/>
              <a:buChar char="-"/>
            </a:pPr>
            <a:r>
              <a:rPr lang="ru-RU" sz="2800" b="1" i="1" dirty="0" smtClean="0"/>
              <a:t>Разбиваются на группы по желанию, распределяют роли в группе;</a:t>
            </a:r>
          </a:p>
          <a:p>
            <a:pPr marL="0" indent="0">
              <a:buFontTx/>
              <a:buChar char="-"/>
            </a:pPr>
            <a:r>
              <a:rPr lang="ru-RU" sz="2800" b="1" i="1" dirty="0" smtClean="0"/>
              <a:t>Используют различные источники для поиска необходимой информации при создании кукольного домика;</a:t>
            </a:r>
            <a:endParaRPr lang="ru-RU" sz="2800" i="1" dirty="0" smtClean="0"/>
          </a:p>
          <a:p>
            <a:endParaRPr lang="ru-RU" i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58034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Образовательные результаты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sz="2800" b="1" i="1" dirty="0" smtClean="0"/>
              <a:t>Личностные:</a:t>
            </a:r>
          </a:p>
          <a:p>
            <a:pPr marL="0" indent="0">
              <a:buNone/>
            </a:pPr>
            <a:r>
              <a:rPr lang="ru-RU" sz="2800" b="1" i="1" dirty="0" smtClean="0"/>
              <a:t>-  </a:t>
            </a:r>
            <a:r>
              <a:rPr lang="ru-RU" sz="2800" b="1" i="1" dirty="0" smtClean="0">
                <a:latin typeface="+mj-lt"/>
              </a:rPr>
              <a:t>оценивают результат своей деятельности по </a:t>
            </a:r>
            <a:r>
              <a:rPr lang="ru-RU" altLang="ru-RU" sz="2800" b="1" dirty="0" smtClean="0">
                <a:latin typeface="+mj-lt"/>
              </a:rPr>
              <a:t>совместно выработанным критериям</a:t>
            </a:r>
          </a:p>
          <a:p>
            <a:pPr marL="0" indent="0">
              <a:buNone/>
            </a:pPr>
            <a:endParaRPr lang="ru-RU" b="1" i="1" dirty="0" smtClean="0"/>
          </a:p>
          <a:p>
            <a:endParaRPr lang="ru-RU" i="1" dirty="0" smtClean="0"/>
          </a:p>
          <a:p>
            <a:endParaRPr lang="ru-RU" i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64761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116632"/>
            <a:ext cx="8229600" cy="1800460"/>
          </a:xfrm>
        </p:spPr>
        <p:txBody>
          <a:bodyPr>
            <a:normAutofit/>
          </a:bodyPr>
          <a:lstStyle/>
          <a:p>
            <a:pPr algn="ctr"/>
            <a:r>
              <a:rPr lang="ru-RU" sz="3600" dirty="0" smtClean="0"/>
              <a:t>Цель </a:t>
            </a:r>
            <a:br>
              <a:rPr lang="ru-RU" sz="3600" dirty="0" smtClean="0"/>
            </a:br>
            <a:r>
              <a:rPr lang="ru-RU" sz="3600" dirty="0" smtClean="0"/>
              <a:t/>
            </a:r>
            <a:br>
              <a:rPr lang="ru-RU" sz="3600" dirty="0" smtClean="0"/>
            </a:b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7584" y="1556792"/>
            <a:ext cx="7520940" cy="1827541"/>
          </a:xfrm>
        </p:spPr>
        <p:txBody>
          <a:bodyPr/>
          <a:lstStyle/>
          <a:p>
            <a:pPr marL="0" indent="0"/>
            <a:r>
              <a:rPr lang="ru-RU" sz="2800" dirty="0"/>
              <a:t>-Научить оценивать результаты своей деятельности через совместную групповую работу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46589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Главная идея реализации содержания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800" dirty="0" smtClean="0"/>
              <a:t>на </a:t>
            </a:r>
            <a:r>
              <a:rPr lang="ru-RU" sz="2800" dirty="0"/>
              <a:t>чем основана: интересы детей, </a:t>
            </a:r>
            <a:r>
              <a:rPr lang="ru-RU" sz="2800" dirty="0" smtClean="0"/>
              <a:t>актуальная потребность класса </a:t>
            </a:r>
            <a:endParaRPr lang="ru-RU" sz="2800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08246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Тема со-бытийная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sz="5400" b="1" dirty="0" smtClean="0"/>
              <a:t>«Мой дом-моя крепость»</a:t>
            </a:r>
            <a:endParaRPr lang="ru-RU" sz="5400" b="1" dirty="0"/>
          </a:p>
        </p:txBody>
      </p:sp>
    </p:spTree>
    <p:extLst>
      <p:ext uri="{BB962C8B-B14F-4D97-AF65-F5344CB8AC3E}">
        <p14:creationId xmlns:p14="http://schemas.microsoft.com/office/powerpoint/2010/main" val="561210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-25849"/>
            <a:ext cx="8856984" cy="648072"/>
          </a:xfrm>
        </p:spPr>
        <p:txBody>
          <a:bodyPr>
            <a:normAutofit fontScale="90000"/>
          </a:bodyPr>
          <a:lstStyle/>
          <a:p>
            <a:r>
              <a:rPr lang="ru-RU" sz="3200" dirty="0" smtClean="0"/>
              <a:t>Организация учебной деятельности на уроке</a:t>
            </a:r>
            <a:endParaRPr lang="ru-RU" sz="3200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8138349"/>
              </p:ext>
            </p:extLst>
          </p:nvPr>
        </p:nvGraphicFramePr>
        <p:xfrm>
          <a:off x="107504" y="548700"/>
          <a:ext cx="8856984" cy="629801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28191"/>
                <a:gridCol w="7128793"/>
              </a:tblGrid>
              <a:tr h="34118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Этап деятельности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Способы</a:t>
                      </a:r>
                      <a:r>
                        <a:rPr lang="ru-RU" sz="1400" baseline="0" dirty="0" smtClean="0">
                          <a:effectLst/>
                        </a:rPr>
                        <a:t> организации деятельности</a:t>
                      </a:r>
                      <a:endParaRPr lang="ru-RU" sz="1400" dirty="0">
                        <a:effectLst/>
                      </a:endParaRPr>
                    </a:p>
                  </a:txBody>
                  <a:tcPr marL="68580" marR="68580" marT="0" marB="0"/>
                </a:tc>
              </a:tr>
              <a:tr h="57746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Формирование потребности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r>
                        <a:rPr lang="ru-RU" sz="14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демонстрация и обсуждение художественного</a:t>
                      </a:r>
                      <a:r>
                        <a:rPr lang="ru-RU" sz="14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оформления интерьеров старинных и современных домов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73922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FFFF00"/>
                          </a:solidFill>
                          <a:effectLst/>
                        </a:rPr>
                        <a:t>Формирование образа желаемого результата</a:t>
                      </a:r>
                      <a:endParaRPr lang="ru-RU" sz="1400" dirty="0">
                        <a:solidFill>
                          <a:srgbClr val="FFFF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r>
                        <a:rPr lang="ru-RU" sz="14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Показ</a:t>
                      </a:r>
                      <a:r>
                        <a:rPr lang="ru-RU" sz="14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фотографий с изображениями готовых кукольных домиков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26749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Мотивация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r>
                        <a:rPr lang="ru-RU" sz="14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создать</a:t>
                      </a:r>
                      <a:r>
                        <a:rPr lang="ru-RU" sz="14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украшение для класса и подарок для младших школьников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25638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Целеполагание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r>
                        <a:rPr lang="ru-RU" sz="14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создать</a:t>
                      </a:r>
                      <a:r>
                        <a:rPr lang="ru-RU" sz="14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украшение для класса и игровой уголок для младших школьников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51515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Планирование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ru-RU" sz="14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Разбиваются на группы;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ru-RU" sz="14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Получают</a:t>
                      </a:r>
                      <a:r>
                        <a:rPr lang="ru-RU" sz="1400" baseline="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задания;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ru-RU" sz="1400" baseline="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Распределяют роли в группах;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ru-RU" sz="1400" baseline="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Вырабатывают критерии оценки интерьера кукольного домика;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ru-RU" sz="1400" baseline="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Создают комнаты и предметы мебели для кукольного домика;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ru-RU" sz="1400" baseline="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Собирают домик;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ru-RU" sz="1400" baseline="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Расставляют мебель и располагают в домике другие предметы интерьера (ковры, занавески, цветы, картины)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4636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Выполнение действий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Выполняют действия согласно плану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106870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Анализ результата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-по выработанным критериям оценивают кукольный</a:t>
                      </a:r>
                      <a:r>
                        <a:rPr lang="ru-RU" sz="1400" baseline="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домик</a:t>
                      </a:r>
                      <a:r>
                        <a:rPr lang="ru-RU" sz="14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;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i="0" dirty="0" smtClean="0">
                          <a:latin typeface="Times New Roman" pitchFamily="18" charset="0"/>
                          <a:cs typeface="Times New Roman" pitchFamily="18" charset="0"/>
                        </a:rPr>
                        <a:t>-оценивают результат своей деятельности с помощью листа самооценки;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i="0" dirty="0" smtClean="0">
                          <a:latin typeface="Times New Roman" pitchFamily="18" charset="0"/>
                          <a:cs typeface="Times New Roman" pitchFamily="18" charset="0"/>
                        </a:rPr>
                        <a:t>-одобрение</a:t>
                      </a:r>
                      <a:r>
                        <a:rPr lang="ru-RU" sz="1400" b="0" i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младшими школьниками кукольного домика;</a:t>
                      </a:r>
                      <a:endParaRPr lang="ru-RU" sz="1400" b="0" i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dirty="0" smtClean="0">
                          <a:latin typeface="Times New Roman" pitchFamily="18" charset="0"/>
                          <a:cs typeface="Times New Roman" pitchFamily="18" charset="0"/>
                        </a:rPr>
                        <a:t>-одобрение</a:t>
                      </a:r>
                      <a:r>
                        <a:rPr lang="ru-RU" sz="1400" b="0" i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учителем кукольного домика;</a:t>
                      </a:r>
                      <a:endParaRPr lang="ru-RU" sz="1400" b="0" i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0" i="0" dirty="0" smtClean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 smtClean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59808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 rot="19092874">
            <a:off x="230489" y="3097893"/>
            <a:ext cx="7772400" cy="74186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СПАСИБО ЗА ВНИМАНИЕ!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 rot="19140000">
            <a:off x="525293" y="1172464"/>
            <a:ext cx="7418308" cy="3628704"/>
          </a:xfrm>
        </p:spPr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13545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Углы">
  <a:themeElements>
    <a:clrScheme name="Углы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Углы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Углы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280</TotalTime>
  <Words>243</Words>
  <Application>Microsoft Office PowerPoint</Application>
  <PresentationFormat>Экран (4:3)</PresentationFormat>
  <Paragraphs>56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Углы</vt:lpstr>
      <vt:lpstr>Дизайн художественной и технической деятельности человека «Макет городского дома»</vt:lpstr>
      <vt:lpstr>Образовательные результаты</vt:lpstr>
      <vt:lpstr>Образовательные результаты</vt:lpstr>
      <vt:lpstr>Образовательные результаты</vt:lpstr>
      <vt:lpstr>Цель   </vt:lpstr>
      <vt:lpstr>Главная идея реализации содержания</vt:lpstr>
      <vt:lpstr>Тема со-бытийная</vt:lpstr>
      <vt:lpstr>Организация учебной деятельности на уроке</vt:lpstr>
      <vt:lpstr>СПАСИБО ЗА ВНИМАНИЕ!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«Играем сказку»</dc:title>
  <dc:creator>Ольга Вячеславовна Тихомирова</dc:creator>
  <cp:lastModifiedBy>Яков Сергеевич Соловьев</cp:lastModifiedBy>
  <cp:revision>78</cp:revision>
  <dcterms:created xsi:type="dcterms:W3CDTF">2015-10-12T16:26:22Z</dcterms:created>
  <dcterms:modified xsi:type="dcterms:W3CDTF">2016-07-05T07:47:37Z</dcterms:modified>
</cp:coreProperties>
</file>