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66" r:id="rId12"/>
    <p:sldId id="271" r:id="rId13"/>
    <p:sldId id="272" r:id="rId14"/>
    <p:sldId id="273" r:id="rId15"/>
    <p:sldId id="26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6A30-7F36-42A3-8575-920B8FD69CAA}" type="datetimeFigureOut">
              <a:rPr lang="ru-RU" smtClean="0"/>
              <a:t>05.07.2016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D13F9-F449-4A19-9F32-088F5E23F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009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D13F9-F449-4A19-9F32-088F5E23F5B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800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EC47F-F9E1-4CC3-B192-182ADDC68306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D6A4-0979-4AA5-85B9-40FA8E48A0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17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EC47F-F9E1-4CC3-B192-182ADDC68306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D6A4-0979-4AA5-85B9-40FA8E48A0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09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EC47F-F9E1-4CC3-B192-182ADDC68306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D6A4-0979-4AA5-85B9-40FA8E48A0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66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EC47F-F9E1-4CC3-B192-182ADDC68306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D6A4-0979-4AA5-85B9-40FA8E48A0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753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EC47F-F9E1-4CC3-B192-182ADDC68306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D6A4-0979-4AA5-85B9-40FA8E48A0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68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EC47F-F9E1-4CC3-B192-182ADDC68306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D6A4-0979-4AA5-85B9-40FA8E48A0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91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EC47F-F9E1-4CC3-B192-182ADDC68306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D6A4-0979-4AA5-85B9-40FA8E48A0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82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EC47F-F9E1-4CC3-B192-182ADDC68306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D6A4-0979-4AA5-85B9-40FA8E48A0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27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EC47F-F9E1-4CC3-B192-182ADDC68306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D6A4-0979-4AA5-85B9-40FA8E48A0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59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EC47F-F9E1-4CC3-B192-182ADDC68306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D6A4-0979-4AA5-85B9-40FA8E48A0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62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EC47F-F9E1-4CC3-B192-182ADDC68306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D6A4-0979-4AA5-85B9-40FA8E48A0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184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EC47F-F9E1-4CC3-B192-182ADDC68306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3D6A4-0979-4AA5-85B9-40FA8E48A0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4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использования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Lesson Study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уроке математики  в 1 классе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1815" y="4175035"/>
            <a:ext cx="9121712" cy="2059509"/>
          </a:xfrm>
        </p:spPr>
        <p:txBody>
          <a:bodyPr>
            <a:normAutofit fontScale="40000" lnSpcReduction="20000"/>
          </a:bodyPr>
          <a:lstStyle/>
          <a:p>
            <a:pPr algn="r"/>
            <a:r>
              <a:rPr lang="ru-RU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общеобразовательное учреждение</a:t>
            </a:r>
          </a:p>
          <a:p>
            <a:pPr algn="r"/>
            <a:r>
              <a:rPr lang="ru-RU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редняя общеобразовательная школа №8</a:t>
            </a:r>
          </a:p>
          <a:p>
            <a:pPr algn="r"/>
            <a:r>
              <a:rPr lang="ru-RU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Углича   Ярославской области</a:t>
            </a:r>
          </a:p>
          <a:p>
            <a:endParaRPr lang="ru-RU" sz="4400" i="1" dirty="0" smtClean="0"/>
          </a:p>
          <a:p>
            <a:endParaRPr lang="ru-RU" sz="4400" i="1" dirty="0" smtClean="0"/>
          </a:p>
          <a:p>
            <a:r>
              <a:rPr lang="ru-RU" sz="5100" i="1" dirty="0" smtClean="0"/>
              <a:t>2016 год</a:t>
            </a:r>
          </a:p>
          <a:p>
            <a:pPr algn="r"/>
            <a:endParaRPr lang="ru-RU" sz="1800" i="1" dirty="0" smtClean="0"/>
          </a:p>
          <a:p>
            <a:pPr algn="r"/>
            <a:endParaRPr lang="ru-RU" sz="1800" i="1" dirty="0"/>
          </a:p>
          <a:p>
            <a:pPr algn="r"/>
            <a:endParaRPr lang="ru-RU" sz="1800" i="1" dirty="0" smtClean="0"/>
          </a:p>
          <a:p>
            <a:pPr algn="r"/>
            <a:endParaRPr lang="ru-RU" sz="1800" i="1" dirty="0"/>
          </a:p>
          <a:p>
            <a:pPr algn="r"/>
            <a:endParaRPr lang="ru-RU" sz="1800" i="1" dirty="0" smtClean="0"/>
          </a:p>
          <a:p>
            <a:pPr algn="r"/>
            <a:endParaRPr lang="ru-RU" sz="1800" i="1" dirty="0"/>
          </a:p>
          <a:p>
            <a:pPr algn="r"/>
            <a:endParaRPr lang="ru-RU" sz="1800" i="1" dirty="0" smtClean="0"/>
          </a:p>
          <a:p>
            <a:pPr algn="r"/>
            <a:endParaRPr lang="ru-RU" sz="1800" i="1" dirty="0"/>
          </a:p>
          <a:p>
            <a:pPr algn="r"/>
            <a:endParaRPr lang="ru-RU" sz="1800" i="1" dirty="0" smtClean="0"/>
          </a:p>
          <a:p>
            <a:pPr algn="r"/>
            <a:endParaRPr lang="ru-RU" sz="1800" i="1" dirty="0"/>
          </a:p>
          <a:p>
            <a:pPr algn="r"/>
            <a:endParaRPr lang="ru-RU" sz="1800" i="1" dirty="0" smtClean="0"/>
          </a:p>
          <a:p>
            <a:pPr algn="r"/>
            <a:endParaRPr lang="ru-RU" sz="1800" i="1" dirty="0"/>
          </a:p>
        </p:txBody>
      </p:sp>
    </p:spTree>
    <p:extLst>
      <p:ext uri="{BB962C8B-B14F-4D97-AF65-F5344CB8AC3E}">
        <p14:creationId xmlns:p14="http://schemas.microsoft.com/office/powerpoint/2010/main" val="186948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782" y="1"/>
            <a:ext cx="10515600" cy="1066800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совместной деятельности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530212"/>
              </p:ext>
            </p:extLst>
          </p:nvPr>
        </p:nvGraphicFramePr>
        <p:xfrm>
          <a:off x="394853" y="2365952"/>
          <a:ext cx="11381510" cy="3134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8638"/>
                <a:gridCol w="6012872"/>
              </a:tblGrid>
              <a:tr h="8483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деятельности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и приемы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537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полученного результата</a:t>
                      </a:r>
                    </a:p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Рефлексия деятельности (апробация алгоритма на  этапе самостоятельной работы)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Демонстрация  и групповое обсуждение использования алгоритма.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93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использования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Lesson Study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325" y="2629188"/>
            <a:ext cx="10515600" cy="1111538"/>
          </a:xfrm>
        </p:spPr>
        <p:txBody>
          <a:bodyPr>
            <a:normAutofit/>
          </a:bodyPr>
          <a:lstStyle/>
          <a:p>
            <a:r>
              <a:rPr lang="ru-RU" dirty="0" smtClean="0">
                <a:hlinkClick r:id="rId2" action="ppaction://hlinksldjump"/>
              </a:rPr>
              <a:t>Схема планирования и наблюдения</a:t>
            </a:r>
            <a:endParaRPr lang="ru-RU" dirty="0" smtClean="0"/>
          </a:p>
          <a:p>
            <a:endParaRPr lang="ru-RU" u="sng" dirty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540326" y="3945580"/>
            <a:ext cx="10598727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800" dirty="0">
                <a:hlinkClick r:id="rId3" action="ppaction://hlinksldjump"/>
              </a:rPr>
              <a:t>Рекомендации по итогам обсуждения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4689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655" y="365126"/>
            <a:ext cx="11035145" cy="341456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планирования и наблюдения в технологии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Lesson Study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282821"/>
              </p:ext>
            </p:extLst>
          </p:nvPr>
        </p:nvGraphicFramePr>
        <p:xfrm>
          <a:off x="152400" y="597911"/>
          <a:ext cx="11901056" cy="6039216"/>
        </p:xfrm>
        <a:graphic>
          <a:graphicData uri="http://schemas.openxmlformats.org/drawingml/2006/table">
            <a:tbl>
              <a:tblPr firstRow="1" firstCol="1" bandRow="1"/>
              <a:tblGrid>
                <a:gridCol w="1472675"/>
                <a:gridCol w="1460709"/>
                <a:gridCol w="1459909"/>
                <a:gridCol w="1459909"/>
                <a:gridCol w="1459111"/>
                <a:gridCol w="1459909"/>
                <a:gridCol w="1564417"/>
                <a:gridCol w="1564417"/>
              </a:tblGrid>
              <a:tr h="14601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Этапы урока (деятельности)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Исследуемый </a:t>
                      </a: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сильный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ученик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Исследуемый </a:t>
                      </a: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средний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ученик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Исследуемый </a:t>
                      </a: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слабый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ученик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Ожидаемое состояние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Наличное состояние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Ожидаемое состояние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Наличное состояние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Ожидаемое состояние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Наличное состояние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Используемые методы и приемы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Потребностный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Демонстрирует эмоциональ-ную включен-ность, заинте-ресованность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Демонстрирует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эмоциональную включенность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заинтересованность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Демонстрирует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эмоциональную включенность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заинтересованность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Демонстрирует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эмоциональную включенность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заинтересованность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Демонстрирует эмоциональ-ную включен-ность, заинте-ресованность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Демонстрирует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эмоциональную включенность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заинте-ресованность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Обращение к 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личному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опыту написания самостоятельной работы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Создание ситуации успеха при постановке детьми проблемного вопроса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Образа желаемого результата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Обсуждает варианты помощи на самостоятель-ной работе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Обсуждает варианты помощи на самостоятель-ной работе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Обсуждает варианты помощи на самостоятель-ной работе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Обсуждает варианты помощи на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самостоятельной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работе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Обсуждает варианты помощи на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самостоятельной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работе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Обсуждает варианты помощи на самостоятель-ной работе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Обсуждение вариантов помощи на самостоятельной работе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Мотивационный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Аргументирует причину полу-чения хороших отметок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Аргументирует причину полу-чения хороших отметок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Аргументирует причину полу-чения хороших отметок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Выражает желание полу-чать хорошие отметки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Поддерживает беседу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 поддерживает беседу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Разговор о том «Почему я хочу получать хорошие отметки»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4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Целеполагания 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Предлагает составить схе-му для нахож-дения значения выражений при вычитании с переходом через разряд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Предлагает составить схе-му для нахож-дения значения выражений при вычитании с переходом через разряд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Предлагает план действий при работе с выражением на вычитание с переходом через разряд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Предлагает план действий при работе с выражением на вычитание с переходом через разряд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Соглашается на предложенные средства (схема, план действий)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Соглашается на предложенные средства (схема, план действий)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Совместное обсуждение и выбор средств создания алгоритма-помощника из предложенных учителем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486" marR="36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42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673" y="365126"/>
            <a:ext cx="11610109" cy="480002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планирования и наблюдения в технологии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Lesson Study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184732"/>
              </p:ext>
            </p:extLst>
          </p:nvPr>
        </p:nvGraphicFramePr>
        <p:xfrm>
          <a:off x="193965" y="697580"/>
          <a:ext cx="11998033" cy="5758638"/>
        </p:xfrm>
        <a:graphic>
          <a:graphicData uri="http://schemas.openxmlformats.org/drawingml/2006/table">
            <a:tbl>
              <a:tblPr firstRow="1" firstCol="1" bandRow="1"/>
              <a:tblGrid>
                <a:gridCol w="1333114"/>
                <a:gridCol w="1650572"/>
                <a:gridCol w="1484945"/>
                <a:gridCol w="1484945"/>
                <a:gridCol w="1484134"/>
                <a:gridCol w="1484134"/>
                <a:gridCol w="1484945"/>
                <a:gridCol w="1591244"/>
              </a:tblGrid>
              <a:tr h="20453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Планирования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Предлагает оптимальную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последовательность выполнения вычитания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переходом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через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разряд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Принимает лидерскую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позицию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 рас-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пределении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обязанностей в паре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Предлагает оптимальную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последовательность выполнения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вычита-ния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переходом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через раз-ряд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Принимает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лидерскую позицию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 рас-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пределении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обязанностей в паре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Предлагает </a:t>
                      </a:r>
                      <a:r>
                        <a:rPr lang="ru-RU" sz="11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по-следовательность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выполнения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вычитания с переходом через разряд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Принятие лидерской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позиции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 рас-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пределении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обязанностей в паре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Предлагает </a:t>
                      </a:r>
                      <a:r>
                        <a:rPr lang="ru-RU" sz="11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по-следовательность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выполнения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вычитания с переходом через разряд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Принятие лидерской </a:t>
                      </a:r>
                      <a:r>
                        <a:rPr lang="ru-RU" sz="11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по-иции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 рас-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пределении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обязанностей в паре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Принимает предложенный алгоритм-по-мощник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Высказывание пожеланий о своих обязанностях при работе в паре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Принимает предложенный алгоритм-по-мощник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Стремление из-бежать выпол-нения обязан-ностей при работе в паре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Обсуждение, фиксация алгоритма на доске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9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Выполнения действий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Анализ предложенного задания в учебнике и определение способов выполнения этого задания другими учениками (сквозными героями)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Анализ предложенного задания в учебнике и определение способов выполнения этого задания другими учениками (сквозными героями)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Анализ предложенного задания в учебнике и определение способов выполнения этого задания другими учениками (сквозными героями)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Анализ предложенного задания в учебнике и определение способов выполнения этого задания другими учениками (сквозными героями)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Анализ предложенного задания в учебнике и определение способов выполнения этого задания другими учениками (сквозными героями)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Пытается анализировать предложенное задание из учебника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Создание ситуации успеха при анализе  в малых подгруппах предложенного задания в учебнике и определение способов выполнения этого  задания.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Анализа полученного результата (рефлексии)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Демонстрация использования алгоритма при вычитании в пределах 20 с переходом через разряд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Демонстрация использования алгоритма при вычитании в пределах 20 с переходом через разряд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Демонстрация использования алгоритма при вычитании в пределах 20 с переходом через разряд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 проявил активности при демонстрации использования алгоритма. Выполнил задание самостоятельно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Демонстрация использования алгоритма при вычитании в пределах 20 с переходом через разряд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Демонстрирует использование алгоритма с помощью учителя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Рефлексия деятельности (апробация алгоритма на  этапе самостоятельной работы)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Демонстрация  и групповое обсуждение использования алгоритма.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58" marR="42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11430000" y="6525491"/>
            <a:ext cx="346364" cy="33250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20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109" y="365125"/>
            <a:ext cx="1117369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результатов, полученных при использовании техники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Lesson Study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329030"/>
              </p:ext>
            </p:extLst>
          </p:nvPr>
        </p:nvGraphicFramePr>
        <p:xfrm>
          <a:off x="277090" y="1496290"/>
          <a:ext cx="11208328" cy="4017820"/>
        </p:xfrm>
        <a:graphic>
          <a:graphicData uri="http://schemas.openxmlformats.org/drawingml/2006/table">
            <a:tbl>
              <a:tblPr firstRow="1" firstCol="1" bandRow="1"/>
              <a:tblGrid>
                <a:gridCol w="5604164"/>
                <a:gridCol w="5604164"/>
              </a:tblGrid>
              <a:tr h="360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Выявленная тенденция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Рекомендуемые действия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отношении сильного ученика работа по созданию алгоритма оказалась эффективной. На этапе планирования сильный ученик получил высокий результат, как и было запланировано.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Практиковать далее работу в малых группах в качестве консультанта.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отношении среднего ученика работа по созданию алгоритма оказалась эффективной. На всех этапах достигнутые результаты были не ниже запланированных, кроме этапа мотивации.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Активно проявлять свою позицию на этапе мотивации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отношении слабого ученика работа в малой группе оказалась менее эффективной, чем предполагалось.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Попробовать поставить слабого ученика в ситуацию «невозможности» пассивной позиции.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67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endParaRPr lang="ru-RU" sz="4400" dirty="0"/>
          </a:p>
          <a:p>
            <a:pPr marL="0" indent="0" algn="ctr">
              <a:buNone/>
            </a:pP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40556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Где проводилось </a:t>
            </a:r>
            <a:r>
              <a:rPr lang="en-US" dirty="0" smtClean="0"/>
              <a:t>Lesson Study</a:t>
            </a:r>
            <a:r>
              <a:rPr lang="ru-RU" dirty="0" smtClean="0"/>
              <a:t>?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  урока   математики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ctr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«Вычитание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переходом через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десяток. Приём вычитания числа по частям»</a:t>
            </a:r>
          </a:p>
          <a:p>
            <a:pPr marL="0" indent="0">
              <a:buNone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УМК: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Л.Занкова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97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Кем проводилось образовательное со-бытие и </a:t>
            </a:r>
            <a:r>
              <a:rPr lang="en-US" dirty="0" smtClean="0"/>
              <a:t>Lesson Study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946" y="214428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Учитель: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Орлова Т.М.</a:t>
            </a:r>
          </a:p>
          <a:p>
            <a:pPr marL="0" indent="0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Наблюдатели: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Арестова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Н.В.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Соловьёва Е.А. 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Сироткина М.А.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Кузнецова Т.М.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Столбова С.Н.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94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Зачем проводилось </a:t>
            </a:r>
            <a:r>
              <a:rPr lang="en-US" dirty="0" smtClean="0"/>
              <a:t>Lesson Study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654" y="1908753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 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сложности в совместной коммуникации у учеников на уроке.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Возможное решение проблемы: 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работа в малых подгруппах по использованию составленного алгоритма –помощника для  выполнения вычитания чисел с переходом через разряд.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90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636" y="157307"/>
            <a:ext cx="10515600" cy="1061893"/>
          </a:xfrm>
        </p:spPr>
        <p:txBody>
          <a:bodyPr/>
          <a:lstStyle/>
          <a:p>
            <a:pPr algn="ctr"/>
            <a:r>
              <a:rPr lang="ru-RU" dirty="0" smtClean="0"/>
              <a:t>Как проводилось?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 форме        образовательного    со-бытия  по теме </a:t>
            </a:r>
          </a:p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«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Вычитание с переходом через десяток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планируемые образовательные результаты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Поставлена цель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Подобраны методы и приемы для каждого этапа деятельности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64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образовательные 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327" y="1510146"/>
            <a:ext cx="11326995" cy="466681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Находят значение выражений с переходом через разряд в пределах 20</a:t>
            </a:r>
          </a:p>
          <a:p>
            <a:pPr lvl="0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Составляют алгоритм вычитания с переходом через разряд</a:t>
            </a:r>
          </a:p>
          <a:p>
            <a:pPr lvl="0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Выполняют вычитание чисел с переходом через разряд с использованием алгоритма</a:t>
            </a:r>
          </a:p>
          <a:p>
            <a:pPr lvl="0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Ведут диалог с соседом в паре.</a:t>
            </a:r>
          </a:p>
          <a:p>
            <a:pPr lvl="0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Находят причины успеха и неуспеха в решении учебной задачи</a:t>
            </a:r>
          </a:p>
          <a:p>
            <a:pPr lvl="0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Обозначают личные мотивы получения хороших отметок.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557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пособствовать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аналитических умений младших школьников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 создание собственного   алгоритма  вычитания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чисел в пределах 20-ти с переходом через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разряд.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9408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782" y="1"/>
            <a:ext cx="10515600" cy="1066800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совместной деятельности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691103"/>
              </p:ext>
            </p:extLst>
          </p:nvPr>
        </p:nvGraphicFramePr>
        <p:xfrm>
          <a:off x="464126" y="1022061"/>
          <a:ext cx="11381510" cy="4497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0755"/>
                <a:gridCol w="5690755"/>
              </a:tblGrid>
              <a:tr h="10537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деятельности</a:t>
                      </a:r>
                    </a:p>
                    <a:p>
                      <a:pPr algn="ctr"/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и приемы</a:t>
                      </a:r>
                    </a:p>
                    <a:p>
                      <a:pPr algn="ctr"/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537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потребности</a:t>
                      </a: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Обращение к личному опыту написания самостоятельной работы</a:t>
                      </a:r>
                    </a:p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537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образа желаемого результата</a:t>
                      </a: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Обсуждение вариантов  помощи на </a:t>
                      </a:r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этапе самостоятельной работы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537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мотива</a:t>
                      </a: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Разговор о том «Почему я хочу получать хорошие отметки»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3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782" y="1"/>
            <a:ext cx="10515600" cy="1066800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совместной деятельности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630309"/>
              </p:ext>
            </p:extLst>
          </p:nvPr>
        </p:nvGraphicFramePr>
        <p:xfrm>
          <a:off x="464126" y="1022061"/>
          <a:ext cx="11381510" cy="5584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8638"/>
                <a:gridCol w="6012872"/>
              </a:tblGrid>
              <a:tr h="8483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деятельности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и приемы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537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Целеобразование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Совместное обсуждение и выбор средств создания алгоритма-помощника при использовании способов вычитания чисел  в пределах 20  с переходом через десяток.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61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</a:t>
                      </a: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Обсуждение   алгоритмов , предложенных</a:t>
                      </a: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учащимися, и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фиксация   их  учителем    на   доске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537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действий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Создание ситуации успеха при анализе  в малых подгруппах</a:t>
                      </a:r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предложенного задания в учебнике и определение способов выполнения этого  задания.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61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1043</Words>
  <Application>Microsoft Office PowerPoint</Application>
  <PresentationFormat>Произвольный</PresentationFormat>
  <Paragraphs>177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Практика использования Lesson Study на уроке математики  в 1 классе</vt:lpstr>
      <vt:lpstr>Где проводилось Lesson Study? </vt:lpstr>
      <vt:lpstr>Кем проводилось образовательное со-бытие и Lesson Study?</vt:lpstr>
      <vt:lpstr>Зачем проводилось Lesson Study?</vt:lpstr>
      <vt:lpstr>Как проводилось?</vt:lpstr>
      <vt:lpstr>Планируемые образовательные результаты</vt:lpstr>
      <vt:lpstr>Цель:</vt:lpstr>
      <vt:lpstr>Этапы совместной деятельности</vt:lpstr>
      <vt:lpstr>Этапы совместной деятельности</vt:lpstr>
      <vt:lpstr>Этапы совместной деятельности</vt:lpstr>
      <vt:lpstr>Результаты использования Lesson Study</vt:lpstr>
      <vt:lpstr>Схема планирования и наблюдения в технологии Lesson Study </vt:lpstr>
      <vt:lpstr>Схема планирования и наблюдения в технологии Lesson Study </vt:lpstr>
      <vt:lpstr>Анализ результатов, полученных при использовании техники Lesson Study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использования Lesson Study на уроке истории в 8 классе</dc:title>
  <dc:creator>Наталья Вячеславовна Бородкина</dc:creator>
  <cp:lastModifiedBy>Яков Сергеевич Соловьев</cp:lastModifiedBy>
  <cp:revision>34</cp:revision>
  <dcterms:created xsi:type="dcterms:W3CDTF">2014-12-03T12:47:32Z</dcterms:created>
  <dcterms:modified xsi:type="dcterms:W3CDTF">2016-07-05T08:12:19Z</dcterms:modified>
</cp:coreProperties>
</file>