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1" r:id="rId5"/>
    <p:sldId id="260" r:id="rId6"/>
    <p:sldId id="263" r:id="rId7"/>
    <p:sldId id="264" r:id="rId8"/>
    <p:sldId id="267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ikhomirova\Desktop\&#1088;&#1077;&#1079;&#1091;&#1083;&#1100;&#1090;&#1072;&#1090;&#1099;%20&#1050;&#1055;&#1050;\&#1069;&#1082;&#1089;&#1087;&#1077;&#1088;&#1090;&#1085;&#1072;&#1103;%20&#1086;&#1094;&#1077;&#1085;&#1082;&#1072;%20&#1086;&#1073;&#1097;&#1072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Результаты экспертной оценки итогового </a:t>
            </a:r>
            <a:r>
              <a:rPr lang="ru-RU" dirty="0" smtClean="0"/>
              <a:t>продукта</a:t>
            </a:r>
            <a:endParaRPr lang="ru-RU" dirty="0"/>
          </a:p>
        </c:rich>
      </c:tx>
      <c:layout>
        <c:manualLayout>
          <c:xMode val="edge"/>
          <c:yMode val="edge"/>
          <c:x val="0.19474165738469704"/>
          <c:y val="7.543444598151202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436489109037057E-2"/>
          <c:y val="8.2358909982203798E-2"/>
          <c:w val="0.94573362452085707"/>
          <c:h val="0.27614183490904021"/>
        </c:manualLayout>
      </c:layout>
      <c:lineChart>
        <c:grouping val="standard"/>
        <c:varyColors val="0"/>
        <c:ser>
          <c:idx val="0"/>
          <c:order val="0"/>
          <c:tx>
            <c:v>КПК_2014</c:v>
          </c:tx>
          <c:dPt>
            <c:idx val="1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4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5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6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7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8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11"/>
            <c:marker>
              <c:spPr>
                <a:solidFill>
                  <a:srgbClr val="C00000"/>
                </a:solidFill>
              </c:spPr>
            </c:marker>
            <c:bubble3D val="0"/>
          </c:dPt>
          <c:dPt>
            <c:idx val="14"/>
            <c:marker>
              <c:spPr>
                <a:solidFill>
                  <a:srgbClr val="C00000"/>
                </a:solidFill>
              </c:spPr>
            </c:marker>
            <c:bubble3D val="0"/>
          </c:dPt>
          <c:cat>
            <c:multiLvlStrRef>
              <c:f>эксп_свод!$A$4:$B$19</c:f>
              <c:multiLvlStrCache>
                <c:ptCount val="16"/>
                <c:lvl>
                  <c:pt idx="0">
                    <c:v>Методы учитывают основные потребности возраста</c:v>
                  </c:pt>
                  <c:pt idx="1">
                    <c:v>Методы побуждают к оформлению образа желаемого результата (продукта) учебной деятельности</c:v>
                  </c:pt>
                  <c:pt idx="2">
                    <c:v>Методы формируют мотивацию учебной деятельности</c:v>
                  </c:pt>
                  <c:pt idx="3">
                    <c:v>Методы стимулируют формулирование детьми цели  учебной деятельности</c:v>
                  </c:pt>
                  <c:pt idx="4">
                    <c:v>Методы стимулируют планированиме детьми предстоящей деятельнсоти</c:v>
                  </c:pt>
                  <c:pt idx="5">
                    <c:v>Методы стмулируют выполнение действий согласно плану</c:v>
                  </c:pt>
                  <c:pt idx="6">
                    <c:v>Методы позволяют провести качественный анализ полученного результата (продукта)</c:v>
                  </c:pt>
                  <c:pt idx="7">
                    <c:v>Методы позволяют достгнуть личностной значимости деятельнсоти для участников со-бытия</c:v>
                  </c:pt>
                  <c:pt idx="8">
                    <c:v>Методы позволяют достигнуть общности переживаний участников со-бытия</c:v>
                  </c:pt>
                  <c:pt idx="9">
                    <c:v>Методы позволяют достигнуть общности в коммуникации участников со-бытия</c:v>
                  </c:pt>
                  <c:pt idx="10">
                    <c:v>Тема со-бытия отражает смысл (результат) учебной деятельности</c:v>
                  </c:pt>
                  <c:pt idx="11">
                    <c:v>Цель соотностится с образовательными результатами</c:v>
                  </c:pt>
                  <c:pt idx="12">
                    <c:v>Содержание способствует достижению образовательных результатов </c:v>
                  </c:pt>
                  <c:pt idx="13">
                    <c:v>Дидактические средства стимулировали учебную деятельность детей</c:v>
                  </c:pt>
                  <c:pt idx="14">
                    <c:v>Имеется анализ достигнутых образовательных результатов</c:v>
                  </c:pt>
                  <c:pt idx="15">
                    <c:v>Результат (продукт) учебной деятельнсоти являетсялогически связан с содержанием  деятельности </c:v>
                  </c:pt>
                </c:lvl>
                <c:lvl>
                  <c:pt idx="0">
                    <c:v>Соответсвие использованных методов (способов)организации учебной деятельности требованиям деятельностного подхода</c:v>
                  </c:pt>
                  <c:pt idx="7">
                    <c:v>Соответсвие использованных методов (способов)организации учебной деятельности со-бытийному подходу</c:v>
                  </c:pt>
                  <c:pt idx="10">
                    <c:v>Технологическая грамотность проекта со-бытия</c:v>
                  </c:pt>
                  <c:pt idx="13">
                    <c:v>Результативность проекта со-бытия</c:v>
                  </c:pt>
                </c:lvl>
              </c:multiLvlStrCache>
            </c:multiLvlStrRef>
          </c:cat>
          <c:val>
            <c:numRef>
              <c:f>эксп_свод!$L$4:$L$19</c:f>
              <c:numCache>
                <c:formatCode>General</c:formatCode>
                <c:ptCount val="16"/>
                <c:pt idx="0">
                  <c:v>2.2020052681236892</c:v>
                </c:pt>
                <c:pt idx="1">
                  <c:v>1.982849484823169</c:v>
                </c:pt>
                <c:pt idx="2">
                  <c:v>2.0938448004237475</c:v>
                </c:pt>
                <c:pt idx="3">
                  <c:v>2.0973817970528494</c:v>
                </c:pt>
                <c:pt idx="4">
                  <c:v>1.9673418929997879</c:v>
                </c:pt>
                <c:pt idx="5">
                  <c:v>2.0316997330155222</c:v>
                </c:pt>
                <c:pt idx="6">
                  <c:v>1.8260204220730536</c:v>
                </c:pt>
                <c:pt idx="7">
                  <c:v>1.9568603667287876</c:v>
                </c:pt>
                <c:pt idx="8">
                  <c:v>2.0321354693065219</c:v>
                </c:pt>
                <c:pt idx="9">
                  <c:v>2.190130641775379</c:v>
                </c:pt>
                <c:pt idx="10">
                  <c:v>2.1196648672964464</c:v>
                </c:pt>
                <c:pt idx="11">
                  <c:v>2.0526175213675217</c:v>
                </c:pt>
                <c:pt idx="12">
                  <c:v>2.1502577222971957</c:v>
                </c:pt>
                <c:pt idx="13">
                  <c:v>2.1675026240815711</c:v>
                </c:pt>
                <c:pt idx="14">
                  <c:v>1.9285312640575798</c:v>
                </c:pt>
                <c:pt idx="15">
                  <c:v>2.1717422027290447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165312"/>
        <c:axId val="77166848"/>
      </c:lineChart>
      <c:catAx>
        <c:axId val="7716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77166848"/>
        <c:crosses val="autoZero"/>
        <c:auto val="1"/>
        <c:lblAlgn val="ctr"/>
        <c:lblOffset val="100"/>
        <c:noMultiLvlLbl val="0"/>
      </c:catAx>
      <c:valAx>
        <c:axId val="77166848"/>
        <c:scaling>
          <c:orientation val="minMax"/>
          <c:max val="3"/>
          <c:min val="1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7165312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6F70-1B94-439E-BBDA-1A0CE4E9CAE6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5A39-1241-4FE1-B92E-AB993DA65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7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Красным</a:t>
            </a:r>
            <a:r>
              <a:rPr lang="ru-RU" baseline="0" dirty="0" smtClean="0"/>
              <a:t> цветом </a:t>
            </a:r>
            <a:r>
              <a:rPr lang="ru-RU" baseline="0" smtClean="0"/>
              <a:t>выделены «</a:t>
            </a:r>
            <a:r>
              <a:rPr lang="ru-RU" baseline="0" dirty="0" smtClean="0"/>
              <a:t>проблемные точки» в разработке и реализации педагогических проектов образовательных со-</a:t>
            </a:r>
            <a:r>
              <a:rPr lang="ru-RU" baseline="0" dirty="0" err="1" smtClean="0"/>
              <a:t>бытий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740DA-448B-44C8-9C0C-3C8478E2A93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1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Эффективность работы </a:t>
            </a:r>
            <a:r>
              <a:rPr lang="ru-RU" dirty="0" err="1" smtClean="0"/>
              <a:t>тьютора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Региональный семинар</a:t>
            </a:r>
          </a:p>
          <a:p>
            <a:r>
              <a:rPr lang="ru-RU" dirty="0" smtClean="0"/>
              <a:t>21.11.2014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1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2420889"/>
            <a:ext cx="7772400" cy="2736304"/>
          </a:xfrm>
        </p:spPr>
        <p:txBody>
          <a:bodyPr>
            <a:normAutofit/>
          </a:bodyPr>
          <a:lstStyle/>
          <a:p>
            <a:r>
              <a:rPr lang="ru-RU" dirty="0"/>
              <a:t>Итоги </a:t>
            </a:r>
            <a:r>
              <a:rPr lang="ru-RU" dirty="0" smtClean="0"/>
              <a:t>совместной реализации </a:t>
            </a:r>
            <a:r>
              <a:rPr lang="ru-RU" dirty="0"/>
              <a:t>ППК «ФГОС НОО: особенности организации учебной </a:t>
            </a:r>
            <a:r>
              <a:rPr lang="ru-RU" dirty="0" smtClean="0"/>
              <a:t>деятельности»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55576" y="1052736"/>
            <a:ext cx="7772400" cy="81031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9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dirty="0" smtClean="0"/>
              <a:t>Общие сведения по реализации программы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Количество </a:t>
            </a:r>
            <a:r>
              <a:rPr lang="ru-RU" dirty="0" err="1" smtClean="0"/>
              <a:t>тьюторов</a:t>
            </a:r>
            <a:r>
              <a:rPr lang="ru-RU" dirty="0" smtClean="0"/>
              <a:t>, участвовавших в разработке программы: 29</a:t>
            </a:r>
          </a:p>
          <a:p>
            <a:r>
              <a:rPr lang="ru-RU" dirty="0" smtClean="0"/>
              <a:t>Количество групп: 8 </a:t>
            </a:r>
          </a:p>
          <a:p>
            <a:r>
              <a:rPr lang="ru-RU" dirty="0" smtClean="0"/>
              <a:t>Количество обученных педагогов: 199</a:t>
            </a:r>
          </a:p>
          <a:p>
            <a:r>
              <a:rPr lang="ru-RU" dirty="0" smtClean="0"/>
              <a:t>Количество </a:t>
            </a:r>
            <a:r>
              <a:rPr lang="ru-RU" dirty="0" err="1" smtClean="0"/>
              <a:t>тьюторов</a:t>
            </a:r>
            <a:r>
              <a:rPr lang="ru-RU" dirty="0" smtClean="0"/>
              <a:t>, участвовавших в реализации программы: 16</a:t>
            </a:r>
          </a:p>
          <a:p>
            <a:r>
              <a:rPr lang="ru-RU" dirty="0" smtClean="0"/>
              <a:t>Количество реализованных проектов образовательных со-</a:t>
            </a:r>
            <a:r>
              <a:rPr lang="ru-RU" dirty="0" err="1" smtClean="0"/>
              <a:t>бытий</a:t>
            </a:r>
            <a:r>
              <a:rPr lang="ru-RU" dirty="0" smtClean="0"/>
              <a:t>:  59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87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Тенденции профессионального развития </a:t>
            </a:r>
            <a:r>
              <a:rPr lang="ru-RU" dirty="0" smtClean="0"/>
              <a:t>педагогов: потенциал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Знание учителями методов </a:t>
            </a:r>
            <a:r>
              <a:rPr lang="ru-RU" dirty="0">
                <a:solidFill>
                  <a:srgbClr val="000000"/>
                </a:solidFill>
              </a:rPr>
              <a:t>установления контактов с детьми разных </a:t>
            </a:r>
            <a:r>
              <a:rPr lang="ru-RU" dirty="0" smtClean="0">
                <a:solidFill>
                  <a:srgbClr val="000000"/>
                </a:solidFill>
              </a:rPr>
              <a:t>образовательных потребностей и  </a:t>
            </a:r>
            <a:r>
              <a:rPr lang="ru-RU" dirty="0">
                <a:solidFill>
                  <a:srgbClr val="000000"/>
                </a:solidFill>
              </a:rPr>
              <a:t>методы управления </a:t>
            </a:r>
            <a:r>
              <a:rPr lang="ru-RU" dirty="0" smtClean="0">
                <a:solidFill>
                  <a:srgbClr val="000000"/>
                </a:solidFill>
              </a:rPr>
              <a:t>коллективом, основанных на убеждении, </a:t>
            </a:r>
            <a:r>
              <a:rPr lang="ru-RU" dirty="0">
                <a:solidFill>
                  <a:srgbClr val="000000"/>
                </a:solidFill>
              </a:rPr>
              <a:t>аргументации своей </a:t>
            </a:r>
            <a:r>
              <a:rPr lang="ru-RU" dirty="0" smtClean="0">
                <a:solidFill>
                  <a:srgbClr val="000000"/>
                </a:solidFill>
              </a:rPr>
              <a:t>позиции</a:t>
            </a:r>
            <a:endParaRPr lang="ru-RU" dirty="0" smtClean="0"/>
          </a:p>
          <a:p>
            <a:r>
              <a:rPr lang="ru-RU" dirty="0" smtClean="0"/>
              <a:t>Готовность учителей к принятию учащихся любых образовательных возможностей</a:t>
            </a:r>
          </a:p>
          <a:p>
            <a:r>
              <a:rPr lang="ru-RU" dirty="0" smtClean="0"/>
              <a:t>Готовность учителей к развитию вместе со своими учениками</a:t>
            </a:r>
          </a:p>
          <a:p>
            <a:r>
              <a:rPr lang="ru-RU" dirty="0" smtClean="0"/>
              <a:t>Ориентированность психологических позиций учителей на развитие личности ученика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57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152128"/>
          </a:xfrm>
        </p:spPr>
        <p:txBody>
          <a:bodyPr>
            <a:normAutofit fontScale="90000"/>
          </a:bodyPr>
          <a:lstStyle/>
          <a:p>
            <a:r>
              <a:rPr lang="ru-RU" dirty="0"/>
              <a:t>Тенденции профессионального развития </a:t>
            </a:r>
            <a:r>
              <a:rPr lang="ru-RU" dirty="0" smtClean="0"/>
              <a:t>педагогов: проблемы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1845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Недостаточность профессиональных знаний и умений учителей в  </a:t>
            </a:r>
            <a:r>
              <a:rPr lang="ru-RU" b="1" dirty="0" smtClean="0"/>
              <a:t>поэтапной организации </a:t>
            </a:r>
            <a:r>
              <a:rPr lang="ru-RU" dirty="0" smtClean="0"/>
              <a:t>деятельности учащихся</a:t>
            </a:r>
          </a:p>
          <a:p>
            <a:r>
              <a:rPr lang="ru-RU" dirty="0" smtClean="0"/>
              <a:t>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собственных проектировочных умений учителей (прогнозирование результата, целеполагание, анализ полученного результата)</a:t>
            </a:r>
          </a:p>
          <a:p>
            <a:r>
              <a:rPr lang="ru-RU" dirty="0" smtClean="0"/>
              <a:t>Недостаточная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рефлексивных умений</a:t>
            </a:r>
          </a:p>
          <a:p>
            <a:r>
              <a:rPr lang="ru-RU" dirty="0" smtClean="0"/>
              <a:t>Недостаточное владение технологиями личностно-развивающего образования, позволяющими реализовывать деятельностный подход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69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977825"/>
              </p:ext>
            </p:extLst>
          </p:nvPr>
        </p:nvGraphicFramePr>
        <p:xfrm>
          <a:off x="971600" y="116632"/>
          <a:ext cx="6768752" cy="6582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37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Лучшие проекты по итогам экспертной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Научу Незнайку быть грамотным (</a:t>
            </a:r>
            <a:r>
              <a:rPr lang="ru-RU" dirty="0" err="1" smtClean="0"/>
              <a:t>Тутаевский</a:t>
            </a:r>
            <a:r>
              <a:rPr lang="ru-RU" dirty="0" smtClean="0"/>
              <a:t> МР), автор </a:t>
            </a:r>
            <a:r>
              <a:rPr lang="ru-RU" dirty="0" err="1"/>
              <a:t>Абалихина</a:t>
            </a:r>
            <a:r>
              <a:rPr lang="ru-RU" dirty="0"/>
              <a:t> Е. Н. </a:t>
            </a:r>
            <a:endParaRPr lang="ru-RU" dirty="0" smtClean="0"/>
          </a:p>
          <a:p>
            <a:r>
              <a:rPr lang="ru-RU" dirty="0"/>
              <a:t>Изготовление игрушки для </a:t>
            </a:r>
            <a:r>
              <a:rPr lang="ru-RU" dirty="0" smtClean="0"/>
              <a:t>малышей (</a:t>
            </a:r>
            <a:r>
              <a:rPr lang="ru-RU" dirty="0"/>
              <a:t>Г</a:t>
            </a:r>
            <a:r>
              <a:rPr lang="ru-RU" dirty="0" smtClean="0"/>
              <a:t>аврилов-</a:t>
            </a:r>
            <a:r>
              <a:rPr lang="ru-RU" dirty="0" err="1" smtClean="0"/>
              <a:t>Ямский</a:t>
            </a:r>
            <a:r>
              <a:rPr lang="ru-RU" dirty="0" smtClean="0"/>
              <a:t> МР), автор </a:t>
            </a:r>
            <a:r>
              <a:rPr lang="ru-RU" dirty="0" err="1" smtClean="0"/>
              <a:t>Жирякова</a:t>
            </a:r>
            <a:r>
              <a:rPr lang="ru-RU" dirty="0" smtClean="0"/>
              <a:t> Л.А.</a:t>
            </a:r>
          </a:p>
          <a:p>
            <a:r>
              <a:rPr lang="ru-RU" dirty="0" smtClean="0"/>
              <a:t>Клещей </a:t>
            </a:r>
            <a:r>
              <a:rPr lang="ru-RU" dirty="0"/>
              <a:t>бояться в лес не ходить</a:t>
            </a:r>
            <a:r>
              <a:rPr lang="ru-RU" dirty="0" smtClean="0"/>
              <a:t>? (Пошехонский МР), авторы </a:t>
            </a:r>
            <a:r>
              <a:rPr lang="ru-RU" dirty="0"/>
              <a:t>Киселева Н. О</a:t>
            </a:r>
            <a:r>
              <a:rPr lang="ru-RU" dirty="0" smtClean="0"/>
              <a:t>., </a:t>
            </a:r>
            <a:r>
              <a:rPr lang="ru-RU" dirty="0"/>
              <a:t>Садовская С. Б</a:t>
            </a:r>
            <a:r>
              <a:rPr lang="ru-RU" dirty="0" smtClean="0"/>
              <a:t>., </a:t>
            </a:r>
            <a:r>
              <a:rPr lang="ru-RU" dirty="0"/>
              <a:t>Бахирева Т. А</a:t>
            </a:r>
            <a:r>
              <a:rPr lang="ru-RU" dirty="0" smtClean="0"/>
              <a:t>., </a:t>
            </a:r>
            <a:r>
              <a:rPr lang="ru-RU" dirty="0"/>
              <a:t>Кирпичева Н. А</a:t>
            </a:r>
            <a:r>
              <a:rPr lang="ru-RU" dirty="0" smtClean="0"/>
              <a:t>., </a:t>
            </a:r>
            <a:r>
              <a:rPr lang="ru-RU" dirty="0"/>
              <a:t>Новикова Е. В.</a:t>
            </a:r>
            <a:endParaRPr lang="ru-RU" dirty="0" smtClean="0"/>
          </a:p>
          <a:p>
            <a:r>
              <a:rPr lang="ru-RU" dirty="0" smtClean="0"/>
              <a:t>Мы – стильные штучки (</a:t>
            </a:r>
            <a:r>
              <a:rPr lang="ru-RU" dirty="0" err="1" smtClean="0"/>
              <a:t>Переславский</a:t>
            </a:r>
            <a:r>
              <a:rPr lang="ru-RU" dirty="0" smtClean="0"/>
              <a:t> МР), авторы </a:t>
            </a:r>
            <a:r>
              <a:rPr lang="ru-RU" dirty="0"/>
              <a:t>Карцева И. Н</a:t>
            </a:r>
            <a:r>
              <a:rPr lang="ru-RU" dirty="0" smtClean="0"/>
              <a:t>., </a:t>
            </a:r>
            <a:r>
              <a:rPr lang="ru-RU" dirty="0" err="1"/>
              <a:t>Сауренко</a:t>
            </a:r>
            <a:r>
              <a:rPr lang="ru-RU" dirty="0"/>
              <a:t> Н. С.</a:t>
            </a:r>
            <a:endParaRPr lang="ru-RU" dirty="0" smtClean="0"/>
          </a:p>
          <a:p>
            <a:r>
              <a:rPr lang="ru-RU" dirty="0" smtClean="0"/>
              <a:t>Как мы были моряками (</a:t>
            </a:r>
            <a:r>
              <a:rPr lang="ru-RU" dirty="0" err="1" smtClean="0"/>
              <a:t>Даниловский</a:t>
            </a:r>
            <a:r>
              <a:rPr lang="ru-RU" dirty="0" smtClean="0"/>
              <a:t> МР), авторы Кругликова </a:t>
            </a:r>
            <a:r>
              <a:rPr lang="ru-RU" dirty="0"/>
              <a:t>В. Л</a:t>
            </a:r>
            <a:r>
              <a:rPr lang="ru-RU" dirty="0" smtClean="0"/>
              <a:t>., </a:t>
            </a:r>
            <a:r>
              <a:rPr lang="ru-RU" dirty="0"/>
              <a:t>Смирнова М. Ю.</a:t>
            </a:r>
            <a:endParaRPr lang="ru-RU" dirty="0" smtClean="0"/>
          </a:p>
          <a:p>
            <a:r>
              <a:rPr lang="ru-RU" dirty="0" smtClean="0"/>
              <a:t>По страницами Красной </a:t>
            </a:r>
            <a:r>
              <a:rPr lang="ru-RU" smtClean="0"/>
              <a:t>книги </a:t>
            </a:r>
            <a:r>
              <a:rPr lang="ru-RU" smtClean="0"/>
              <a:t>(Рыбинский МР), </a:t>
            </a:r>
            <a:r>
              <a:rPr lang="ru-RU" dirty="0" smtClean="0"/>
              <a:t>автор  </a:t>
            </a:r>
            <a:r>
              <a:rPr lang="ru-RU" dirty="0" err="1"/>
              <a:t>Назарчук</a:t>
            </a:r>
            <a:r>
              <a:rPr lang="ru-RU" dirty="0"/>
              <a:t> А. </a:t>
            </a:r>
            <a:r>
              <a:rPr lang="ru-RU" dirty="0" smtClean="0"/>
              <a:t>Е.</a:t>
            </a:r>
          </a:p>
          <a:p>
            <a:r>
              <a:rPr lang="ru-RU" dirty="0" smtClean="0"/>
              <a:t>Мой </a:t>
            </a:r>
            <a:r>
              <a:rPr lang="ru-RU" dirty="0"/>
              <a:t>безопасный путь из дома в школу (г. Рыбинск), Качалова И.И., Козлова М.С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Удачи и до встречи!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6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322</Words>
  <Application>Microsoft Office PowerPoint</Application>
  <PresentationFormat>Экран 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Эффективность работы тьютора</vt:lpstr>
      <vt:lpstr>Итоги совместной реализации ППК «ФГОС НОО: особенности организации учебной деятельности»</vt:lpstr>
      <vt:lpstr>Общие сведения по реализации программы </vt:lpstr>
      <vt:lpstr>Тенденции профессионального развития педагогов: потенциал</vt:lpstr>
      <vt:lpstr>Тенденции профессионального развития педагогов: проблемы </vt:lpstr>
      <vt:lpstr>Презентация PowerPoint</vt:lpstr>
      <vt:lpstr>Лучшие проекты по итогам экспертной оценки</vt:lpstr>
      <vt:lpstr>Удачи и до встречи!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работы тьютора</dc:title>
  <dc:creator>Ольга Вячеславовна Тихомирова</dc:creator>
  <cp:lastModifiedBy>Ольга Вячеславовна Тихомирова</cp:lastModifiedBy>
  <cp:revision>13</cp:revision>
  <cp:lastPrinted>2014-11-20T14:42:26Z</cp:lastPrinted>
  <dcterms:created xsi:type="dcterms:W3CDTF">2014-11-20T12:42:22Z</dcterms:created>
  <dcterms:modified xsi:type="dcterms:W3CDTF">2014-12-23T10:24:50Z</dcterms:modified>
</cp:coreProperties>
</file>