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61" r:id="rId5"/>
    <p:sldId id="257" r:id="rId6"/>
    <p:sldId id="259" r:id="rId7"/>
    <p:sldId id="260" r:id="rId8"/>
    <p:sldId id="262" r:id="rId9"/>
    <p:sldId id="258" r:id="rId10"/>
    <p:sldId id="263" r:id="rId11"/>
    <p:sldId id="264" r:id="rId12"/>
    <p:sldId id="265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vtikhomirova@yandex.ru" TargetMode="External"/><Relationship Id="rId7" Type="http://schemas.openxmlformats.org/officeDocument/2006/relationships/hyperlink" Target="mailto:chin5555@mail.ru" TargetMode="External"/><Relationship Id="rId2" Type="http://schemas.openxmlformats.org/officeDocument/2006/relationships/hyperlink" Target="mailto:kno.iro@yandex.ru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znataliy_72@mail.ru" TargetMode="External"/><Relationship Id="rId5" Type="http://schemas.openxmlformats.org/officeDocument/2006/relationships/hyperlink" Target="mailto:solovev.y.s@yandex.ru" TargetMode="External"/><Relationship Id="rId4" Type="http://schemas.openxmlformats.org/officeDocument/2006/relationships/hyperlink" Target="mailto:borodkinanv@mail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80920" cy="2304255"/>
          </a:xfrm>
        </p:spPr>
        <p:txBody>
          <a:bodyPr>
            <a:normAutofit fontScale="90000"/>
          </a:bodyPr>
          <a:lstStyle/>
          <a:p>
            <a:r>
              <a:rPr lang="ru-RU" dirty="0"/>
              <a:t>Пилотная апробация модели методического сопровождения развития кадрового потенциала РСО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ru-RU" dirty="0" smtClean="0"/>
              <a:t>Секция №1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7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79296" cy="1026368"/>
          </a:xfrm>
        </p:spPr>
        <p:txBody>
          <a:bodyPr>
            <a:no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ru-RU" sz="2800" dirty="0"/>
              <a:t>Обеспечение методического сопровождения инновационной </a:t>
            </a:r>
            <a:r>
              <a:rPr lang="ru-RU" sz="2800" dirty="0" smtClean="0"/>
              <a:t>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fontScale="70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ru-RU" b="1" dirty="0" smtClean="0"/>
              <a:t>методическое </a:t>
            </a:r>
            <a:r>
              <a:rPr lang="ru-RU" b="1" dirty="0"/>
              <a:t>сопровождение инновационной </a:t>
            </a:r>
            <a:r>
              <a:rPr lang="ru-RU" b="1" dirty="0" smtClean="0"/>
              <a:t>деятельности: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практикумы (посещение занятий и уроков) с целью выявления инноваций в деятельности учителей начальных классов по запросу ММС;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выявление и изучение опыта инновационной деятельности учителей начальных классов, информирование ММС;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«диагностирование» имеющегося опыта на предмет </a:t>
            </a:r>
            <a:r>
              <a:rPr lang="ru-RU" dirty="0" err="1"/>
              <a:t>инновационности</a:t>
            </a:r>
            <a:r>
              <a:rPr lang="ru-RU" dirty="0"/>
              <a:t> по запросу ОУ, </a:t>
            </a:r>
            <a:r>
              <a:rPr lang="ru-RU" dirty="0" smtClean="0"/>
              <a:t>ММС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/>
              <a:t>механизмы внедрения продуктов инновационной деятельности: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1)организация </a:t>
            </a:r>
            <a:r>
              <a:rPr lang="ru-RU" dirty="0"/>
              <a:t>региональных ПДС, конференций «Инновации в начальном образовании»;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содействие (подготовка к изданию) выпуску сборников, отражающих  результаты инновационной деятельности учителей </a:t>
            </a:r>
            <a:r>
              <a:rPr lang="ru-RU" dirty="0" err="1"/>
              <a:t>н.к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включение учителей и методистов, имеющих результаты инновационной деятельности в работу семинаров, КПК</a:t>
            </a:r>
            <a:r>
              <a:rPr lang="ru-RU" dirty="0" smtClean="0"/>
              <a:t>…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50228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txBody>
          <a:bodyPr>
            <a:no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ru-RU" sz="2800" dirty="0"/>
              <a:t>Развитие профессиональных сообществ в </a:t>
            </a:r>
            <a:r>
              <a:rPr lang="ru-RU" sz="2800" dirty="0" smtClean="0"/>
              <a:t>РСО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145435"/>
          </a:xfrm>
        </p:spPr>
        <p:txBody>
          <a:bodyPr/>
          <a:lstStyle/>
          <a:p>
            <a:pPr lvl="0">
              <a:buFont typeface="Courier New" pitchFamily="49" charset="0"/>
              <a:buChar char="o"/>
            </a:pPr>
            <a:r>
              <a:rPr lang="ru-RU" sz="2400" b="1" dirty="0" smtClean="0"/>
              <a:t>Развитие </a:t>
            </a:r>
            <a:r>
              <a:rPr lang="ru-RU" sz="2400" b="1" dirty="0"/>
              <a:t>профессиональных сообществ педагогов</a:t>
            </a:r>
            <a:endParaRPr lang="ru-RU" sz="2400" i="1" dirty="0"/>
          </a:p>
          <a:p>
            <a:pPr marL="457200" indent="-457200">
              <a:buAutoNum type="arabicParenR"/>
            </a:pPr>
            <a:r>
              <a:rPr lang="ru-RU" sz="2400" dirty="0" smtClean="0"/>
              <a:t>Организация работы временных творческих коллективов учителей начальных классов по актуальным проблемам начального образования (на базе ИРО, МР, ОУ)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 Участие в работе районных МО, школьных МО учителей начальных классов</a:t>
            </a:r>
          </a:p>
          <a:p>
            <a:pPr>
              <a:buFont typeface="Courier New" pitchFamily="49" charset="0"/>
              <a:buChar char="o"/>
            </a:pPr>
            <a:r>
              <a:rPr lang="ru-RU" sz="2400" b="1" dirty="0"/>
              <a:t>Развитие профессиональных сообществ </a:t>
            </a:r>
            <a:r>
              <a:rPr lang="ru-RU" sz="2400" b="1" dirty="0" smtClean="0"/>
              <a:t>методистов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1) Создание сообщества методистов ММС и руководителей МО, курирующих  </a:t>
            </a:r>
            <a:r>
              <a:rPr lang="ru-RU" sz="2400" dirty="0"/>
              <a:t>деятельность учителей начальных </a:t>
            </a:r>
            <a:r>
              <a:rPr lang="ru-RU" sz="2400" dirty="0" smtClean="0"/>
              <a:t>классов</a:t>
            </a:r>
          </a:p>
          <a:p>
            <a:pPr marL="0" indent="0">
              <a:buNone/>
            </a:pPr>
            <a:r>
              <a:rPr lang="ru-RU" sz="2400" dirty="0" smtClean="0"/>
              <a:t>2) Создание сообщества </a:t>
            </a:r>
            <a:r>
              <a:rPr lang="ru-RU" sz="2400" dirty="0" err="1" smtClean="0"/>
              <a:t>тьюторов</a:t>
            </a:r>
            <a:r>
              <a:rPr lang="ru-RU" sz="2400" dirty="0" smtClean="0"/>
              <a:t>, сопровождающих профессиональное развитие учителей начальных классов</a:t>
            </a:r>
            <a:endParaRPr lang="ru-RU" sz="2400" dirty="0"/>
          </a:p>
          <a:p>
            <a:pPr lvl="0">
              <a:buFont typeface="Courier New" pitchFamily="49" charset="0"/>
              <a:buChar char="o"/>
            </a:pPr>
            <a:endParaRPr lang="ru-RU" sz="2400" dirty="0"/>
          </a:p>
          <a:p>
            <a:pPr>
              <a:buFont typeface="Courier New" pitchFamily="49" charset="0"/>
              <a:buChar char="o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18413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404664"/>
            <a:ext cx="7772400" cy="894308"/>
          </a:xfrm>
        </p:spPr>
        <p:txBody>
          <a:bodyPr/>
          <a:lstStyle/>
          <a:p>
            <a:r>
              <a:rPr lang="ru-RU" dirty="0" smtClean="0"/>
              <a:t>Надеемся на сотрудничество!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body" idx="1"/>
          </p:nvPr>
        </p:nvSpPr>
        <p:spPr>
          <a:xfrm>
            <a:off x="251520" y="1124744"/>
            <a:ext cx="8496944" cy="554461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Кафедра начального образования, </a:t>
            </a:r>
            <a:r>
              <a:rPr lang="ru-RU" b="1" dirty="0"/>
              <a:t>е</a:t>
            </a:r>
            <a:r>
              <a:rPr lang="en-US" b="1" dirty="0" smtClean="0"/>
              <a:t>-mail</a:t>
            </a:r>
            <a:r>
              <a:rPr lang="ru-RU" b="1" dirty="0" smtClean="0"/>
              <a:t>: </a:t>
            </a:r>
            <a:r>
              <a:rPr lang="en-US" dirty="0" smtClean="0">
                <a:hlinkClick r:id="rId2"/>
              </a:rPr>
              <a:t>kno.iro@yandex.ru</a:t>
            </a:r>
            <a:endParaRPr lang="en-US" dirty="0" smtClean="0"/>
          </a:p>
          <a:p>
            <a:endParaRPr lang="ru-RU" b="1" dirty="0" smtClean="0"/>
          </a:p>
          <a:p>
            <a:r>
              <a:rPr lang="ru-RU" b="1" dirty="0" smtClean="0"/>
              <a:t>Тихомирова </a:t>
            </a:r>
            <a:r>
              <a:rPr lang="ru-RU" b="1" dirty="0"/>
              <a:t>Ольга Вячеславовна, </a:t>
            </a:r>
            <a:br>
              <a:rPr lang="ru-RU" b="1" dirty="0"/>
            </a:br>
            <a:r>
              <a:rPr lang="ru-RU" dirty="0"/>
              <a:t>заведующий кафедрой начального образования ГОАУ ЯО </a:t>
            </a:r>
            <a:r>
              <a:rPr lang="ru-RU" dirty="0" smtClean="0"/>
              <a:t>ИРО, </a:t>
            </a:r>
          </a:p>
          <a:p>
            <a:r>
              <a:rPr lang="ru-RU" b="1" dirty="0"/>
              <a:t>е</a:t>
            </a:r>
            <a:r>
              <a:rPr lang="en-US" b="1" dirty="0" smtClean="0"/>
              <a:t>-mail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>
                <a:hlinkClick r:id="rId3" tooltip="Opens window for sending email"/>
              </a:rPr>
              <a:t>ovtikhomirova@yandex.ru</a:t>
            </a:r>
            <a:r>
              <a:rPr lang="en-US" dirty="0"/>
              <a:t> </a:t>
            </a:r>
            <a:endParaRPr lang="ru-RU" dirty="0" smtClean="0"/>
          </a:p>
          <a:p>
            <a:r>
              <a:rPr lang="ru-RU" b="1" dirty="0"/>
              <a:t>Бородкина Наталия Вячеславовна</a:t>
            </a:r>
            <a:r>
              <a:rPr lang="ru-RU" dirty="0"/>
              <a:t>, </a:t>
            </a:r>
            <a:br>
              <a:rPr lang="ru-RU" dirty="0"/>
            </a:br>
            <a:r>
              <a:rPr lang="ru-RU" dirty="0"/>
              <a:t>доцент кафедры начального образования ГОАУ ЯО </a:t>
            </a:r>
            <a:r>
              <a:rPr lang="ru-RU" dirty="0" smtClean="0"/>
              <a:t>ИРО, </a:t>
            </a:r>
          </a:p>
          <a:p>
            <a:r>
              <a:rPr lang="ru-RU" b="1" dirty="0"/>
              <a:t>е</a:t>
            </a:r>
            <a:r>
              <a:rPr lang="en-US" b="1" dirty="0" smtClean="0"/>
              <a:t>-mail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borodkinanv@mail.ru</a:t>
            </a:r>
            <a:endParaRPr lang="en-US" dirty="0"/>
          </a:p>
          <a:p>
            <a:r>
              <a:rPr lang="ru-RU" b="1" dirty="0"/>
              <a:t>Соловьев Яков Сергеевич</a:t>
            </a:r>
            <a:r>
              <a:rPr lang="ru-RU" dirty="0"/>
              <a:t>, </a:t>
            </a:r>
            <a:br>
              <a:rPr lang="ru-RU" dirty="0"/>
            </a:br>
            <a:r>
              <a:rPr lang="ru-RU" dirty="0" smtClean="0"/>
              <a:t>доцент кафедры </a:t>
            </a:r>
            <a:r>
              <a:rPr lang="ru-RU" dirty="0"/>
              <a:t>начального образования ГОАУ ЯО </a:t>
            </a:r>
            <a:r>
              <a:rPr lang="ru-RU" dirty="0" smtClean="0"/>
              <a:t>ИРО,</a:t>
            </a:r>
            <a:endParaRPr lang="en-US" dirty="0"/>
          </a:p>
          <a:p>
            <a:r>
              <a:rPr lang="ru-RU" b="1" dirty="0" smtClean="0"/>
              <a:t>е</a:t>
            </a:r>
            <a:r>
              <a:rPr lang="en-US" b="1" dirty="0" smtClean="0"/>
              <a:t>-mail</a:t>
            </a:r>
            <a:r>
              <a:rPr lang="en-US" dirty="0"/>
              <a:t>: </a:t>
            </a:r>
            <a:r>
              <a:rPr lang="en-US" dirty="0" smtClean="0">
                <a:hlinkClick r:id="rId5"/>
              </a:rPr>
              <a:t>solovev.y.s@yandex.ru</a:t>
            </a:r>
            <a:endParaRPr lang="ru-RU" dirty="0" smtClean="0"/>
          </a:p>
          <a:p>
            <a:r>
              <a:rPr lang="ru-RU" b="1" dirty="0"/>
              <a:t>Зайцева Наталия Владимировна</a:t>
            </a:r>
            <a:r>
              <a:rPr lang="ru-RU" dirty="0"/>
              <a:t>, </a:t>
            </a:r>
            <a:br>
              <a:rPr lang="ru-RU" dirty="0"/>
            </a:br>
            <a:r>
              <a:rPr lang="ru-RU" dirty="0"/>
              <a:t>старший преподаватель кафедры начального образования ГОАУ ЯО </a:t>
            </a:r>
            <a:r>
              <a:rPr lang="ru-RU" dirty="0" smtClean="0"/>
              <a:t>ИРО,</a:t>
            </a:r>
          </a:p>
          <a:p>
            <a:r>
              <a:rPr lang="ru-RU" b="1" dirty="0" smtClean="0"/>
              <a:t>е</a:t>
            </a:r>
            <a:r>
              <a:rPr lang="en-US" b="1" dirty="0" smtClean="0"/>
              <a:t>-mail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>
                <a:hlinkClick r:id="rId6"/>
              </a:rPr>
              <a:t>znataliy_72@mail.ru</a:t>
            </a:r>
            <a:endParaRPr lang="ru-RU" dirty="0" smtClean="0"/>
          </a:p>
          <a:p>
            <a:r>
              <a:rPr lang="ru-RU" b="1" dirty="0"/>
              <a:t>Чижова Ирина Николаевна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методист кафедры начального образования ГОАУ ЯО </a:t>
            </a:r>
            <a:r>
              <a:rPr lang="ru-RU" dirty="0" smtClean="0"/>
              <a:t>ИРО,</a:t>
            </a:r>
          </a:p>
          <a:p>
            <a:r>
              <a:rPr lang="ru-RU" b="1" dirty="0" smtClean="0"/>
              <a:t>е-</a:t>
            </a:r>
            <a:r>
              <a:rPr lang="en-US" b="1" dirty="0" smtClean="0"/>
              <a:t>mail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>
                <a:hlinkClick r:id="rId7"/>
              </a:rPr>
              <a:t>chin5555@mail.ru</a:t>
            </a:r>
            <a:endParaRPr lang="ru-RU" dirty="0" smtClean="0"/>
          </a:p>
          <a:p>
            <a:r>
              <a:rPr lang="ru-RU" b="1" dirty="0" smtClean="0"/>
              <a:t>Воронина Ольга Георгиевна, </a:t>
            </a:r>
          </a:p>
          <a:p>
            <a:r>
              <a:rPr lang="ru-RU" dirty="0"/>
              <a:t>старший преподаватель кафедры начального образования ГОАУ ЯО ИРО,</a:t>
            </a:r>
          </a:p>
          <a:p>
            <a:r>
              <a:rPr lang="ru-RU" b="1" dirty="0"/>
              <a:t>е</a:t>
            </a:r>
            <a:r>
              <a:rPr lang="en-US" b="1" dirty="0"/>
              <a:t>-mail</a:t>
            </a:r>
            <a:r>
              <a:rPr lang="en-US" b="1" dirty="0" smtClean="0"/>
              <a:t>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76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План работы секции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еление на подгруппы с последующим обсуждением:</a:t>
            </a:r>
          </a:p>
          <a:p>
            <a:pPr marL="0" indent="0">
              <a:buNone/>
            </a:pPr>
            <a:r>
              <a:rPr lang="ru-RU" b="1" dirty="0" smtClean="0"/>
              <a:t>9.30-10.00</a:t>
            </a:r>
            <a:r>
              <a:rPr lang="ru-RU" dirty="0" smtClean="0"/>
              <a:t> наши </a:t>
            </a:r>
            <a:r>
              <a:rPr lang="ru-RU" dirty="0"/>
              <a:t>достижения (ресурсы), на которых мы можем основываться (по выделенным направлениям</a:t>
            </a:r>
            <a:r>
              <a:rPr lang="ru-RU" dirty="0" smtClean="0"/>
              <a:t>) </a:t>
            </a:r>
            <a:r>
              <a:rPr lang="ru-RU" b="1" dirty="0" smtClean="0"/>
              <a:t>10.00-10.15</a:t>
            </a:r>
            <a:r>
              <a:rPr lang="ru-RU" dirty="0" smtClean="0"/>
              <a:t> анализ </a:t>
            </a:r>
            <a:r>
              <a:rPr lang="ru-RU" dirty="0"/>
              <a:t>общего плана взаимодействия ИРО и ММС, выделение наиболее актуальных для работы конкретных МС  с учителями начальных классов </a:t>
            </a:r>
            <a:r>
              <a:rPr lang="ru-RU" dirty="0" smtClean="0"/>
              <a:t>мероприятий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10.15-11.00</a:t>
            </a:r>
            <a:r>
              <a:rPr lang="ru-RU" dirty="0" smtClean="0"/>
              <a:t> планирование</a:t>
            </a:r>
            <a:r>
              <a:rPr lang="ru-RU" dirty="0"/>
              <a:t>, анализ разработанных </a:t>
            </a:r>
            <a:r>
              <a:rPr lang="ru-RU" dirty="0" smtClean="0"/>
              <a:t>моделей</a:t>
            </a:r>
            <a:r>
              <a:rPr lang="ru-RU" dirty="0"/>
              <a:t>, заполнение таблицы в </a:t>
            </a:r>
            <a:r>
              <a:rPr lang="ru-RU" dirty="0" smtClean="0"/>
              <a:t>подгруппах</a:t>
            </a:r>
          </a:p>
          <a:p>
            <a:pPr marL="0" indent="0">
              <a:buNone/>
            </a:pPr>
            <a:r>
              <a:rPr lang="ru-RU" b="1" dirty="0" smtClean="0"/>
              <a:t>11.00-11.30</a:t>
            </a:r>
            <a:r>
              <a:rPr lang="ru-RU" dirty="0" smtClean="0"/>
              <a:t> групповое обсуждение результатов </a:t>
            </a:r>
          </a:p>
          <a:p>
            <a:pPr marL="0" indent="0">
              <a:buNone/>
            </a:pPr>
            <a:r>
              <a:rPr lang="ru-RU" b="1" dirty="0" smtClean="0"/>
              <a:t>11.30-12.00</a:t>
            </a:r>
            <a:r>
              <a:rPr lang="ru-RU" dirty="0" smtClean="0"/>
              <a:t> подготовка отчета работы секции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42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08912" cy="26917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Трудности и возможности в реализации направлений развития кадрового потенциала (учителя начальных классов)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©Тихомирова О.В., </a:t>
            </a:r>
            <a:r>
              <a:rPr lang="ru-RU" dirty="0" err="1" smtClean="0"/>
              <a:t>к.п.н</a:t>
            </a:r>
            <a:r>
              <a:rPr lang="ru-RU" dirty="0" smtClean="0"/>
              <a:t>., зав. КНО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736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Трудности (из опыта КНО)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4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584176"/>
          </a:xfrm>
        </p:spPr>
        <p:txBody>
          <a:bodyPr>
            <a:noAutofit/>
          </a:bodyPr>
          <a:lstStyle/>
          <a:p>
            <a:pPr lvl="0"/>
            <a:r>
              <a:rPr lang="ru-RU" sz="3600" dirty="0"/>
              <a:t>Разработка механизмов распространения эффективных практик образовательной </a:t>
            </a:r>
            <a:r>
              <a:rPr lang="ru-RU" sz="3600" dirty="0" smtClean="0"/>
              <a:t>деятельности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72816"/>
            <a:ext cx="8856984" cy="4896544"/>
          </a:xfrm>
        </p:spPr>
        <p:txBody>
          <a:bodyPr>
            <a:normAutofit fontScale="85000"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600" b="1" dirty="0" smtClean="0"/>
              <a:t>конкурсы </a:t>
            </a:r>
            <a:r>
              <a:rPr lang="ru-RU" sz="2600" b="1" dirty="0"/>
              <a:t>профессионального </a:t>
            </a:r>
            <a:r>
              <a:rPr lang="ru-RU" sz="2600" b="1" dirty="0" smtClean="0"/>
              <a:t>мастерства: «маленьких обижают» </a:t>
            </a:r>
            <a:r>
              <a:rPr lang="ru-RU" sz="2600" dirty="0" smtClean="0"/>
              <a:t>(2012 г. </a:t>
            </a:r>
            <a:r>
              <a:rPr lang="ru-RU" sz="2600" dirty="0"/>
              <a:t>и</a:t>
            </a:r>
            <a:r>
              <a:rPr lang="ru-RU" sz="2600" dirty="0" smtClean="0"/>
              <a:t>з 17 – 0, 2013 г. из 18 – 2, 2014 г. </a:t>
            </a:r>
            <a:r>
              <a:rPr lang="ru-RU" sz="2600" dirty="0"/>
              <a:t>и</a:t>
            </a:r>
            <a:r>
              <a:rPr lang="ru-RU" sz="2600" dirty="0" smtClean="0"/>
              <a:t>з 16 – 3; финалистов нет) </a:t>
            </a:r>
          </a:p>
          <a:p>
            <a:pPr lvl="0">
              <a:buFont typeface="Courier New" pitchFamily="49" charset="0"/>
              <a:buChar char="o"/>
            </a:pPr>
            <a:r>
              <a:rPr lang="ru-RU" sz="2600" dirty="0" smtClean="0"/>
              <a:t>Низкая мотивация </a:t>
            </a:r>
            <a:r>
              <a:rPr lang="ru-RU" sz="2600" dirty="0"/>
              <a:t>(или ее отсутствие) </a:t>
            </a:r>
            <a:r>
              <a:rPr lang="ru-RU" sz="2600" dirty="0" smtClean="0"/>
              <a:t>успешного участия в конкурсе</a:t>
            </a:r>
          </a:p>
          <a:p>
            <a:pPr lvl="0">
              <a:buFont typeface="Courier New" pitchFamily="49" charset="0"/>
              <a:buChar char="o"/>
            </a:pPr>
            <a:r>
              <a:rPr lang="ru-RU" sz="2600" dirty="0" smtClean="0"/>
              <a:t>Недостаточная научно-методическая поддержка конкурсантов</a:t>
            </a:r>
          </a:p>
          <a:p>
            <a:pPr lvl="0">
              <a:buFont typeface="Wingdings" pitchFamily="2" charset="2"/>
              <a:buChar char="ü"/>
            </a:pPr>
            <a:r>
              <a:rPr lang="ru-RU" sz="2600" b="1" dirty="0" smtClean="0"/>
              <a:t>БАПО: «мал золотник…» </a:t>
            </a:r>
            <a:r>
              <a:rPr lang="ru-RU" sz="2600" dirty="0" smtClean="0"/>
              <a:t>(17 разработок из них учителей </a:t>
            </a:r>
            <a:r>
              <a:rPr lang="ru-RU" sz="2600" dirty="0" err="1" smtClean="0"/>
              <a:t>н.к</a:t>
            </a:r>
            <a:r>
              <a:rPr lang="ru-RU" sz="2600" dirty="0" smtClean="0"/>
              <a:t>. 11), в </a:t>
            </a:r>
            <a:r>
              <a:rPr lang="ru-RU" sz="2600" dirty="0" err="1" smtClean="0"/>
              <a:t>т.ч</a:t>
            </a:r>
            <a:r>
              <a:rPr lang="ru-RU" sz="2600" dirty="0" smtClean="0"/>
              <a:t>. </a:t>
            </a:r>
            <a:r>
              <a:rPr lang="ru-RU" sz="2600" dirty="0" err="1"/>
              <a:t>Угличский</a:t>
            </a:r>
            <a:r>
              <a:rPr lang="ru-RU" sz="2600" dirty="0"/>
              <a:t> МР </a:t>
            </a:r>
            <a:r>
              <a:rPr lang="ru-RU" sz="2600" dirty="0" smtClean="0"/>
              <a:t>– 5, </a:t>
            </a:r>
            <a:r>
              <a:rPr lang="ru-RU" sz="2600" dirty="0" err="1" smtClean="0"/>
              <a:t>Тутаевский</a:t>
            </a:r>
            <a:r>
              <a:rPr lang="ru-RU" sz="2600" dirty="0" smtClean="0"/>
              <a:t> МР – 4, Ростовский МР – 2, Пошехонский МР – 1, Борисоглебский МР – 1, Рыбинск – 1, Рыбинский МР – 1, Первомайский МР – 1, </a:t>
            </a:r>
            <a:r>
              <a:rPr lang="ru-RU" sz="2600" dirty="0" err="1" smtClean="0"/>
              <a:t>Любимский</a:t>
            </a:r>
            <a:r>
              <a:rPr lang="ru-RU" sz="2600" dirty="0" smtClean="0"/>
              <a:t> МР – 1)</a:t>
            </a:r>
          </a:p>
          <a:p>
            <a:pPr lvl="0">
              <a:buFont typeface="Courier New" pitchFamily="49" charset="0"/>
              <a:buChar char="o"/>
            </a:pPr>
            <a:r>
              <a:rPr lang="ru-RU" sz="2600" dirty="0" smtClean="0"/>
              <a:t> </a:t>
            </a:r>
            <a:r>
              <a:rPr lang="ru-RU" sz="2600" dirty="0"/>
              <a:t>Низкая </a:t>
            </a:r>
            <a:r>
              <a:rPr lang="ru-RU" sz="2600" dirty="0" smtClean="0"/>
              <a:t>мотивация пополнять и пользоваться ресурсами банка (из-за его </a:t>
            </a:r>
            <a:r>
              <a:rPr lang="ru-RU" sz="2600" dirty="0" err="1" smtClean="0"/>
              <a:t>невостребованности</a:t>
            </a:r>
            <a:r>
              <a:rPr lang="ru-RU" sz="2600" dirty="0" smtClean="0"/>
              <a:t>, отсутствия «бонусов»…)</a:t>
            </a:r>
          </a:p>
          <a:p>
            <a:pPr lvl="0">
              <a:buFont typeface="Courier New" pitchFamily="49" charset="0"/>
              <a:buChar char="o"/>
            </a:pPr>
            <a:r>
              <a:rPr lang="ru-RU" sz="2600" dirty="0"/>
              <a:t>Недостаточная научно-методическая </a:t>
            </a:r>
            <a:r>
              <a:rPr lang="ru-RU" sz="2600" dirty="0" smtClean="0"/>
              <a:t>поддержка выявления, обобщения, оформления опыта</a:t>
            </a:r>
          </a:p>
          <a:p>
            <a:pPr lvl="0">
              <a:buFont typeface="Courier New" pitchFamily="49" charset="0"/>
              <a:buChar char="o"/>
            </a:pPr>
            <a:r>
              <a:rPr lang="ru-RU" sz="2600" dirty="0" smtClean="0"/>
              <a:t>Обширное информационное поле 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613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56184"/>
          </a:xfrm>
        </p:spPr>
        <p:txBody>
          <a:bodyPr>
            <a:noAutofit/>
          </a:bodyPr>
          <a:lstStyle/>
          <a:p>
            <a:pPr marL="0" lvl="0" indent="0"/>
            <a:r>
              <a:rPr lang="ru-RU" sz="3600" dirty="0"/>
              <a:t>Обеспечение методического сопровождения инновационной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/>
              <a:t>м</a:t>
            </a:r>
            <a:r>
              <a:rPr lang="ru-RU" sz="2400" b="1" dirty="0" smtClean="0"/>
              <a:t>етодическое </a:t>
            </a:r>
            <a:r>
              <a:rPr lang="ru-RU" sz="2400" b="1" dirty="0"/>
              <a:t>сопровождение инновационной </a:t>
            </a:r>
            <a:r>
              <a:rPr lang="ru-RU" sz="2400" b="1" dirty="0" smtClean="0"/>
              <a:t>деятельности: «скажите как надо»</a:t>
            </a:r>
          </a:p>
          <a:p>
            <a:pPr>
              <a:buFont typeface="Courier New" pitchFamily="49" charset="0"/>
              <a:buChar char="o"/>
            </a:pPr>
            <a:r>
              <a:rPr lang="ru-RU" sz="2400" dirty="0"/>
              <a:t>н</a:t>
            </a:r>
            <a:r>
              <a:rPr lang="ru-RU" sz="2400" dirty="0" smtClean="0"/>
              <a:t>еуверенность учителей начальных классов </a:t>
            </a:r>
          </a:p>
          <a:p>
            <a:pPr>
              <a:buFont typeface="Courier New" pitchFamily="49" charset="0"/>
              <a:buChar char="o"/>
            </a:pPr>
            <a:r>
              <a:rPr lang="ru-RU" sz="2400" dirty="0" smtClean="0"/>
              <a:t>«навязывание» инновационных направлений «сверху»</a:t>
            </a:r>
            <a:endParaRPr lang="ru-RU" sz="2400" b="1" dirty="0"/>
          </a:p>
          <a:p>
            <a:pPr>
              <a:buFont typeface="Wingdings" pitchFamily="2" charset="2"/>
              <a:buChar char="ü"/>
            </a:pPr>
            <a:r>
              <a:rPr lang="ru-RU" sz="2400" b="1" dirty="0" smtClean="0"/>
              <a:t>механизмы </a:t>
            </a:r>
            <a:r>
              <a:rPr lang="ru-RU" sz="2400" b="1" dirty="0"/>
              <a:t>внедрения продуктов инновационной </a:t>
            </a:r>
            <a:r>
              <a:rPr lang="ru-RU" sz="2400" b="1" dirty="0" smtClean="0"/>
              <a:t>деятельности: «а кому это надо?»</a:t>
            </a:r>
          </a:p>
          <a:p>
            <a:pPr>
              <a:buFont typeface="Courier New" pitchFamily="49" charset="0"/>
              <a:buChar char="o"/>
            </a:pPr>
            <a:r>
              <a:rPr lang="ru-RU" sz="2400" dirty="0" smtClean="0"/>
              <a:t>См. БАПО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0819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36104"/>
          </a:xfrm>
        </p:spPr>
        <p:txBody>
          <a:bodyPr>
            <a:noAutofit/>
          </a:bodyPr>
          <a:lstStyle/>
          <a:p>
            <a:r>
              <a:rPr lang="ru-RU" sz="3600" dirty="0"/>
              <a:t>Развитие профессиональных сообществ в </a:t>
            </a:r>
            <a:r>
              <a:rPr lang="ru-RU" sz="3600" dirty="0" smtClean="0"/>
              <a:t>РСО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ru-RU" b="1" dirty="0"/>
              <a:t>Развитие профессиональных сообществ </a:t>
            </a:r>
            <a:r>
              <a:rPr lang="ru-RU" b="1" dirty="0" smtClean="0"/>
              <a:t>педагогов: «дайте нам»</a:t>
            </a:r>
          </a:p>
          <a:p>
            <a:pPr lvl="0">
              <a:buFont typeface="Courier New" pitchFamily="49" charset="0"/>
              <a:buChar char="o"/>
            </a:pPr>
            <a:r>
              <a:rPr lang="ru-RU" dirty="0" smtClean="0"/>
              <a:t>Учитель не видит плюсов участия </a:t>
            </a:r>
          </a:p>
          <a:p>
            <a:pPr lvl="0">
              <a:buFont typeface="Courier New" pitchFamily="49" charset="0"/>
              <a:buChar char="o"/>
            </a:pPr>
            <a:r>
              <a:rPr lang="ru-RU" dirty="0" smtClean="0"/>
              <a:t>Выраженная потребительская позиция: готовы брать, но не отдавать</a:t>
            </a:r>
          </a:p>
          <a:p>
            <a:pPr lvl="0">
              <a:buFont typeface="Courier New" pitchFamily="49" charset="0"/>
              <a:buChar char="o"/>
            </a:pPr>
            <a:r>
              <a:rPr lang="ru-RU" dirty="0" smtClean="0"/>
              <a:t>Нет </a:t>
            </a:r>
            <a:r>
              <a:rPr lang="ru-RU" dirty="0" err="1" smtClean="0"/>
              <a:t>статусности</a:t>
            </a:r>
            <a:r>
              <a:rPr lang="ru-RU" dirty="0" smtClean="0"/>
              <a:t> МО (бонусы за активное участие)</a:t>
            </a:r>
          </a:p>
          <a:p>
            <a:pPr lvl="0">
              <a:buFont typeface="Wingdings" pitchFamily="2" charset="2"/>
              <a:buChar char="ü"/>
            </a:pPr>
            <a:r>
              <a:rPr lang="ru-RU" b="1" dirty="0" smtClean="0"/>
              <a:t>Развитие </a:t>
            </a:r>
            <a:r>
              <a:rPr lang="ru-RU" b="1" dirty="0"/>
              <a:t>профессиональных сообществ методистов</a:t>
            </a:r>
            <a:r>
              <a:rPr lang="ru-RU" dirty="0"/>
              <a:t> </a:t>
            </a:r>
            <a:endParaRPr lang="ru-RU" dirty="0" smtClean="0"/>
          </a:p>
          <a:p>
            <a:pPr lvl="0">
              <a:buFont typeface="Courier New" pitchFamily="49" charset="0"/>
              <a:buChar char="o"/>
            </a:pPr>
            <a:r>
              <a:rPr lang="ru-RU" dirty="0" smtClean="0"/>
              <a:t>Нет </a:t>
            </a:r>
            <a:r>
              <a:rPr lang="ru-RU" dirty="0"/>
              <a:t>регионального сообщества методистов, сопровождающих деятельность учителей начальных классов</a:t>
            </a:r>
          </a:p>
        </p:txBody>
      </p:sp>
    </p:spTree>
    <p:extLst>
      <p:ext uri="{BB962C8B-B14F-4D97-AF65-F5344CB8AC3E}">
        <p14:creationId xmlns:p14="http://schemas.microsoft.com/office/powerpoint/2010/main" val="1660819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Возможности КНО ИРО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89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703"/>
            <a:ext cx="9036496" cy="1296144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2800" dirty="0"/>
              <a:t>Разработка механизмов распространения эффективных практик образовательной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72608"/>
          </a:xfrm>
        </p:spPr>
        <p:txBody>
          <a:bodyPr>
            <a:normAutofit fontScale="92500" lnSpcReduction="10000"/>
          </a:bodyPr>
          <a:lstStyle/>
          <a:p>
            <a:pPr lvl="0">
              <a:buFont typeface="Courier New" pitchFamily="49" charset="0"/>
              <a:buChar char="o"/>
            </a:pPr>
            <a:r>
              <a:rPr lang="ru-RU" sz="2400" b="1" dirty="0" smtClean="0"/>
              <a:t>конкурсы </a:t>
            </a:r>
            <a:r>
              <a:rPr lang="ru-RU" sz="2400" b="1" dirty="0"/>
              <a:t>профессионального </a:t>
            </a:r>
            <a:r>
              <a:rPr lang="ru-RU" sz="2400" b="1" dirty="0" smtClean="0"/>
              <a:t>мастерства: </a:t>
            </a:r>
          </a:p>
          <a:p>
            <a:pPr marL="457200" lvl="0" indent="-457200">
              <a:buAutoNum type="arabicParenR"/>
            </a:pPr>
            <a:r>
              <a:rPr lang="ru-RU" sz="2400" dirty="0" smtClean="0"/>
              <a:t>научно-методическая поддержка потенциальных конкурсантов, предконкурсное и конкурсное сопровождение (консультирование, тренинги, участие сотрудника КНО в работе команды, посещение уроков потенциальных конкурсантов с помогающей экспертизой);</a:t>
            </a:r>
          </a:p>
          <a:p>
            <a:pPr marL="457200" lvl="0" indent="-457200">
              <a:buAutoNum type="arabicParenR"/>
            </a:pPr>
            <a:r>
              <a:rPr lang="ru-RU" sz="2400" dirty="0" smtClean="0"/>
              <a:t>создание инициативной группы по организации регионального конкурса   </a:t>
            </a:r>
            <a:r>
              <a:rPr lang="ru-RU" sz="2400" dirty="0" err="1" smtClean="0"/>
              <a:t>педмастерства</a:t>
            </a:r>
            <a:r>
              <a:rPr lang="ru-RU" sz="2400" dirty="0" smtClean="0"/>
              <a:t> учителей начальных классов; </a:t>
            </a:r>
          </a:p>
          <a:p>
            <a:pPr marL="457200" lvl="0" indent="-457200">
              <a:buAutoNum type="arabicParenR"/>
            </a:pPr>
            <a:r>
              <a:rPr lang="ru-RU" sz="2400" dirty="0" smtClean="0"/>
              <a:t>информирование ММС о наиболее удачных разработках учителей на КПК</a:t>
            </a:r>
          </a:p>
          <a:p>
            <a:pPr lvl="0">
              <a:buFont typeface="Courier New" pitchFamily="49" charset="0"/>
              <a:buChar char="o"/>
            </a:pPr>
            <a:r>
              <a:rPr lang="ru-RU" sz="2400" b="1" dirty="0" smtClean="0"/>
              <a:t>БАПО: </a:t>
            </a:r>
          </a:p>
          <a:p>
            <a:pPr marL="0" lvl="0" indent="0">
              <a:buNone/>
            </a:pPr>
            <a:r>
              <a:rPr lang="ru-RU" sz="2400" dirty="0" smtClean="0"/>
              <a:t>1)консультирование по оформлению и рецензирование материалов по запросу ММС; </a:t>
            </a:r>
          </a:p>
          <a:p>
            <a:pPr marL="0" lvl="0" indent="0">
              <a:buNone/>
            </a:pPr>
            <a:r>
              <a:rPr lang="ru-RU" sz="2400" dirty="0" smtClean="0"/>
              <a:t>2) анонс содержания БАПО по начальному образованию на КПК; </a:t>
            </a:r>
          </a:p>
          <a:p>
            <a:pPr marL="0" lvl="0" indent="0">
              <a:buNone/>
            </a:pPr>
            <a:r>
              <a:rPr lang="ru-RU" sz="2400" dirty="0" smtClean="0"/>
              <a:t>3) работа с материалами БАПО на семинарах, курсах; </a:t>
            </a:r>
          </a:p>
          <a:p>
            <a:pPr marL="0" lvl="0" indent="0">
              <a:buNone/>
            </a:pPr>
            <a:r>
              <a:rPr lang="ru-RU" sz="2400" dirty="0" smtClean="0"/>
              <a:t>4) участие в разработке механизмов активизации вкладов БАПО (сертификаты, бонусы при аттестации…)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8356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671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Пилотная апробация модели методического сопровождения развития кадрового потенциала РСО</vt:lpstr>
      <vt:lpstr>План работы секции</vt:lpstr>
      <vt:lpstr>Трудности и возможности в реализации направлений развития кадрового потенциала (учителя начальных классов)</vt:lpstr>
      <vt:lpstr>Трудности (из опыта КНО)</vt:lpstr>
      <vt:lpstr>Разработка механизмов распространения эффективных практик образовательной деятельности</vt:lpstr>
      <vt:lpstr>Обеспечение методического сопровождения инновационной деятельности</vt:lpstr>
      <vt:lpstr>Развитие профессиональных сообществ в РСО</vt:lpstr>
      <vt:lpstr>Возможности КНО ИРО</vt:lpstr>
      <vt:lpstr>Разработка механизмов распространения эффективных практик образовательной деятельности </vt:lpstr>
      <vt:lpstr>Обеспечение методического сопровождения инновационной деятельности</vt:lpstr>
      <vt:lpstr>Развитие профессиональных сообществ в РСО</vt:lpstr>
      <vt:lpstr>Надеемся на сотрудничество!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Nhelyjcn</dc:title>
  <dc:creator>Ольга Вячеславовна Тихомирова</dc:creator>
  <cp:lastModifiedBy>Ольга Вячеславовна Тихомирова</cp:lastModifiedBy>
  <cp:revision>24</cp:revision>
  <cp:lastPrinted>2014-09-15T08:36:07Z</cp:lastPrinted>
  <dcterms:created xsi:type="dcterms:W3CDTF">2014-09-15T05:11:03Z</dcterms:created>
  <dcterms:modified xsi:type="dcterms:W3CDTF">2014-10-10T11:00:07Z</dcterms:modified>
</cp:coreProperties>
</file>