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344" r:id="rId3"/>
    <p:sldId id="367" r:id="rId4"/>
    <p:sldId id="346" r:id="rId5"/>
    <p:sldId id="347" r:id="rId6"/>
    <p:sldId id="348" r:id="rId7"/>
    <p:sldId id="349" r:id="rId8"/>
    <p:sldId id="350" r:id="rId9"/>
    <p:sldId id="351" r:id="rId10"/>
    <p:sldId id="353" r:id="rId11"/>
    <p:sldId id="354" r:id="rId12"/>
    <p:sldId id="355" r:id="rId13"/>
    <p:sldId id="356" r:id="rId14"/>
    <p:sldId id="368" r:id="rId15"/>
    <p:sldId id="369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0" r:id="rId24"/>
    <p:sldId id="341" r:id="rId25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F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49" autoAdjust="0"/>
  </p:normalViewPr>
  <p:slideViewPr>
    <p:cSldViewPr>
      <p:cViewPr>
        <p:scale>
          <a:sx n="126" d="100"/>
          <a:sy n="126" d="100"/>
        </p:scale>
        <p:origin x="-354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585B478-45A3-44FE-A797-85530663857D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711EA1-CB36-4DD8-A530-6E6A46C01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903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9D77B-0100-4A97-87E1-541ED23B00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E8BF-B476-411E-B252-1147775B79C7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F8C1-B8CB-4DAA-ADD6-1B2B5E5DB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F2A6-DE30-46DD-9590-CD78964D482C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55090-109A-4DF1-B64D-1706F88BC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45A1-C96A-4A61-A506-A7F6999BB4F3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5D44-F062-4265-BBD4-F49F6A30C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264A8-FE71-4A2F-B932-7296B306F4E9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E8D7B-30A0-4D08-AC86-FE41EF8B5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104D3-7710-451E-A5C2-A92914577DDE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DE63-C9A3-4609-A83F-5BC6FBB88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33D6D-E2B8-4244-9A08-5BE67DC0DA10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3ED6-2D72-46DB-84E1-2AD6582D4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2AED-01C0-445B-B79E-62A5085E913B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2F20D-D39D-426A-94ED-A8A4AB113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6912-273E-4986-9D6C-E88121172744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E81A-0646-40C6-81A1-33DD5D9BA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1F8B-8DAC-4CE6-9F78-88EE105E16F4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3999E-A237-4FE7-ADE4-AA90903EA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5C151-7FD7-4E82-AD8B-7B21EC18696A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BE19-85A4-487D-BA3C-292D3F128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2AAE-02B9-43A6-97A2-613B6D5BD9BF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D9C6-C4CC-400F-B401-B39A4C287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B319F-356B-4963-A5EB-3CDDCA7CD45F}" type="datetimeFigureOut">
              <a:rPr lang="ru-RU"/>
              <a:pPr>
                <a:defRPr/>
              </a:pPr>
              <a:t>10.05.2012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C9B982-C665-4F9D-9443-8030E7980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uorao.ru/" TargetMode="External"/><Relationship Id="rId13" Type="http://schemas.openxmlformats.org/officeDocument/2006/relationships/hyperlink" Target="http://www.iro.yar.ru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orldbank.org/" TargetMode="External"/><Relationship Id="rId11" Type="http://schemas.openxmlformats.org/officeDocument/2006/relationships/hyperlink" Target="http://www.ria.ru/ratings/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6.jpeg"/><Relationship Id="rId4" Type="http://schemas.openxmlformats.org/officeDocument/2006/relationships/image" Target="../media/image2.png"/><Relationship Id="rId9" Type="http://schemas.openxmlformats.org/officeDocument/2006/relationships/image" Target="../media/image5.jpeg"/><Relationship Id="rId1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&#1042;&#1054;&#1055;&#1056;&#1054;&#1057;2_&#1090;&#1072;&#1073;&#1083;&#1080;&#1094;&#1072;%20&#1086;&#1094;&#1077;&#1085;&#1086;&#1082;.docx" TargetMode="External"/><Relationship Id="rId4" Type="http://schemas.openxmlformats.org/officeDocument/2006/relationships/hyperlink" Target="&#1042;&#1054;&#1055;&#1056;&#1054;&#1057;2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76310s007.edusite.ru/p20aa1.html" TargetMode="External"/><Relationship Id="rId5" Type="http://schemas.openxmlformats.org/officeDocument/2006/relationships/hyperlink" Target="http://76206s004.edusite.ru/p39aa1.html" TargetMode="External"/><Relationship Id="rId4" Type="http://schemas.openxmlformats.org/officeDocument/2006/relationships/hyperlink" Target="http://www.tmrcosh-4.narod.ru/p110aa1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rtc_prezent_png\rtc_shap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1508" y="190045"/>
            <a:ext cx="1462980" cy="725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8"/>
          <p:cNvSpPr>
            <a:spLocks noChangeArrowheads="1"/>
          </p:cNvSpPr>
          <p:nvPr/>
        </p:nvSpPr>
        <p:spPr bwMode="auto">
          <a:xfrm>
            <a:off x="3923928" y="3476379"/>
            <a:ext cx="5025773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Степанова Елена Олеговна</a:t>
            </a:r>
          </a:p>
          <a:p>
            <a:pPr marL="457200" indent="-457200" algn="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</a:rPr>
              <a:t>ректор ГОАУ </a:t>
            </a:r>
            <a:r>
              <a:rPr lang="ru-RU" sz="1600" dirty="0">
                <a:solidFill>
                  <a:schemeClr val="bg1"/>
                </a:solidFill>
              </a:rPr>
              <a:t>Ярославской области «</a:t>
            </a:r>
            <a:r>
              <a:rPr lang="ru-RU" sz="1600" dirty="0" smtClean="0">
                <a:solidFill>
                  <a:schemeClr val="bg1"/>
                </a:solidFill>
              </a:rPr>
              <a:t>Институт </a:t>
            </a:r>
            <a:r>
              <a:rPr lang="ru-RU" sz="1600" dirty="0">
                <a:solidFill>
                  <a:schemeClr val="bg1"/>
                </a:solidFill>
              </a:rPr>
              <a:t>развития </a:t>
            </a:r>
            <a:r>
              <a:rPr lang="ru-RU" sz="1600" dirty="0" smtClean="0">
                <a:solidFill>
                  <a:schemeClr val="bg1"/>
                </a:solidFill>
              </a:rPr>
              <a:t>образования», к.э.н.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767606" y="4609209"/>
            <a:ext cx="108012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http://www.rtc-edu.ru/sites/default/files/pict/wb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7740" y="4577088"/>
            <a:ext cx="428628" cy="428628"/>
          </a:xfrm>
          <a:prstGeom prst="rect">
            <a:avLst/>
          </a:prstGeom>
          <a:noFill/>
        </p:spPr>
      </p:pic>
      <p:pic>
        <p:nvPicPr>
          <p:cNvPr id="15" name="Picture 4" descr="Описание: лого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41582" y="4577088"/>
            <a:ext cx="988516" cy="417804"/>
          </a:xfrm>
          <a:prstGeom prst="rect">
            <a:avLst/>
          </a:prstGeom>
          <a:noFill/>
        </p:spPr>
      </p:pic>
      <p:pic>
        <p:nvPicPr>
          <p:cNvPr id="16" name="Picture 10" descr="img6911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330" y="4587974"/>
            <a:ext cx="356035" cy="41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Описание: social-240-100.gif">
            <a:hlinkClick r:id="rId11" tgtFrame="&quot;_blank&quot;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561471"/>
            <a:ext cx="108012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1976" y="150425"/>
            <a:ext cx="73803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Российский тренинговый центр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Института управления образованием РАО</a:t>
            </a:r>
            <a:endParaRPr lang="ru-RU" sz="20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0" y="1419622"/>
            <a:ext cx="899998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ВЕБИНАР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</a:t>
            </a:r>
            <a:r>
              <a:rPr lang="ru-RU" sz="2000" dirty="0" smtClean="0">
                <a:solidFill>
                  <a:schemeClr val="bg1"/>
                </a:solidFill>
              </a:rPr>
              <a:t>Самооценка школы: цели, проведение и использование результатов</a:t>
            </a: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Самооценка школ в Ярославской</a:t>
            </a:r>
            <a:r>
              <a:rPr kumimoji="0" lang="ru-RU" sz="28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области: организация и практика применения</a:t>
            </a:r>
            <a:r>
              <a:rPr kumimoji="0" lang="ru-RU" sz="1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2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24 мая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2012 года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4" name="Рисунок 23" descr="http://www.iro.yar.ru/fileadmin/iro/shabl/images/iro__1.png">
            <a:hlinkClick r:id="rId13"/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18038" y="4580751"/>
            <a:ext cx="409746" cy="40974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2800" b="1" dirty="0"/>
              <a:t>Основные требования</a:t>
            </a:r>
            <a:r>
              <a:rPr lang="en-US" sz="2800" b="1" dirty="0"/>
              <a:t> </a:t>
            </a:r>
            <a:r>
              <a:rPr lang="ru-RU" sz="2800" b="1" dirty="0"/>
              <a:t>к отчету: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1. Выводы </a:t>
            </a:r>
            <a:r>
              <a:rPr lang="ru-RU" sz="2800" dirty="0"/>
              <a:t>необходимо доказательно обосновать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2. Фокус </a:t>
            </a:r>
            <a:r>
              <a:rPr lang="ru-RU" sz="2800" dirty="0"/>
              <a:t>описания и оценивания – как это влияет на результаты учеников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3. Краткость </a:t>
            </a:r>
            <a:r>
              <a:rPr lang="ru-RU" sz="2800" dirty="0"/>
              <a:t>(объем 10 стр.; не включать очевидно доступные данные)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4. Шкала </a:t>
            </a:r>
            <a:r>
              <a:rPr lang="ru-RU" sz="2800" dirty="0"/>
              <a:t>самооценки от 1 (очень мало) до 4 (превосходно)</a:t>
            </a:r>
          </a:p>
        </p:txBody>
      </p:sp>
    </p:spTree>
    <p:extLst>
      <p:ext uri="{BB962C8B-B14F-4D97-AF65-F5344CB8AC3E}">
        <p14:creationId xmlns:p14="http://schemas.microsoft.com/office/powerpoint/2010/main" val="99249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2800" b="1" dirty="0"/>
              <a:t>Структура отчета о самооценке: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indent="-609600" eaLnBrk="1" hangingPunct="1">
              <a:defRPr/>
            </a:pPr>
            <a:r>
              <a:rPr lang="ru-RU" sz="2800" dirty="0" smtClean="0"/>
              <a:t>1. </a:t>
            </a:r>
            <a:r>
              <a:rPr lang="ru-RU" sz="3200" u="sng" dirty="0"/>
              <a:t>11 вопросов</a:t>
            </a:r>
          </a:p>
          <a:p>
            <a:pPr marL="609600" indent="-609600" eaLnBrk="1" hangingPunct="1">
              <a:defRPr/>
            </a:pPr>
            <a:r>
              <a:rPr lang="ru-RU" sz="3200" u="sng" dirty="0"/>
              <a:t>Внутри каждого вопроса – 4 части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sz="2800" dirty="0"/>
              <a:t>Оценка в баллах от 1 до 4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sz="2800" dirty="0"/>
              <a:t>Почему Вы так считаете?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sz="2800" dirty="0"/>
              <a:t>Что наиболее улучшилось?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sz="2800" dirty="0"/>
              <a:t>Что необходимо улучшать и какие действия для этого надо предпринять?</a:t>
            </a:r>
          </a:p>
        </p:txBody>
      </p:sp>
    </p:spTree>
    <p:extLst>
      <p:ext uri="{BB962C8B-B14F-4D97-AF65-F5344CB8AC3E}">
        <p14:creationId xmlns:p14="http://schemas.microsoft.com/office/powerpoint/2010/main" val="45042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2800" b="1" dirty="0"/>
              <a:t>Раздел 1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buFontTx/>
              <a:buNone/>
              <a:defRPr/>
            </a:pPr>
            <a:r>
              <a:rPr lang="ru-RU" sz="2800" dirty="0" smtClean="0"/>
              <a:t>1. </a:t>
            </a:r>
            <a:r>
              <a:rPr lang="ru-RU" sz="3200" dirty="0"/>
              <a:t>1 а. Ключевые характеристики и основные показатели ОУ</a:t>
            </a:r>
          </a:p>
          <a:p>
            <a:pPr eaLnBrk="1" hangingPunct="1">
              <a:buFontTx/>
              <a:buNone/>
              <a:defRPr/>
            </a:pPr>
            <a:r>
              <a:rPr lang="ru-RU" sz="3200" dirty="0"/>
              <a:t>1 б. Насколько в целом эффективно ОУ?</a:t>
            </a:r>
          </a:p>
          <a:p>
            <a:pPr eaLnBrk="1" hangingPunct="1">
              <a:buFontTx/>
              <a:buNone/>
              <a:defRPr/>
            </a:pPr>
            <a:r>
              <a:rPr lang="ru-RU" sz="3200" dirty="0"/>
              <a:t>1 в. Как оценивается улучшение ОУ за последние 3 года?</a:t>
            </a:r>
          </a:p>
        </p:txBody>
      </p:sp>
    </p:spTree>
    <p:extLst>
      <p:ext uri="{BB962C8B-B14F-4D97-AF65-F5344CB8AC3E}">
        <p14:creationId xmlns:p14="http://schemas.microsoft.com/office/powerpoint/2010/main" val="107829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08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64096"/>
          </a:xfrm>
        </p:spPr>
        <p:txBody>
          <a:bodyPr/>
          <a:lstStyle/>
          <a:p>
            <a:pPr algn="l"/>
            <a:r>
              <a:rPr lang="ru-RU" sz="2400" b="1" dirty="0" smtClean="0"/>
              <a:t>Вопросы 2 -6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7504" y="1086447"/>
            <a:ext cx="8928992" cy="40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2.Насколько </a:t>
            </a:r>
            <a:r>
              <a:rPr lang="ru-RU" sz="2800" dirty="0"/>
              <a:t>хорошо справляются обучающиеся с требованиями государственного образовательного стандарта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3</a:t>
            </a:r>
            <a:r>
              <a:rPr lang="ru-RU" sz="2800" dirty="0"/>
              <a:t>. Каково отношение к обучающимся? Как развивают их персональные качества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/>
              <a:t>4. Насколько эффективно преподавание в ОУ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5</a:t>
            </a:r>
            <a:r>
              <a:rPr lang="ru-RU" sz="2800" dirty="0"/>
              <a:t>. Насколько эффективна система мониторинга в ОУ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/>
              <a:t>6. Насколько хорошо образовательная программа ОУ отвечает потребностям обучающихся?</a:t>
            </a:r>
          </a:p>
        </p:txBody>
      </p:sp>
    </p:spTree>
    <p:extLst>
      <p:ext uri="{BB962C8B-B14F-4D97-AF65-F5344CB8AC3E}">
        <p14:creationId xmlns:p14="http://schemas.microsoft.com/office/powerpoint/2010/main" val="426011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08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64096"/>
          </a:xfrm>
        </p:spPr>
        <p:txBody>
          <a:bodyPr/>
          <a:lstStyle/>
          <a:p>
            <a:pPr algn="l"/>
            <a:r>
              <a:rPr lang="ru-RU" sz="2400" b="1" dirty="0" smtClean="0"/>
              <a:t>Вопросы 7-11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7504" y="1086447"/>
            <a:ext cx="8928992" cy="40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7. Насколько </a:t>
            </a:r>
            <a:r>
              <a:rPr lang="ru-RU" sz="2800" dirty="0"/>
              <a:t>материальная база, ресурсы, информационно-техническое обеспечение ОУ отвечают требованиям нормативно-правовой документации и реализуемых программ? 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8. </a:t>
            </a:r>
            <a:r>
              <a:rPr lang="ru-RU" sz="2800" dirty="0"/>
              <a:t>Насколько обучающимся безопасно в ОУ? Насколько о них хорошо заботятся и поддерживают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9. </a:t>
            </a:r>
            <a:r>
              <a:rPr lang="ru-RU" sz="2800" dirty="0"/>
              <a:t>Насколько хорошо ОУ работает в партнерстве с родителями, другими ОУ, сообществом? 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10. </a:t>
            </a:r>
            <a:r>
              <a:rPr lang="ru-RU" sz="2800" dirty="0"/>
              <a:t>Каково отношение к ОУ обучающихся, родителей? 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11. </a:t>
            </a:r>
            <a:r>
              <a:rPr lang="ru-RU" sz="2800" dirty="0"/>
              <a:t>Насколько эффективно управление ОУ?</a:t>
            </a:r>
          </a:p>
        </p:txBody>
      </p:sp>
    </p:spTree>
    <p:extLst>
      <p:ext uri="{BB962C8B-B14F-4D97-AF65-F5344CB8AC3E}">
        <p14:creationId xmlns:p14="http://schemas.microsoft.com/office/powerpoint/2010/main" val="307153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96176" cy="11572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dirty="0"/>
              <a:t>2.Насколько хорошо справляются обучающиеся с требованиями государственного образовательного стандарта?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2200" dirty="0"/>
              <a:t>Итоговая аттестация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2200" dirty="0"/>
              <a:t>Внешнее независимое оценивание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2200" dirty="0"/>
              <a:t>% выпуска (документы о получении образования)</a:t>
            </a:r>
          </a:p>
          <a:p>
            <a:pPr eaLnBrk="1" hangingPunct="1">
              <a:buFontTx/>
              <a:buNone/>
              <a:defRPr/>
            </a:pPr>
            <a:r>
              <a:rPr lang="ru-RU" sz="2000" dirty="0" smtClean="0"/>
              <a:t>Как это влияет на управление качеством образования: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000" dirty="0" smtClean="0"/>
              <a:t>дает возможность оценивать динамику ученика, школы, муниципалитета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000" dirty="0" smtClean="0"/>
              <a:t>дает возможность оценивать деятельность учителя или группы учителей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000" dirty="0" smtClean="0"/>
              <a:t>По схеме «вход-процесс-выход» дает возможность оценить прирост/улучшение и эффективность деятельности самой школы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000" dirty="0" smtClean="0"/>
              <a:t>Обязывает ставить конкретные измеряемые цели и задачи на улучшение, формировать реалистичные планы работы</a:t>
            </a:r>
          </a:p>
          <a:p>
            <a:pPr eaLnBrk="1" hangingPunct="1">
              <a:defRPr/>
            </a:pPr>
            <a:r>
              <a:rPr lang="ru-RU" sz="2000" dirty="0" smtClean="0"/>
              <a:t>Схема работы по вопросу 2 </a:t>
            </a:r>
            <a:r>
              <a:rPr lang="ru-RU" sz="2000" dirty="0" smtClean="0">
                <a:hlinkClick r:id="rId4" action="ppaction://hlinkfile"/>
              </a:rPr>
              <a:t>ВОПРОС2.</a:t>
            </a:r>
            <a:r>
              <a:rPr lang="en-US" sz="2000" dirty="0" err="1" smtClean="0">
                <a:hlinkClick r:id="rId4" action="ppaction://hlinkfile"/>
              </a:rPr>
              <a:t>docx</a:t>
            </a:r>
            <a:r>
              <a:rPr lang="ru-RU" sz="2000" dirty="0" smtClean="0"/>
              <a:t>, </a:t>
            </a:r>
            <a:r>
              <a:rPr lang="ru-RU" sz="2000" dirty="0" smtClean="0">
                <a:hlinkClick r:id="rId5" action="ppaction://hlinkfile"/>
              </a:rPr>
              <a:t>ВОПРОС2_таблица оценок.</a:t>
            </a:r>
            <a:r>
              <a:rPr lang="en-US" sz="2000" dirty="0" err="1" smtClean="0">
                <a:hlinkClick r:id="rId5" action="ppaction://hlinkfile"/>
              </a:rPr>
              <a:t>docx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4824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96176" cy="11572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dirty="0"/>
              <a:t>2.Насколько хорошо справляются обучающиеся с требованиями государственного образовательного стандарта</a:t>
            </a:r>
            <a:r>
              <a:rPr lang="ru-RU" sz="2800" dirty="0" smtClean="0"/>
              <a:t>?</a:t>
            </a:r>
            <a:r>
              <a:rPr lang="en-US" sz="2800" dirty="0" smtClean="0"/>
              <a:t> (</a:t>
            </a:r>
            <a:r>
              <a:rPr lang="ru-RU" sz="2800" dirty="0" smtClean="0"/>
              <a:t>схема работы с вопросом 2)</a:t>
            </a:r>
            <a:endParaRPr lang="ru-RU" sz="28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57288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1600" dirty="0"/>
              <a:t>Критерии оценки и сравнений при ответе на вопрос 2:</a:t>
            </a:r>
          </a:p>
          <a:p>
            <a:r>
              <a:rPr lang="ru-RU" sz="1600" dirty="0"/>
              <a:t>1. Результаты школы и их проявления:</a:t>
            </a:r>
          </a:p>
          <a:p>
            <a:pPr lvl="1"/>
            <a:r>
              <a:rPr lang="ru-RU" sz="1600" dirty="0"/>
              <a:t>В сравнении со всеми школами</a:t>
            </a:r>
          </a:p>
          <a:p>
            <a:pPr lvl="1"/>
            <a:r>
              <a:rPr lang="ru-RU" sz="1600" dirty="0"/>
              <a:t>В сравнении с похожими (такими же) школами</a:t>
            </a:r>
          </a:p>
          <a:p>
            <a:pPr lvl="1"/>
            <a:r>
              <a:rPr lang="ru-RU" sz="1600" dirty="0"/>
              <a:t>В отношении целей школы</a:t>
            </a:r>
          </a:p>
          <a:p>
            <a:pPr lvl="1"/>
            <a:r>
              <a:rPr lang="ru-RU" sz="1600" dirty="0"/>
              <a:t>В отношении различных групп учеников</a:t>
            </a:r>
          </a:p>
          <a:p>
            <a:r>
              <a:rPr lang="ru-RU" sz="1600" dirty="0"/>
              <a:t>2. Тенденции в результатах школы</a:t>
            </a:r>
          </a:p>
          <a:p>
            <a:r>
              <a:rPr lang="ru-RU" sz="1600" dirty="0"/>
              <a:t>3. Насколько хорошо успевают ученики на каждой ступени образования:</a:t>
            </a:r>
          </a:p>
          <a:p>
            <a:pPr lvl="1"/>
            <a:r>
              <a:rPr lang="ru-RU" sz="1600" dirty="0"/>
              <a:t>Прогресс учеников в период обучения на каждой ступени образования</a:t>
            </a:r>
          </a:p>
          <a:p>
            <a:pPr lvl="1"/>
            <a:r>
              <a:rPr lang="ru-RU" sz="1600" dirty="0"/>
              <a:t>Достижения в отельных предметах или предметных областях учебного плана</a:t>
            </a:r>
          </a:p>
          <a:p>
            <a:pPr lvl="1"/>
            <a:r>
              <a:rPr lang="ru-RU" sz="1600" dirty="0"/>
              <a:t>Достижения учеников с различными возможностями (способностями)</a:t>
            </a:r>
          </a:p>
          <a:p>
            <a:pPr lvl="1"/>
            <a:r>
              <a:rPr lang="ru-RU" sz="1600" dirty="0"/>
              <a:t>Достижения мальчиков и девочек, отдельных групп учащихся, индивидуальные достижения учеников.</a:t>
            </a:r>
          </a:p>
          <a:p>
            <a:r>
              <a:rPr lang="ru-RU" sz="1600" dirty="0"/>
              <a:t>При ответе на вопрос 2 отчета Вы проставляете оценку в баллах, содержательно раскрываете и обосновываете оценку. Перечень параметров и характеристика балльных оценок представлен в </a:t>
            </a:r>
            <a:r>
              <a:rPr lang="ru-RU" sz="1600" b="1" dirty="0"/>
              <a:t>Таблице 3</a:t>
            </a:r>
            <a:r>
              <a:rPr lang="ru-RU" sz="160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3671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96176" cy="11572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dirty="0"/>
              <a:t>2.Насколько хорошо справляются обучающиеся с требованиями государственного образовательного стандарта</a:t>
            </a:r>
            <a:r>
              <a:rPr lang="ru-RU" sz="2800" dirty="0" smtClean="0"/>
              <a:t>?</a:t>
            </a:r>
            <a:r>
              <a:rPr lang="en-US" sz="2800" dirty="0" smtClean="0"/>
              <a:t> (</a:t>
            </a:r>
            <a:r>
              <a:rPr lang="ru-RU" sz="2800" dirty="0" smtClean="0"/>
              <a:t>схема работы с вопросом 2)</a:t>
            </a:r>
            <a:endParaRPr lang="ru-RU" sz="28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57288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1600" dirty="0"/>
              <a:t>Общий вывод о результатах выполнения обучающимися требований государственного образовательного стандарта  формулируется несколькими предложениями и включает в себя:</a:t>
            </a:r>
          </a:p>
          <a:p>
            <a:r>
              <a:rPr lang="ru-RU" sz="1600" dirty="0"/>
              <a:t>- оценку в целом </a:t>
            </a:r>
            <a:r>
              <a:rPr lang="ru-RU" sz="1600" dirty="0" err="1"/>
              <a:t>справляемости</a:t>
            </a:r>
            <a:r>
              <a:rPr lang="ru-RU" sz="1600" dirty="0"/>
              <a:t> обучающихся с требованиями государственного образовательного стандарта  на всех ступенях образования;</a:t>
            </a:r>
          </a:p>
          <a:p>
            <a:r>
              <a:rPr lang="ru-RU" sz="1600" dirty="0"/>
              <a:t>- оценку в целом </a:t>
            </a:r>
            <a:r>
              <a:rPr lang="ru-RU" sz="1600" dirty="0" err="1"/>
              <a:t>справляемости</a:t>
            </a:r>
            <a:r>
              <a:rPr lang="ru-RU" sz="1600" dirty="0"/>
              <a:t> обучающихся с требованиями государственного образовательного стандарта по всем предметам учебного плана;</a:t>
            </a:r>
          </a:p>
          <a:p>
            <a:r>
              <a:rPr lang="ru-RU" sz="1600" dirty="0"/>
              <a:t>- оценку в целом </a:t>
            </a:r>
            <a:r>
              <a:rPr lang="ru-RU" sz="1600" dirty="0" err="1"/>
              <a:t>справляемости</a:t>
            </a:r>
            <a:r>
              <a:rPr lang="ru-RU" sz="1600" dirty="0"/>
              <a:t> обучающихся с требованиями государственного образовательного стандарта по основным предметам учебного плана;</a:t>
            </a:r>
          </a:p>
          <a:p>
            <a:r>
              <a:rPr lang="ru-RU" sz="1600" dirty="0"/>
              <a:t>- оценку выполнения задач по улучшению </a:t>
            </a:r>
            <a:r>
              <a:rPr lang="ru-RU" sz="1600" dirty="0" err="1"/>
              <a:t>справляемости</a:t>
            </a:r>
            <a:r>
              <a:rPr lang="ru-RU" sz="1600" dirty="0"/>
              <a:t>, зафиксированных в отчете о самооценке за предыдущий год и в плане работы ОУ.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850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96176" cy="11572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dirty="0"/>
              <a:t>2.Насколько хорошо справляются обучающиеся с требованиями государственного образовательного стандарта</a:t>
            </a:r>
            <a:r>
              <a:rPr lang="ru-RU" sz="2800" dirty="0" smtClean="0"/>
              <a:t>?</a:t>
            </a:r>
            <a:r>
              <a:rPr lang="en-US" sz="2800" dirty="0" smtClean="0"/>
              <a:t> (</a:t>
            </a:r>
            <a:r>
              <a:rPr lang="ru-RU" sz="2800" dirty="0" smtClean="0"/>
              <a:t>схема работы с вопросом 2)</a:t>
            </a:r>
            <a:endParaRPr lang="ru-RU" sz="28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57288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/>
              <a:t>В качестве приложений (информационной основы, подкрепляющей вывод) к вопросу 2 должны быть представлены таблицы, графики, диаграммы, характеризующие образовательные результаты, включающие в себя:</a:t>
            </a:r>
          </a:p>
          <a:p>
            <a:pPr lvl="0"/>
            <a:r>
              <a:rPr lang="ru-RU" sz="1200" dirty="0" smtClean="0"/>
              <a:t>- Результаты </a:t>
            </a:r>
            <a:r>
              <a:rPr lang="ru-RU" sz="1200" dirty="0"/>
              <a:t>государственной (итоговой) аттестации выпускников по предметам (в том числе – в форме ЕГЭ)</a:t>
            </a:r>
          </a:p>
          <a:p>
            <a:pPr lvl="0"/>
            <a:r>
              <a:rPr lang="ru-RU" sz="1200" dirty="0" smtClean="0"/>
              <a:t>- Процент </a:t>
            </a:r>
            <a:r>
              <a:rPr lang="ru-RU" sz="1200" dirty="0"/>
              <a:t>выпускников, которые получили за ЕГЭ по математике, русскому языку положительные отметки (средний показатель за три года)</a:t>
            </a:r>
          </a:p>
          <a:p>
            <a:pPr lvl="0"/>
            <a:r>
              <a:rPr lang="ru-RU" sz="1200" dirty="0" smtClean="0"/>
              <a:t>- Результаты </a:t>
            </a:r>
            <a:r>
              <a:rPr lang="ru-RU" sz="1200" dirty="0"/>
              <a:t>внутреннего оценивания образовательных результатов обучающихся (на начальной и основной ступенях образования) в Вашем ОУ за последние три года (по ступеням образования и по основным предметам учебного плана)</a:t>
            </a:r>
          </a:p>
          <a:p>
            <a:pPr lvl="0"/>
            <a:r>
              <a:rPr lang="ru-RU" sz="1200" dirty="0" smtClean="0"/>
              <a:t>- Результаты </a:t>
            </a:r>
            <a:r>
              <a:rPr lang="ru-RU" sz="1200" dirty="0"/>
              <a:t>внешнего независимого оценивания образовательных результатов обучающихся (на начальной и основной ступенях образования) в Вашем ОУ за последние три года (по ступеням образования и по основным предметам учебного плана)</a:t>
            </a:r>
          </a:p>
          <a:p>
            <a:pPr lvl="0"/>
            <a:r>
              <a:rPr lang="ru-RU" sz="1200" dirty="0" smtClean="0"/>
              <a:t>- Процент </a:t>
            </a:r>
            <a:r>
              <a:rPr lang="ru-RU" sz="1200" dirty="0"/>
              <a:t>обучающихся, справившихся  с итоговыми контрольными работами при прохождении ОУ последней аккредитации (аттестации)</a:t>
            </a:r>
          </a:p>
          <a:p>
            <a:pPr lvl="0"/>
            <a:r>
              <a:rPr lang="ru-RU" sz="1200" dirty="0" smtClean="0"/>
              <a:t>- Соответствие </a:t>
            </a:r>
            <a:r>
              <a:rPr lang="ru-RU" sz="1200" dirty="0"/>
              <a:t>результатов внутреннего контроля результатов обучающихся результатам внешнего независимого оценивания (по ступеням образования и по основным предметам учебного плана), в том числе – в форме ЕГЭ.</a:t>
            </a:r>
          </a:p>
          <a:p>
            <a:pPr lvl="0"/>
            <a:r>
              <a:rPr lang="ru-RU" sz="1200" dirty="0" smtClean="0"/>
              <a:t>- % </a:t>
            </a:r>
            <a:r>
              <a:rPr lang="ru-RU" sz="1200" dirty="0"/>
              <a:t>получивших документ о получении основного общего образования</a:t>
            </a:r>
          </a:p>
          <a:p>
            <a:r>
              <a:rPr lang="ru-RU" sz="1200" dirty="0" smtClean="0"/>
              <a:t>- % </a:t>
            </a:r>
            <a:r>
              <a:rPr lang="ru-RU" sz="1200" dirty="0"/>
              <a:t>получивших документ о получении среднего (полного) общего образования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7272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96176" cy="11572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dirty="0"/>
              <a:t>2.Насколько хорошо справляются обучающиеся с требованиями государственного образовательного стандарта</a:t>
            </a:r>
            <a:r>
              <a:rPr lang="ru-RU" sz="2800" dirty="0" smtClean="0"/>
              <a:t>?</a:t>
            </a:r>
            <a:r>
              <a:rPr lang="en-US" sz="2800" dirty="0" smtClean="0"/>
              <a:t> (</a:t>
            </a:r>
            <a:r>
              <a:rPr lang="ru-RU" sz="2800" dirty="0" smtClean="0"/>
              <a:t>схема работы с вопросом 2)</a:t>
            </a:r>
            <a:endParaRPr lang="ru-RU" sz="28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57288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1200" b="1" dirty="0"/>
              <a:t>В каких дисциплинах и образовательных областях обучающиеся достигли лучших результатов и почему?</a:t>
            </a:r>
            <a:endParaRPr lang="ru-RU" sz="1200" dirty="0"/>
          </a:p>
          <a:p>
            <a:r>
              <a:rPr lang="ru-RU" sz="1200" dirty="0"/>
              <a:t> </a:t>
            </a:r>
          </a:p>
          <a:p>
            <a:r>
              <a:rPr lang="ru-RU" sz="1200" dirty="0"/>
              <a:t>При ответе на данный </a:t>
            </a:r>
            <a:r>
              <a:rPr lang="ru-RU" sz="1200" dirty="0" err="1"/>
              <a:t>подвопрос</a:t>
            </a:r>
            <a:r>
              <a:rPr lang="ru-RU" sz="1200" dirty="0"/>
              <a:t> Вы должны перечислить те предметы/предметные области (в разрезе ступеней образования), в которых обучающиеся показали наилучшие результаты. ВНИМАНИЕ! Результаты оцениваются в рамках </a:t>
            </a:r>
            <a:r>
              <a:rPr lang="ru-RU" sz="1200" dirty="0" err="1"/>
              <a:t>справляемости</a:t>
            </a:r>
            <a:r>
              <a:rPr lang="ru-RU" sz="1200" dirty="0"/>
              <a:t> с государственным образовательным стандартом. Данные о победах в конкурсах, олимпиадах и т.п. к ответу на вопрос 2 не относятся.</a:t>
            </a:r>
          </a:p>
          <a:p>
            <a:r>
              <a:rPr lang="ru-RU" sz="1200" dirty="0"/>
              <a:t>Для удобства работы, выводы по данному </a:t>
            </a:r>
            <a:r>
              <a:rPr lang="ru-RU" sz="1200" dirty="0" err="1"/>
              <a:t>подвопросу</a:t>
            </a:r>
            <a:r>
              <a:rPr lang="ru-RU" sz="1200" dirty="0"/>
              <a:t> могут быть представлены в виде таблицы</a:t>
            </a:r>
            <a:r>
              <a:rPr lang="ru-RU" sz="1200" dirty="0" smtClean="0"/>
              <a:t>:</a:t>
            </a:r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r>
              <a:rPr lang="ru-RU" sz="1200" dirty="0"/>
              <a:t>В качестве приложений (информационной основы, подкрепляющей вывод), должны быть представлены таблицы, графики, диаграммы, отражающие вышеперечисленные наилучшие результаты.</a:t>
            </a:r>
          </a:p>
          <a:p>
            <a:endParaRPr lang="ru-RU" sz="1200" dirty="0" smtClean="0"/>
          </a:p>
          <a:p>
            <a:endParaRPr lang="ru-RU" sz="1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13987"/>
              </p:ext>
            </p:extLst>
          </p:nvPr>
        </p:nvGraphicFramePr>
        <p:xfrm>
          <a:off x="1263332" y="2643757"/>
          <a:ext cx="6617335" cy="85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08350"/>
                <a:gridCol w="3308985"/>
              </a:tblGrid>
              <a:tr h="6801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Наилучший результат в рамках дисциплины / предметной области/ступени образования (за последний учебный год/за три года)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Какие факторы повлияли на результат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34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08504" cy="1059582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Почему самооценка?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7504" y="1203598"/>
            <a:ext cx="8928992" cy="371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Неадекватность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системы оценивания задачам развития и улучшения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(российская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традиция оценивания – оценка как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проверка)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Ситуация на дату начала работы – 2005 год: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Действовавшие процедуры (аттестация, аккредитация школ) устанавливают соответствие/несоответствие государственным требованиям.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В процедурах аккредитации не учитывается  мнение потребителей образовательных услуг (родителей, обучающихся)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Оценка как проверка не дает возможности оценить динамику результатов школы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Оценка как проверка не стимулирует школу к улучшениям</a:t>
            </a:r>
            <a:endParaRPr lang="en-US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212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96176" cy="11572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dirty="0"/>
              <a:t>2.Насколько хорошо справляются обучающиеся с требованиями государственного образовательного стандарта</a:t>
            </a:r>
            <a:r>
              <a:rPr lang="ru-RU" sz="2800" dirty="0" smtClean="0"/>
              <a:t>?</a:t>
            </a:r>
            <a:r>
              <a:rPr lang="en-US" sz="2800" dirty="0" smtClean="0"/>
              <a:t> (</a:t>
            </a:r>
            <a:r>
              <a:rPr lang="ru-RU" sz="2800" dirty="0" smtClean="0"/>
              <a:t>схема работы с вопросом 2)</a:t>
            </a:r>
            <a:endParaRPr lang="ru-RU" sz="28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79512" y="1155756"/>
            <a:ext cx="8640960" cy="379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1200" b="1" dirty="0"/>
              <a:t>В каких дисциплинах и образовательных областях необходимо улучшение и какие действия для этого необходимо предпринять</a:t>
            </a:r>
            <a:r>
              <a:rPr lang="ru-RU" sz="1200" b="1" dirty="0" smtClean="0"/>
              <a:t>?</a:t>
            </a:r>
          </a:p>
          <a:p>
            <a:r>
              <a:rPr lang="ru-RU" sz="1200" dirty="0"/>
              <a:t>При ответе на данный </a:t>
            </a:r>
            <a:r>
              <a:rPr lang="ru-RU" sz="1200" dirty="0" err="1"/>
              <a:t>подвопрос</a:t>
            </a:r>
            <a:r>
              <a:rPr lang="ru-RU" sz="1200" dirty="0"/>
              <a:t> Вы должны перечислить те предметы/предметные области (в разрезе ступеней образования), результаты обучающихся по которым либо сохраняются стабильными, либо снизились за последний учебный год, либо показывают отрицательную динамику в течение последних 3-х лет.</a:t>
            </a:r>
          </a:p>
          <a:p>
            <a:r>
              <a:rPr lang="ru-RU" sz="1200" dirty="0"/>
              <a:t>Для удобства работы, выводы по данному </a:t>
            </a:r>
            <a:r>
              <a:rPr lang="ru-RU" sz="1200" dirty="0" err="1"/>
              <a:t>подвопросу</a:t>
            </a:r>
            <a:r>
              <a:rPr lang="ru-RU" sz="1200" dirty="0"/>
              <a:t> могут быть представлены в виде таблицы</a:t>
            </a:r>
            <a:r>
              <a:rPr lang="ru-RU" sz="1200" dirty="0" smtClean="0"/>
              <a:t>:</a:t>
            </a:r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r>
              <a:rPr lang="ru-RU" sz="1200" dirty="0" smtClean="0"/>
              <a:t>ВНИМАНИЕ</a:t>
            </a:r>
            <a:r>
              <a:rPr lang="ru-RU" sz="1200" dirty="0"/>
              <a:t>! Каждый результат, прописанный в данной таблице, должен быть отражен в плане работы Вашего ОУ на следующий год (в случае если выявлена системная, повторяющаяся проблема, отрицательная динамика, то это должно быть зафиксировано не только в годовом плане, но и в программе развития ОУ), детализирован в количественных показателях (</a:t>
            </a:r>
            <a:r>
              <a:rPr lang="ru-RU" sz="1200" i="1" dirty="0"/>
              <a:t>например, увеличение на 5% количества обучающихся, сдавших ЕГЭ по математике на оценки «4» и «5»</a:t>
            </a:r>
            <a:r>
              <a:rPr lang="ru-RU" sz="1200" dirty="0"/>
              <a:t>). Управленческие действия, которые необходимо предпринять, также должны быть отражены в плане работы ОУ: </a:t>
            </a:r>
            <a:r>
              <a:rPr lang="ru-RU" sz="1200" i="1" dirty="0"/>
              <a:t>в зависимости от вида деятельности, эти действия могут быть отнесены, например, к разделу плана «Развитие персонала ОУ», либо «Совершенствование МТБ ОУ» и т.д.</a:t>
            </a:r>
            <a:endParaRPr lang="ru-RU" sz="1200" dirty="0"/>
          </a:p>
          <a:p>
            <a:r>
              <a:rPr lang="ru-RU" sz="1200" dirty="0"/>
              <a:t>В качестве приложений (информационной основы, подкрепляющей вывод), должны быть представлены таблицы, графики, диаграммы, отражающие вышеперечисленные результаты, требующие улучшений.</a:t>
            </a:r>
            <a:endParaRPr lang="ru-RU" sz="1200" dirty="0" smtClean="0"/>
          </a:p>
          <a:p>
            <a:endParaRPr lang="ru-RU" sz="1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673739"/>
              </p:ext>
            </p:extLst>
          </p:nvPr>
        </p:nvGraphicFramePr>
        <p:xfrm>
          <a:off x="1256188" y="2427734"/>
          <a:ext cx="6617335" cy="640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08350"/>
                <a:gridCol w="330898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Результат, требующий улучшения в рамках дисциплины / предметной области/ступени образования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Какие действия для этого необходимо предпринять?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32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96176" cy="11572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dirty="0"/>
              <a:t>2.Насколько хорошо справляются обучающиеся с требованиями государственного образовательного стандарта</a:t>
            </a:r>
            <a:r>
              <a:rPr lang="ru-RU" sz="2800" dirty="0" smtClean="0"/>
              <a:t>?</a:t>
            </a:r>
            <a:r>
              <a:rPr lang="en-US" sz="2800" dirty="0" smtClean="0"/>
              <a:t> (</a:t>
            </a:r>
            <a:r>
              <a:rPr lang="ru-RU" sz="2800" dirty="0" smtClean="0"/>
              <a:t>схема работы с вопросом 2)</a:t>
            </a:r>
            <a:endParaRPr lang="ru-RU" sz="28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79512" y="1155756"/>
            <a:ext cx="8640960" cy="379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1200" b="1" dirty="0"/>
              <a:t>Есть ли какие-либо различия в </a:t>
            </a:r>
            <a:r>
              <a:rPr lang="ru-RU" sz="1200" b="1" dirty="0" err="1"/>
              <a:t>справляемости</a:t>
            </a:r>
            <a:r>
              <a:rPr lang="ru-RU" sz="1200" b="1" dirty="0"/>
              <a:t> обучающихся с требованиями государственного образовательного стандарта в зависимости от пола, этнического происхождения (национальности) или других характеристик. Если да, то какие управленческие действия должны быть предприняты</a:t>
            </a:r>
            <a:r>
              <a:rPr lang="ru-RU" sz="1200" b="1" dirty="0" smtClean="0"/>
              <a:t>?</a:t>
            </a:r>
          </a:p>
          <a:p>
            <a:r>
              <a:rPr lang="ru-RU" sz="1200" dirty="0"/>
              <a:t>При ответе на данный </a:t>
            </a:r>
            <a:r>
              <a:rPr lang="ru-RU" sz="1200" dirty="0" err="1"/>
              <a:t>подвопрос</a:t>
            </a:r>
            <a:r>
              <a:rPr lang="ru-RU" sz="1200" dirty="0"/>
              <a:t> Вам необходимо указать, какие группы обучающихся (по указанным характеристикам) есть в Вашем ОУ и указать имеющиеся отклонения в </a:t>
            </a:r>
            <a:r>
              <a:rPr lang="ru-RU" sz="1200" dirty="0" err="1"/>
              <a:t>справляемости</a:t>
            </a:r>
            <a:r>
              <a:rPr lang="ru-RU" sz="1200" dirty="0"/>
              <a:t> выделенных групп обучающихся с требованиями государственного образовательного стандарта по сравнению со средними показателями </a:t>
            </a:r>
            <a:r>
              <a:rPr lang="ru-RU" sz="1200" dirty="0" err="1"/>
              <a:t>справляемости</a:t>
            </a:r>
            <a:r>
              <a:rPr lang="ru-RU" sz="1200" dirty="0"/>
              <a:t> всего контингента обучающихся.</a:t>
            </a:r>
          </a:p>
          <a:p>
            <a:r>
              <a:rPr lang="ru-RU" sz="1200" dirty="0"/>
              <a:t>Для удобства работы, выводы по данному </a:t>
            </a:r>
            <a:r>
              <a:rPr lang="ru-RU" sz="1200" dirty="0" err="1"/>
              <a:t>подвопросу</a:t>
            </a:r>
            <a:r>
              <a:rPr lang="ru-RU" sz="1200" dirty="0"/>
              <a:t> могут быть представлены в виде таблицы</a:t>
            </a:r>
            <a:r>
              <a:rPr lang="ru-RU" sz="1200" dirty="0" smtClean="0"/>
              <a:t>:</a:t>
            </a:r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r>
              <a:rPr lang="ru-RU" sz="1200" dirty="0"/>
              <a:t>В качестве приложений (информационной основы, подкрепляющей вывод), должны быть представлены таблицы, графики, диаграммы, отражающие вышеперечисленные различия в результатах </a:t>
            </a:r>
            <a:r>
              <a:rPr lang="ru-RU" sz="1200" dirty="0" err="1"/>
              <a:t>справляемости</a:t>
            </a:r>
            <a:r>
              <a:rPr lang="ru-RU" sz="1200" dirty="0"/>
              <a:t>.</a:t>
            </a:r>
          </a:p>
          <a:p>
            <a:endParaRPr lang="ru-RU" sz="1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995913"/>
              </p:ext>
            </p:extLst>
          </p:nvPr>
        </p:nvGraphicFramePr>
        <p:xfrm>
          <a:off x="424396" y="2625164"/>
          <a:ext cx="8280920" cy="85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28679"/>
                <a:gridCol w="3218733"/>
                <a:gridCol w="263350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Группа обучающихся (по заданным характеристикам)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Различия в справляемости со стандартом по сравнению со средними показателями справляемости контингента ОУ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Какие управленческие действия должны быть предприняты?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55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96176" cy="11572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dirty="0"/>
              <a:t>2.Насколько хорошо справляются обучающиеся с требованиями государственного образовательного стандарта</a:t>
            </a:r>
            <a:r>
              <a:rPr lang="ru-RU" sz="2800" dirty="0" smtClean="0"/>
              <a:t>?</a:t>
            </a:r>
            <a:r>
              <a:rPr lang="en-US" sz="2800" dirty="0" smtClean="0"/>
              <a:t> (</a:t>
            </a:r>
            <a:r>
              <a:rPr lang="ru-RU" sz="2800" dirty="0" smtClean="0"/>
              <a:t>схема работы с вопросом 2)</a:t>
            </a:r>
            <a:endParaRPr lang="ru-RU" sz="28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79512" y="1155756"/>
            <a:ext cx="8640960" cy="379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1200" b="1" dirty="0"/>
              <a:t>Есть ли какие-либо различия в </a:t>
            </a:r>
            <a:r>
              <a:rPr lang="ru-RU" sz="1200" b="1" dirty="0" err="1"/>
              <a:t>справляемости</a:t>
            </a:r>
            <a:r>
              <a:rPr lang="ru-RU" sz="1200" b="1" dirty="0"/>
              <a:t> обучающихся с требованиями государственного образовательного стандарта в зависимости от пола, этнического происхождения (национальности) или других характеристик. Если да, то какие управленческие действия должны быть предприняты</a:t>
            </a:r>
            <a:r>
              <a:rPr lang="ru-RU" sz="1200" b="1" dirty="0" smtClean="0"/>
              <a:t>?</a:t>
            </a:r>
          </a:p>
          <a:p>
            <a:r>
              <a:rPr lang="ru-RU" sz="1200" dirty="0"/>
              <a:t>При ответе на данный </a:t>
            </a:r>
            <a:r>
              <a:rPr lang="ru-RU" sz="1200" dirty="0" err="1"/>
              <a:t>подвопрос</a:t>
            </a:r>
            <a:r>
              <a:rPr lang="ru-RU" sz="1200" dirty="0"/>
              <a:t> Вам необходимо указать, какие группы обучающихся (по указанным характеристикам) есть в Вашем ОУ и указать имеющиеся отклонения в </a:t>
            </a:r>
            <a:r>
              <a:rPr lang="ru-RU" sz="1200" dirty="0" err="1"/>
              <a:t>справляемости</a:t>
            </a:r>
            <a:r>
              <a:rPr lang="ru-RU" sz="1200" dirty="0"/>
              <a:t> выделенных групп обучающихся с требованиями государственного образовательного стандарта по сравнению со средними показателями </a:t>
            </a:r>
            <a:r>
              <a:rPr lang="ru-RU" sz="1200" dirty="0" err="1"/>
              <a:t>справляемости</a:t>
            </a:r>
            <a:r>
              <a:rPr lang="ru-RU" sz="1200" dirty="0"/>
              <a:t> всего контингента обучающихся.</a:t>
            </a:r>
          </a:p>
          <a:p>
            <a:r>
              <a:rPr lang="ru-RU" sz="1200" dirty="0"/>
              <a:t>Для удобства работы, выводы по данному </a:t>
            </a:r>
            <a:r>
              <a:rPr lang="ru-RU" sz="1200" dirty="0" err="1"/>
              <a:t>подвопросу</a:t>
            </a:r>
            <a:r>
              <a:rPr lang="ru-RU" sz="1200" dirty="0"/>
              <a:t> могут быть представлены в виде таблицы</a:t>
            </a:r>
            <a:r>
              <a:rPr lang="ru-RU" sz="1200" dirty="0" smtClean="0"/>
              <a:t>:</a:t>
            </a:r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r>
              <a:rPr lang="ru-RU" sz="1200" dirty="0"/>
              <a:t>В качестве приложений (информационной основы, подкрепляющей вывод), должны быть представлены таблицы, графики, диаграммы, отражающие вышеперечисленные различия в результатах </a:t>
            </a:r>
            <a:r>
              <a:rPr lang="ru-RU" sz="1200" dirty="0" err="1"/>
              <a:t>справляемости</a:t>
            </a:r>
            <a:r>
              <a:rPr lang="ru-RU" sz="1200" dirty="0"/>
              <a:t>.</a:t>
            </a:r>
          </a:p>
          <a:p>
            <a:endParaRPr lang="ru-RU" sz="1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502948"/>
              </p:ext>
            </p:extLst>
          </p:nvPr>
        </p:nvGraphicFramePr>
        <p:xfrm>
          <a:off x="424396" y="2625164"/>
          <a:ext cx="8280920" cy="85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28679"/>
                <a:gridCol w="3218733"/>
                <a:gridCol w="263350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Группа обучающихся (по заданным характеристикам)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Различия в справляемости со стандартом по сравнению со средними показателями справляемости контингента ОУ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Какие управленческие действия должны быть предприняты?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45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96176" cy="11572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dirty="0" smtClean="0"/>
              <a:t>Примеры отчетов о самооценке</a:t>
            </a:r>
            <a:endParaRPr lang="ru-RU" sz="28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www.tmrcosh-4.narod.ru/p110aa1.html</a:t>
            </a:r>
            <a:r>
              <a:rPr lang="ru-RU" sz="2000" dirty="0" smtClean="0"/>
              <a:t> (отчет о результатах </a:t>
            </a:r>
            <a:r>
              <a:rPr lang="ru-RU" sz="2000" dirty="0" err="1" smtClean="0"/>
              <a:t>самообследования</a:t>
            </a:r>
            <a:r>
              <a:rPr lang="ru-RU" sz="20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76206s004.edusite.ru/p39aa1.html</a:t>
            </a:r>
            <a:r>
              <a:rPr lang="ru-RU" sz="2000" dirty="0" smtClean="0"/>
              <a:t> (самооценка деятельности образовательного учреждения)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hlinkClick r:id="rId6"/>
              </a:rPr>
              <a:t>http://</a:t>
            </a:r>
            <a:r>
              <a:rPr lang="en-US" sz="2000" dirty="0" smtClean="0">
                <a:hlinkClick r:id="rId6"/>
              </a:rPr>
              <a:t>76310s007.edusite.ru/p20aa1.html</a:t>
            </a:r>
            <a:r>
              <a:rPr lang="ru-RU" sz="2000" dirty="0" smtClean="0"/>
              <a:t> </a:t>
            </a:r>
            <a:r>
              <a:rPr lang="ru-RU" sz="2000" smtClean="0"/>
              <a:t>(самооценка)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453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06" y="3327282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501907"/>
            <a:ext cx="8208143" cy="82867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СПАСИБО ЗА ВНИМАНИЕ!</a:t>
            </a:r>
          </a:p>
        </p:txBody>
      </p:sp>
      <p:sp>
        <p:nvSpPr>
          <p:cNvPr id="5125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  <p:pic>
        <p:nvPicPr>
          <p:cNvPr id="2050" name="Picture 2" descr="E:\rtc_prezent_png\rtc_logo_0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41" y="4299942"/>
            <a:ext cx="8661715" cy="84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6156176" y="4515966"/>
            <a:ext cx="1647031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WWW.RTC-EDU.RU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4505208"/>
            <a:ext cx="2324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rtc.imerae@gmail.com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8351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Определиться в ситуации – это точно знать, в какую следующую ситуацию вы попадете.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27560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>
              <a:buFontTx/>
              <a:buNone/>
              <a:defRPr/>
            </a:pPr>
            <a:r>
              <a:rPr lang="ru-RU" dirty="0"/>
              <a:t>Сунь-</a:t>
            </a:r>
            <a:r>
              <a:rPr lang="ru-RU" dirty="0" err="1"/>
              <a:t>Цзы</a:t>
            </a:r>
            <a:endParaRPr lang="ru-RU" dirty="0"/>
          </a:p>
          <a:p>
            <a:pPr algn="r" eaLnBrk="1" hangingPunct="1">
              <a:buFontTx/>
              <a:buNone/>
              <a:defRPr/>
            </a:pPr>
            <a:r>
              <a:rPr lang="ru-RU" dirty="0"/>
              <a:t>трактат «О военном искусстве»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3478"/>
            <a:ext cx="9108504" cy="828675"/>
          </a:xfrm>
        </p:spPr>
        <p:txBody>
          <a:bodyPr/>
          <a:lstStyle/>
          <a:p>
            <a:r>
              <a:rPr lang="ru-RU" sz="2800" b="1" dirty="0" smtClean="0"/>
              <a:t>Сбалансированная оценка (механизм саморазвития) </a:t>
            </a:r>
            <a:br>
              <a:rPr lang="ru-RU" sz="2800" b="1" dirty="0" smtClean="0"/>
            </a:br>
            <a:r>
              <a:rPr lang="ru-RU" sz="2800" b="1" dirty="0" smtClean="0"/>
              <a:t>= самооценка + проверки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7504" y="1203598"/>
            <a:ext cx="4313336" cy="371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2300" dirty="0" smtClean="0"/>
              <a:t>Выводы строятся на сопоставимых, актуальных, достоверных </a:t>
            </a:r>
            <a:r>
              <a:rPr lang="ru-RU" sz="2300" dirty="0"/>
              <a:t>данных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2300" dirty="0"/>
              <a:t>Оценка </a:t>
            </a:r>
            <a:r>
              <a:rPr lang="ru-RU" sz="2300" dirty="0" smtClean="0"/>
              <a:t>происходит на основе динамики </a:t>
            </a:r>
            <a:r>
              <a:rPr lang="ru-RU" sz="2300" dirty="0"/>
              <a:t>результатов деятельности </a:t>
            </a:r>
            <a:r>
              <a:rPr lang="ru-RU" sz="2300" dirty="0" smtClean="0"/>
              <a:t>школы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2300" dirty="0" smtClean="0"/>
              <a:t>Процесс </a:t>
            </a:r>
            <a:r>
              <a:rPr lang="ru-RU" sz="2300" dirty="0"/>
              <a:t>сбора </a:t>
            </a:r>
            <a:r>
              <a:rPr lang="ru-RU" sz="2300" dirty="0" smtClean="0"/>
              <a:t>и анализа информации </a:t>
            </a:r>
            <a:r>
              <a:rPr lang="ru-RU" sz="2300" dirty="0"/>
              <a:t>о качестве образования является одновременно процессом развития учителя и </a:t>
            </a:r>
            <a:r>
              <a:rPr lang="ru-RU" sz="2300" dirty="0" smtClean="0"/>
              <a:t>школы</a:t>
            </a:r>
            <a:endParaRPr lang="en-US" sz="23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4798502" y="1156820"/>
            <a:ext cx="4313336" cy="3986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300" dirty="0" smtClean="0"/>
              <a:t>Проверки </a:t>
            </a:r>
            <a:r>
              <a:rPr lang="ru-RU" sz="2300" dirty="0"/>
              <a:t>дополняют самооценку и планирование развития в </a:t>
            </a:r>
            <a:r>
              <a:rPr lang="ru-RU" sz="2300" dirty="0" smtClean="0"/>
              <a:t>школах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300" dirty="0"/>
              <a:t>Проверки – важная воздействующая сила для улучшения работы школы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300" dirty="0" smtClean="0"/>
              <a:t>Проверки </a:t>
            </a:r>
            <a:r>
              <a:rPr lang="ru-RU" sz="2300" dirty="0"/>
              <a:t>представляют возможность внешним сторонам понять общий уровень результативности </a:t>
            </a:r>
            <a:r>
              <a:rPr lang="ru-RU" sz="2300" dirty="0" smtClean="0"/>
              <a:t>школы</a:t>
            </a:r>
            <a:endParaRPr lang="ru-RU" sz="2300" dirty="0"/>
          </a:p>
        </p:txBody>
      </p:sp>
      <p:cxnSp>
        <p:nvCxnSpPr>
          <p:cNvPr id="6" name="Прямая со стрелкой 5"/>
          <p:cNvCxnSpPr>
            <a:endCxn id="8" idx="0"/>
          </p:cNvCxnSpPr>
          <p:nvPr/>
        </p:nvCxnSpPr>
        <p:spPr>
          <a:xfrm flipH="1">
            <a:off x="2264172" y="915566"/>
            <a:ext cx="1299716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5" idx="0"/>
          </p:cNvCxnSpPr>
          <p:nvPr/>
        </p:nvCxnSpPr>
        <p:spPr>
          <a:xfrm>
            <a:off x="5872231" y="923950"/>
            <a:ext cx="1082939" cy="2328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59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i="1" u="sng" dirty="0"/>
              <a:t>Нормативное </a:t>
            </a:r>
            <a:r>
              <a:rPr lang="ru-RU" sz="3200" i="1" u="sng" dirty="0" smtClean="0"/>
              <a:t>обеспечение методики  самооценки в Ярославской области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dirty="0"/>
              <a:t>Письмо Департамента образования Ярославской области от «07» августа  2007 г. № 2097</a:t>
            </a:r>
            <a:r>
              <a:rPr lang="en-US" dirty="0"/>
              <a:t>/</a:t>
            </a:r>
            <a:r>
              <a:rPr lang="ru-RU" dirty="0"/>
              <a:t>01-10  «О самооценке образовательных учреждений»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dirty="0"/>
              <a:t>Приложение к письму департамента образования от 07.08.2007 Форма отчета о самооценке 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dirty="0"/>
              <a:t>Приказ департамента образования Ярославской области от 13.05.2008 № 304/01-03 «О внесении изменений в приказ департамента образования Ярославской области от 19.02.2008 № 91/01-03 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dirty="0"/>
              <a:t>Приказ департамента образования Ярославской области от 27.03.2008г. № 02-03/121 «Об итогах аттестации педагогических и руководящих работников на высшую (первую) квалификационную категорию в феврале – марте 2007/2008 учебного года» 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dirty="0"/>
              <a:t>Приложение № 5 к приказу департамента образования Ярославской области от 27.03.2008 № 02-03/121 </a:t>
            </a:r>
          </a:p>
        </p:txBody>
      </p:sp>
    </p:spTree>
    <p:extLst>
      <p:ext uri="{BB962C8B-B14F-4D97-AF65-F5344CB8AC3E}">
        <p14:creationId xmlns:p14="http://schemas.microsoft.com/office/powerpoint/2010/main" val="203926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i="1" u="sng" dirty="0"/>
              <a:t>Методическое</a:t>
            </a:r>
            <a:r>
              <a:rPr lang="en-US" sz="3200" i="1" u="sng" dirty="0"/>
              <a:t> </a:t>
            </a:r>
            <a:r>
              <a:rPr lang="ru-RU" sz="3200" i="1" u="sng" dirty="0"/>
              <a:t>и кадровое  обеспечение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sz="2400" dirty="0"/>
              <a:t>Руководство по формированию отчета о самооценке общеобразовательного учреждения </a:t>
            </a:r>
          </a:p>
          <a:p>
            <a:pPr eaLnBrk="1" hangingPunct="1">
              <a:buFontTx/>
              <a:buNone/>
              <a:defRPr/>
            </a:pPr>
            <a:endParaRPr lang="ru-RU" sz="2400" dirty="0"/>
          </a:p>
          <a:p>
            <a:pPr eaLnBrk="1" hangingPunct="1">
              <a:defRPr/>
            </a:pPr>
            <a:r>
              <a:rPr lang="ru-RU" sz="2400" dirty="0"/>
              <a:t>Обучение директоров ОУ </a:t>
            </a:r>
            <a:r>
              <a:rPr lang="ru-RU" sz="2400" dirty="0" smtClean="0"/>
              <a:t>(тотально на момент введения отчета о самооценке в качестве </a:t>
            </a:r>
            <a:r>
              <a:rPr lang="ru-RU" sz="2400" dirty="0" err="1" smtClean="0"/>
              <a:t>аккредитационного</a:t>
            </a:r>
            <a:r>
              <a:rPr lang="ru-RU" sz="2400" dirty="0" smtClean="0"/>
              <a:t> показателя + текущее обучения по потребности (модуль </a:t>
            </a:r>
            <a:r>
              <a:rPr lang="ru-RU" sz="2400" dirty="0"/>
              <a:t>36 ч</a:t>
            </a:r>
            <a:r>
              <a:rPr lang="ru-RU" sz="2400" dirty="0" smtClean="0"/>
              <a:t>.: методика самооценки, мониторинг и образовательная статистика)</a:t>
            </a:r>
            <a:endParaRPr lang="ru-RU" sz="2400" dirty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ru-RU" sz="2400" dirty="0" smtClean="0"/>
              <a:t>Институт </a:t>
            </a:r>
            <a:r>
              <a:rPr lang="ru-RU" sz="2400" dirty="0"/>
              <a:t>муниципальных кураторов по самооценке (специалисты МОУО</a:t>
            </a:r>
            <a:r>
              <a:rPr lang="ru-RU" sz="2400" dirty="0" smtClean="0"/>
              <a:t>) - </a:t>
            </a:r>
            <a:r>
              <a:rPr lang="ru-RU" sz="2400" dirty="0"/>
              <a:t>постоянно действующий семинар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ru-RU" sz="2400" dirty="0" smtClean="0"/>
              <a:t>Консультирование </a:t>
            </a:r>
            <a:r>
              <a:rPr lang="ru-RU" sz="2400" dirty="0"/>
              <a:t>административных команд ОУ</a:t>
            </a:r>
          </a:p>
        </p:txBody>
      </p:sp>
    </p:spTree>
    <p:extLst>
      <p:ext uri="{BB962C8B-B14F-4D97-AF65-F5344CB8AC3E}">
        <p14:creationId xmlns:p14="http://schemas.microsoft.com/office/powerpoint/2010/main" val="373658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dirty="0"/>
              <a:t>Схема работы с отчетами о самооценке ОУ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84213" y="1279490"/>
            <a:ext cx="7272338" cy="3809040"/>
            <a:chOff x="684213" y="1279490"/>
            <a:chExt cx="7272338" cy="380904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684213" y="1279490"/>
              <a:ext cx="1511300" cy="144160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000" dirty="0">
                  <a:solidFill>
                    <a:srgbClr val="000000"/>
                  </a:solidFill>
                </a:rPr>
                <a:t>ОУ </a:t>
              </a:r>
            </a:p>
            <a:p>
              <a:pPr algn="ctr"/>
              <a:r>
                <a:rPr lang="ru-RU" sz="2000" dirty="0">
                  <a:solidFill>
                    <a:srgbClr val="000000"/>
                  </a:solidFill>
                </a:rPr>
                <a:t>(самооценка)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059113" y="3990773"/>
              <a:ext cx="2592388" cy="10977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dirty="0">
                  <a:solidFill>
                    <a:srgbClr val="000000"/>
                  </a:solidFill>
                </a:rPr>
                <a:t>Департамент </a:t>
              </a:r>
            </a:p>
            <a:p>
              <a:pPr algn="ctr"/>
              <a:r>
                <a:rPr lang="ru-RU" dirty="0">
                  <a:solidFill>
                    <a:srgbClr val="000000"/>
                  </a:solidFill>
                </a:rPr>
                <a:t>образования </a:t>
              </a:r>
            </a:p>
            <a:p>
              <a:pPr algn="ctr"/>
              <a:r>
                <a:rPr lang="ru-RU" dirty="0">
                  <a:solidFill>
                    <a:srgbClr val="000000"/>
                  </a:solidFill>
                </a:rPr>
                <a:t>Ярославской области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364163" y="1623335"/>
              <a:ext cx="2592388" cy="109775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>
                  <a:solidFill>
                    <a:srgbClr val="000000"/>
                  </a:solidFill>
                </a:rPr>
                <a:t>Муниципальный орган </a:t>
              </a:r>
            </a:p>
            <a:p>
              <a:pPr algn="ctr"/>
              <a:r>
                <a:rPr lang="ru-RU">
                  <a:solidFill>
                    <a:srgbClr val="000000"/>
                  </a:solidFill>
                </a:rPr>
                <a:t>управления </a:t>
              </a:r>
            </a:p>
            <a:p>
              <a:pPr algn="ctr"/>
              <a:r>
                <a:rPr lang="ru-RU">
                  <a:solidFill>
                    <a:srgbClr val="000000"/>
                  </a:solidFill>
                </a:rPr>
                <a:t>образованием</a:t>
              </a: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2205038" y="1567301"/>
              <a:ext cx="1143000" cy="1037903"/>
            </a:xfrm>
            <a:prstGeom prst="wedgeRectCallout">
              <a:avLst>
                <a:gd name="adj1" fmla="val -30949"/>
                <a:gd name="adj2" fmla="val 6463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dirty="0">
                  <a:solidFill>
                    <a:srgbClr val="000000"/>
                  </a:solidFill>
                </a:rPr>
                <a:t>Отчет о самооценке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348038" y="1853839"/>
              <a:ext cx="2016125" cy="230504"/>
            </a:xfrm>
            <a:prstGeom prst="rightArrow">
              <a:avLst>
                <a:gd name="adj1" fmla="val 50000"/>
                <a:gd name="adj2" fmla="val 175414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3348038" y="2373427"/>
              <a:ext cx="2016125" cy="231777"/>
            </a:xfrm>
            <a:prstGeom prst="leftArrow">
              <a:avLst>
                <a:gd name="adj1" fmla="val 50000"/>
                <a:gd name="adj2" fmla="val 174451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AutoShape 16"/>
            <p:cNvSpPr>
              <a:spLocks noChangeArrowheads="1"/>
            </p:cNvSpPr>
            <p:nvPr/>
          </p:nvSpPr>
          <p:spPr bwMode="auto">
            <a:xfrm>
              <a:off x="5076826" y="2719819"/>
              <a:ext cx="719138" cy="1270954"/>
            </a:xfrm>
            <a:prstGeom prst="upArrow">
              <a:avLst>
                <a:gd name="adj1" fmla="val 50000"/>
                <a:gd name="adj2" fmla="val 5507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ru-RU" sz="1400" b="1" dirty="0">
                  <a:solidFill>
                    <a:srgbClr val="CC3300"/>
                  </a:solidFill>
                </a:rPr>
                <a:t>Инспектирование</a:t>
              </a:r>
            </a:p>
          </p:txBody>
        </p:sp>
      </p:grp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79512" y="3977413"/>
            <a:ext cx="2592388" cy="847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00"/>
                </a:solidFill>
              </a:rPr>
              <a:t>Центр оценки и контроля </a:t>
            </a:r>
          </a:p>
          <a:p>
            <a:pPr algn="ctr"/>
            <a:r>
              <a:rPr lang="ru-RU" dirty="0" smtClean="0">
                <a:solidFill>
                  <a:srgbClr val="000000"/>
                </a:solidFill>
              </a:rPr>
              <a:t>качества образования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1320485" y="2706459"/>
            <a:ext cx="719138" cy="1270954"/>
          </a:xfrm>
          <a:prstGeom prst="upArrow">
            <a:avLst>
              <a:gd name="adj1" fmla="val 50000"/>
              <a:gd name="adj2" fmla="val 55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ru-RU" sz="1400" b="1" dirty="0" smtClean="0">
                <a:solidFill>
                  <a:srgbClr val="CC3300"/>
                </a:solidFill>
              </a:rPr>
              <a:t>Аккредитация</a:t>
            </a:r>
            <a:endParaRPr lang="ru-RU" sz="1400" b="1" dirty="0">
              <a:solidFill>
                <a:srgbClr val="CC33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2227063" y="2763164"/>
            <a:ext cx="364778" cy="1199232"/>
          </a:xfrm>
          <a:prstGeom prst="downArrow">
            <a:avLst/>
          </a:prstGeom>
          <a:solidFill>
            <a:srgbClr val="2BF54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067944" y="2172213"/>
            <a:ext cx="864096" cy="9035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Анализ отчета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635896" y="1779662"/>
            <a:ext cx="1224136" cy="304681"/>
          </a:xfrm>
          <a:prstGeom prst="rect">
            <a:avLst/>
          </a:prstGeom>
          <a:solidFill>
            <a:srgbClr val="2BF5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Ежегодно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27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dirty="0"/>
              <a:t>Для чего нужна самооценка самому образовательному учреждению?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400" dirty="0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1187450" y="1275556"/>
            <a:ext cx="7200900" cy="3744913"/>
            <a:chOff x="748" y="1257"/>
            <a:chExt cx="4536" cy="2359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472" y="2024"/>
              <a:ext cx="1225" cy="1134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000" b="1">
                  <a:solidFill>
                    <a:schemeClr val="bg2"/>
                  </a:solidFill>
                </a:rPr>
                <a:t>Самооценка</a:t>
              </a:r>
              <a:r>
                <a:rPr lang="ru-RU"/>
                <a:t> </a:t>
              </a: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4014" y="2931"/>
              <a:ext cx="1270" cy="6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000" b="1" dirty="0">
                  <a:solidFill>
                    <a:schemeClr val="bg2"/>
                  </a:solidFill>
                </a:rPr>
                <a:t>Анализ</a:t>
              </a:r>
              <a:r>
                <a:rPr lang="ru-RU" dirty="0"/>
                <a:t> 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4014" y="1484"/>
              <a:ext cx="1270" cy="8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000" b="1">
                  <a:solidFill>
                    <a:schemeClr val="bg2"/>
                  </a:solidFill>
                </a:rPr>
                <a:t>Планирование</a:t>
              </a:r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 flipH="1" flipV="1">
              <a:off x="3531" y="3158"/>
              <a:ext cx="477" cy="272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 flipV="1">
              <a:off x="3424" y="1616"/>
              <a:ext cx="590" cy="408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" name="Line 20"/>
            <p:cNvSpPr>
              <a:spLocks noChangeShapeType="1"/>
            </p:cNvSpPr>
            <p:nvPr/>
          </p:nvSpPr>
          <p:spPr bwMode="auto">
            <a:xfrm>
              <a:off x="4649" y="2341"/>
              <a:ext cx="0" cy="590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" name="Oval 21"/>
            <p:cNvSpPr>
              <a:spLocks noChangeArrowheads="1"/>
            </p:cNvSpPr>
            <p:nvPr/>
          </p:nvSpPr>
          <p:spPr bwMode="auto">
            <a:xfrm>
              <a:off x="748" y="1257"/>
              <a:ext cx="1316" cy="7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dirty="0">
                  <a:solidFill>
                    <a:srgbClr val="000000"/>
                  </a:solidFill>
                </a:rPr>
                <a:t>Публичный отчет </a:t>
              </a:r>
            </a:p>
            <a:p>
              <a:pPr algn="ctr"/>
              <a:r>
                <a:rPr lang="ru-RU" dirty="0">
                  <a:solidFill>
                    <a:srgbClr val="000000"/>
                  </a:solidFill>
                </a:rPr>
                <a:t>директора</a:t>
              </a:r>
            </a:p>
          </p:txBody>
        </p:sp>
        <p:sp>
          <p:nvSpPr>
            <p:cNvPr id="14" name="Oval 22"/>
            <p:cNvSpPr>
              <a:spLocks noChangeArrowheads="1"/>
            </p:cNvSpPr>
            <p:nvPr/>
          </p:nvSpPr>
          <p:spPr bwMode="auto">
            <a:xfrm>
              <a:off x="748" y="2100"/>
              <a:ext cx="1316" cy="72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>
                  <a:solidFill>
                    <a:srgbClr val="000000"/>
                  </a:solidFill>
                </a:rPr>
                <a:t>Отчет </a:t>
              </a:r>
            </a:p>
            <a:p>
              <a:pPr algn="ctr"/>
              <a:r>
                <a:rPr lang="ru-RU">
                  <a:solidFill>
                    <a:srgbClr val="000000"/>
                  </a:solidFill>
                </a:rPr>
                <a:t>учредителю</a:t>
              </a:r>
            </a:p>
          </p:txBody>
        </p:sp>
        <p:sp>
          <p:nvSpPr>
            <p:cNvPr id="15" name="Oval 23"/>
            <p:cNvSpPr>
              <a:spLocks noChangeArrowheads="1"/>
            </p:cNvSpPr>
            <p:nvPr/>
          </p:nvSpPr>
          <p:spPr bwMode="auto">
            <a:xfrm>
              <a:off x="748" y="2946"/>
              <a:ext cx="1316" cy="67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>
                  <a:solidFill>
                    <a:srgbClr val="000000"/>
                  </a:solidFill>
                </a:rPr>
                <a:t>Информирование</a:t>
              </a:r>
            </a:p>
            <a:p>
              <a:pPr algn="ctr"/>
              <a:r>
                <a:rPr lang="ru-RU">
                  <a:solidFill>
                    <a:srgbClr val="000000"/>
                  </a:solidFill>
                </a:rPr>
                <a:t>общественности</a:t>
              </a:r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H="1" flipV="1">
              <a:off x="2018" y="1752"/>
              <a:ext cx="499" cy="31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 flipH="1">
              <a:off x="2064" y="2568"/>
              <a:ext cx="408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 flipH="1">
              <a:off x="2064" y="3113"/>
              <a:ext cx="453" cy="31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" name="Овал 2"/>
          <p:cNvSpPr/>
          <p:nvPr/>
        </p:nvSpPr>
        <p:spPr>
          <a:xfrm>
            <a:off x="3636169" y="1131590"/>
            <a:ext cx="5507831" cy="4011911"/>
          </a:xfrm>
          <a:prstGeom prst="ellipse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97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2800" dirty="0"/>
              <a:t>На какие вопросы позволяет ответить применение механизмов </a:t>
            </a:r>
            <a:r>
              <a:rPr lang="ru-RU" sz="2800" dirty="0" smtClean="0"/>
              <a:t>самооценки</a:t>
            </a:r>
            <a:r>
              <a:rPr lang="ru-RU" sz="2800" dirty="0"/>
              <a:t>?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GB" sz="2800" dirty="0" err="1"/>
              <a:t>Где</a:t>
            </a:r>
            <a:r>
              <a:rPr lang="en-GB" sz="2800" dirty="0"/>
              <a:t> </a:t>
            </a:r>
            <a:r>
              <a:rPr lang="en-GB" sz="2800" dirty="0" err="1"/>
              <a:t>мы</a:t>
            </a:r>
            <a:r>
              <a:rPr lang="en-GB" sz="2800" dirty="0"/>
              <a:t> </a:t>
            </a:r>
            <a:r>
              <a:rPr lang="en-GB" sz="2800" dirty="0" err="1"/>
              <a:t>будем</a:t>
            </a:r>
            <a:r>
              <a:rPr lang="en-GB" sz="2800" dirty="0"/>
              <a:t>? - </a:t>
            </a:r>
            <a:r>
              <a:rPr lang="en-GB" sz="2800" dirty="0" err="1"/>
              <a:t>прогноз</a:t>
            </a:r>
            <a:endParaRPr lang="ru-RU" sz="2800" dirty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dirty="0"/>
              <a:t>Туда ли мы идем? – анализ тенденций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dirty="0"/>
              <a:t>Как далеки мы от идеала? – оценка средних, отклонений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dirty="0"/>
              <a:t>Насколько мы лучше / хуже других? – сопоставительный анализ и рейтинги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dirty="0"/>
              <a:t>В чем наши проблемы? </a:t>
            </a:r>
          </a:p>
        </p:txBody>
      </p:sp>
    </p:spTree>
    <p:extLst>
      <p:ext uri="{BB962C8B-B14F-4D97-AF65-F5344CB8AC3E}">
        <p14:creationId xmlns:p14="http://schemas.microsoft.com/office/powerpoint/2010/main" val="126287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Отчет о самооценке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sz="2800" b="1" dirty="0"/>
              <a:t>Цель проведения </a:t>
            </a:r>
            <a:br>
              <a:rPr lang="ru-RU" sz="2800" b="1" dirty="0"/>
            </a:br>
            <a:r>
              <a:rPr lang="ru-RU" sz="2800" b="1" dirty="0" smtClean="0"/>
              <a:t>самооценки:</a:t>
            </a:r>
            <a:endParaRPr lang="ru-RU" sz="2800" dirty="0" smtClean="0"/>
          </a:p>
          <a:p>
            <a:pPr eaLnBrk="1" hangingPunct="1">
              <a:defRPr/>
            </a:pPr>
            <a:r>
              <a:rPr lang="ru-RU" sz="2400" dirty="0" smtClean="0"/>
              <a:t>Получить </a:t>
            </a:r>
            <a:r>
              <a:rPr lang="ru-RU" sz="2400" dirty="0"/>
              <a:t>представление о результатах и процессах в образовательном учреждении на основе </a:t>
            </a:r>
            <a:r>
              <a:rPr lang="ru-RU" sz="2400" dirty="0" smtClean="0"/>
              <a:t>самооценки</a:t>
            </a:r>
          </a:p>
          <a:p>
            <a:pPr eaLnBrk="1" hangingPunct="1">
              <a:defRPr/>
            </a:pPr>
            <a:r>
              <a:rPr lang="ru-RU" sz="2800" b="1" dirty="0" smtClean="0"/>
              <a:t>Кто заполняет форму отчета?</a:t>
            </a:r>
          </a:p>
          <a:p>
            <a:pPr eaLnBrk="1" hangingPunct="1">
              <a:defRPr/>
            </a:pPr>
            <a:r>
              <a:rPr lang="ru-RU" sz="2400" dirty="0"/>
              <a:t>Руководитель образовательного учреждения (несет ответственность за достоверность и качество информации, содержащейся в отчете)</a:t>
            </a:r>
          </a:p>
          <a:p>
            <a:pPr eaLnBrk="1" hangingPunct="1">
              <a:defRPr/>
            </a:pPr>
            <a:r>
              <a:rPr lang="ru-RU" sz="2400" dirty="0"/>
              <a:t>Для проведения самооценки руководитель должен привлекать персонал своего учреждения</a:t>
            </a:r>
          </a:p>
          <a:p>
            <a:pPr eaLnBrk="1" hangingPunct="1">
              <a:defRPr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33031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5200</TotalTime>
  <Words>1983</Words>
  <Application>Microsoft Office PowerPoint</Application>
  <PresentationFormat>Экран (16:9)</PresentationFormat>
  <Paragraphs>232</Paragraphs>
  <Slides>24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Почему самооценка?</vt:lpstr>
      <vt:lpstr>Сбалансированная оценка (механизм саморазвития)  = самооценка + проверки</vt:lpstr>
      <vt:lpstr>Нормативное обеспечение методики  самооценки в Ярославской области</vt:lpstr>
      <vt:lpstr>Методическое и кадровое  обеспечение</vt:lpstr>
      <vt:lpstr>Схема работы с отчетами о самооценке ОУ</vt:lpstr>
      <vt:lpstr>Для чего нужна самооценка самому образовательному учреждению?</vt:lpstr>
      <vt:lpstr>На какие вопросы позволяет ответить применение механизмов самооценки?</vt:lpstr>
      <vt:lpstr>Отчет о самооценке</vt:lpstr>
      <vt:lpstr>Основные требования к отчету:</vt:lpstr>
      <vt:lpstr>Структура отчета о самооценке:</vt:lpstr>
      <vt:lpstr>Раздел 1</vt:lpstr>
      <vt:lpstr>Вопросы 2 -6 </vt:lpstr>
      <vt:lpstr>Вопросы 7-11 </vt:lpstr>
      <vt:lpstr>2.Насколько хорошо справляются обучающиеся с требованиями государственного образовательного стандарта?</vt:lpstr>
      <vt:lpstr>2.Насколько хорошо справляются обучающиеся с требованиями государственного образовательного стандарта? (схема работы с вопросом 2)</vt:lpstr>
      <vt:lpstr>2.Насколько хорошо справляются обучающиеся с требованиями государственного образовательного стандарта? (схема работы с вопросом 2)</vt:lpstr>
      <vt:lpstr>2.Насколько хорошо справляются обучающиеся с требованиями государственного образовательного стандарта? (схема работы с вопросом 2)</vt:lpstr>
      <vt:lpstr>2.Насколько хорошо справляются обучающиеся с требованиями государственного образовательного стандарта? (схема работы с вопросом 2)</vt:lpstr>
      <vt:lpstr>2.Насколько хорошо справляются обучающиеся с требованиями государственного образовательного стандарта? (схема работы с вопросом 2)</vt:lpstr>
      <vt:lpstr>2.Насколько хорошо справляются обучающиеся с требованиями государственного образовательного стандарта? (схема работы с вопросом 2)</vt:lpstr>
      <vt:lpstr>2.Насколько хорошо справляются обучающиеся с требованиями государственного образовательного стандарта? (схема работы с вопросом 2)</vt:lpstr>
      <vt:lpstr>Примеры отчетов о самооценке</vt:lpstr>
      <vt:lpstr>СПАСИБО ЗА ВНИМАНИЕ!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stepanova</cp:lastModifiedBy>
  <cp:revision>159</cp:revision>
  <dcterms:created xsi:type="dcterms:W3CDTF">2011-08-25T06:09:31Z</dcterms:created>
  <dcterms:modified xsi:type="dcterms:W3CDTF">2012-05-10T14:01:02Z</dcterms:modified>
</cp:coreProperties>
</file>