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56" r:id="rId2"/>
    <p:sldId id="289" r:id="rId3"/>
    <p:sldId id="268" r:id="rId4"/>
    <p:sldId id="281" r:id="rId5"/>
    <p:sldId id="260" r:id="rId6"/>
    <p:sldId id="259" r:id="rId7"/>
    <p:sldId id="261" r:id="rId8"/>
    <p:sldId id="262" r:id="rId9"/>
    <p:sldId id="278" r:id="rId10"/>
    <p:sldId id="284" r:id="rId11"/>
    <p:sldId id="287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881937609456084E-2"/>
          <c:y val="0.2849464247508055"/>
          <c:w val="0.93544690427011568"/>
          <c:h val="0.5600450249194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'[2015 Год - ИСБ (новый).xls]Лист1'!$B$2</c:f>
              <c:strCache>
                <c:ptCount val="1"/>
                <c:pt idx="0">
                  <c:v>Значительное количество  выпускников с высоким  баллом ЕГЭ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'[2015 Год - ИСБ (новый).xls]Лист1'!$C$1:$F$1</c:f>
              <c:strCache>
                <c:ptCount val="4"/>
                <c:pt idx="0">
                  <c:v>Низкий ИСБ - Низкие оценки</c:v>
                </c:pt>
                <c:pt idx="1">
                  <c:v>Низкий ИСБ - Высокие оценки</c:v>
                </c:pt>
                <c:pt idx="2">
                  <c:v>Высокий ИСБ - Низкие оценки</c:v>
                </c:pt>
                <c:pt idx="3">
                  <c:v>Высокий ИСБ - Высокий оценки</c:v>
                </c:pt>
              </c:strCache>
            </c:strRef>
          </c:cat>
          <c:val>
            <c:numRef>
              <c:f>'[2015 Год - ИСБ (новый).xls]Лист1'!$C$2:$F$2</c:f>
              <c:numCache>
                <c:formatCode>###0.0</c:formatCode>
                <c:ptCount val="4"/>
                <c:pt idx="0">
                  <c:v>15.841584158415841</c:v>
                </c:pt>
                <c:pt idx="1">
                  <c:v>52.631578947368418</c:v>
                </c:pt>
                <c:pt idx="2">
                  <c:v>44.117647058823529</c:v>
                </c:pt>
                <c:pt idx="3">
                  <c:v>45.081967213114751</c:v>
                </c:pt>
              </c:numCache>
            </c:numRef>
          </c:val>
        </c:ser>
        <c:ser>
          <c:idx val="1"/>
          <c:order val="1"/>
          <c:tx>
            <c:strRef>
              <c:f>'[2015 Год - ИСБ (новый).xls]Лист1'!$B$3</c:f>
              <c:strCache>
                <c:ptCount val="1"/>
                <c:pt idx="0">
                  <c:v>Высокий процент выпускников, поступивших в ВУЗы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'[2015 Год - ИСБ (новый).xls]Лист1'!$C$1:$F$1</c:f>
              <c:strCache>
                <c:ptCount val="4"/>
                <c:pt idx="0">
                  <c:v>Низкий ИСБ - Низкие оценки</c:v>
                </c:pt>
                <c:pt idx="1">
                  <c:v>Низкий ИСБ - Высокие оценки</c:v>
                </c:pt>
                <c:pt idx="2">
                  <c:v>Высокий ИСБ - Низкие оценки</c:v>
                </c:pt>
                <c:pt idx="3">
                  <c:v>Высокий ИСБ - Высокий оценки</c:v>
                </c:pt>
              </c:strCache>
            </c:strRef>
          </c:cat>
          <c:val>
            <c:numRef>
              <c:f>'[2015 Год - ИСБ (новый).xls]Лист1'!$C$3:$F$3</c:f>
              <c:numCache>
                <c:formatCode>###0.0</c:formatCode>
                <c:ptCount val="4"/>
                <c:pt idx="0">
                  <c:v>23.762376237623762</c:v>
                </c:pt>
                <c:pt idx="1">
                  <c:v>39.473684210526315</c:v>
                </c:pt>
                <c:pt idx="2">
                  <c:v>44.117647058823529</c:v>
                </c:pt>
                <c:pt idx="3">
                  <c:v>53.278688524590166</c:v>
                </c:pt>
              </c:numCache>
            </c:numRef>
          </c:val>
        </c:ser>
        <c:ser>
          <c:idx val="2"/>
          <c:order val="2"/>
          <c:tx>
            <c:strRef>
              <c:f>'[2015 Год - ИСБ (новый).xls]Лист1'!$B$4</c:f>
              <c:strCache>
                <c:ptCount val="1"/>
                <c:pt idx="0">
                  <c:v>Высокие достижения учащихся в олимпиадах, конкурсах, смотрах, выставках, соревнованиях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'[2015 Год - ИСБ (новый).xls]Лист1'!$C$1:$F$1</c:f>
              <c:strCache>
                <c:ptCount val="4"/>
                <c:pt idx="0">
                  <c:v>Низкий ИСБ - Низкие оценки</c:v>
                </c:pt>
                <c:pt idx="1">
                  <c:v>Низкий ИСБ - Высокие оценки</c:v>
                </c:pt>
                <c:pt idx="2">
                  <c:v>Высокий ИСБ - Низкие оценки</c:v>
                </c:pt>
                <c:pt idx="3">
                  <c:v>Высокий ИСБ - Высокий оценки</c:v>
                </c:pt>
              </c:strCache>
            </c:strRef>
          </c:cat>
          <c:val>
            <c:numRef>
              <c:f>'[2015 Год - ИСБ (новый).xls]Лист1'!$C$4:$F$4</c:f>
              <c:numCache>
                <c:formatCode>###0.0</c:formatCode>
                <c:ptCount val="4"/>
                <c:pt idx="0">
                  <c:v>12.871287128712872</c:v>
                </c:pt>
                <c:pt idx="1">
                  <c:v>47.368421052631575</c:v>
                </c:pt>
                <c:pt idx="2">
                  <c:v>32.352941176470587</c:v>
                </c:pt>
                <c:pt idx="3">
                  <c:v>31.967213114754102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6695936"/>
        <c:axId val="86697472"/>
      </c:barChart>
      <c:catAx>
        <c:axId val="866959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6697472"/>
        <c:crosses val="autoZero"/>
        <c:auto val="1"/>
        <c:lblAlgn val="ctr"/>
        <c:lblOffset val="100"/>
        <c:noMultiLvlLbl val="0"/>
      </c:catAx>
      <c:valAx>
        <c:axId val="8669747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866959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0977630527098905E-2"/>
          <c:y val="1.4984708517921868E-2"/>
          <c:w val="0.93217627569763095"/>
          <c:h val="0.2397995824733185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'[диаграммы.xlsx]диаграмма 1'!$B$3</c:f>
              <c:strCache>
                <c:ptCount val="1"/>
                <c:pt idx="0">
                  <c:v>Неэффективные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'[диаграммы.xlsx]диаграмма 1'!$A$4:$A$8</c:f>
              <c:strCache>
                <c:ptCount val="5"/>
                <c:pt idx="0">
                  <c:v>Обращение органов управления образованием , заполнение отчетов</c:v>
                </c:pt>
                <c:pt idx="1">
                  <c:v>Надзор за обязанностями  и ответственностью учителей</c:v>
                </c:pt>
                <c:pt idx="2">
                  <c:v>Надзор за дисциплиной учащихся</c:v>
                </c:pt>
                <c:pt idx="3">
                  <c:v>Руководство распределением рабочего времени</c:v>
                </c:pt>
                <c:pt idx="4">
                  <c:v>Руководство в вопросах учебного плана и преподавания </c:v>
                </c:pt>
              </c:strCache>
            </c:strRef>
          </c:cat>
          <c:val>
            <c:numRef>
              <c:f>'[диаграммы.xlsx]диаграмма 1'!$B$4:$B$8</c:f>
              <c:numCache>
                <c:formatCode>General</c:formatCode>
                <c:ptCount val="5"/>
                <c:pt idx="0">
                  <c:v>50</c:v>
                </c:pt>
                <c:pt idx="1">
                  <c:v>42</c:v>
                </c:pt>
                <c:pt idx="2">
                  <c:v>33</c:v>
                </c:pt>
                <c:pt idx="3">
                  <c:v>38</c:v>
                </c:pt>
                <c:pt idx="4">
                  <c:v>38</c:v>
                </c:pt>
              </c:numCache>
            </c:numRef>
          </c:val>
        </c:ser>
        <c:ser>
          <c:idx val="1"/>
          <c:order val="1"/>
          <c:tx>
            <c:strRef>
              <c:f>'[диаграммы.xlsx]диаграмма 1'!$C$3</c:f>
              <c:strCache>
                <c:ptCount val="1"/>
                <c:pt idx="0">
                  <c:v>Эффективные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'[диаграммы.xlsx]диаграмма 1'!$A$4:$A$8</c:f>
              <c:strCache>
                <c:ptCount val="5"/>
                <c:pt idx="0">
                  <c:v>Обращение органов управления образованием , заполнение отчетов</c:v>
                </c:pt>
                <c:pt idx="1">
                  <c:v>Надзор за обязанностями  и ответственностью учителей</c:v>
                </c:pt>
                <c:pt idx="2">
                  <c:v>Надзор за дисциплиной учащихся</c:v>
                </c:pt>
                <c:pt idx="3">
                  <c:v>Руководство распределением рабочего времени</c:v>
                </c:pt>
                <c:pt idx="4">
                  <c:v>Руководство в вопросах учебного плана и преподавания </c:v>
                </c:pt>
              </c:strCache>
            </c:strRef>
          </c:cat>
          <c:val>
            <c:numRef>
              <c:f>'[диаграммы.xlsx]диаграмма 1'!$C$4:$C$8</c:f>
              <c:numCache>
                <c:formatCode>General</c:formatCode>
                <c:ptCount val="5"/>
                <c:pt idx="0">
                  <c:v>28</c:v>
                </c:pt>
                <c:pt idx="1">
                  <c:v>15</c:v>
                </c:pt>
                <c:pt idx="2">
                  <c:v>15</c:v>
                </c:pt>
                <c:pt idx="3">
                  <c:v>61</c:v>
                </c:pt>
                <c:pt idx="4">
                  <c:v>63</c:v>
                </c:pt>
              </c:numCache>
            </c:numRef>
          </c:val>
        </c:ser>
        <c:ser>
          <c:idx val="2"/>
          <c:order val="2"/>
          <c:tx>
            <c:strRef>
              <c:f>'[диаграммы.xlsx]диаграмма 1'!$D$3</c:f>
              <c:strCache>
                <c:ptCount val="1"/>
                <c:pt idx="0">
                  <c:v>Благополучные и успешные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'[диаграммы.xlsx]диаграмма 1'!$A$4:$A$8</c:f>
              <c:strCache>
                <c:ptCount val="5"/>
                <c:pt idx="0">
                  <c:v>Обращение органов управления образованием , заполнение отчетов</c:v>
                </c:pt>
                <c:pt idx="1">
                  <c:v>Надзор за обязанностями  и ответственностью учителей</c:v>
                </c:pt>
                <c:pt idx="2">
                  <c:v>Надзор за дисциплиной учащихся</c:v>
                </c:pt>
                <c:pt idx="3">
                  <c:v>Руководство распределением рабочего времени</c:v>
                </c:pt>
                <c:pt idx="4">
                  <c:v>Руководство в вопросах учебного плана и преподавания </c:v>
                </c:pt>
              </c:strCache>
            </c:strRef>
          </c:cat>
          <c:val>
            <c:numRef>
              <c:f>'[диаграммы.xlsx]диаграмма 1'!$D$4:$D$8</c:f>
              <c:numCache>
                <c:formatCode>General</c:formatCode>
                <c:ptCount val="5"/>
                <c:pt idx="0">
                  <c:v>50</c:v>
                </c:pt>
                <c:pt idx="1">
                  <c:v>24</c:v>
                </c:pt>
                <c:pt idx="2">
                  <c:v>17</c:v>
                </c:pt>
                <c:pt idx="3">
                  <c:v>40</c:v>
                </c:pt>
                <c:pt idx="4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75296"/>
        <c:axId val="86783104"/>
      </c:barChart>
      <c:catAx>
        <c:axId val="867752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700" baseline="0"/>
            </a:pPr>
            <a:endParaRPr lang="ru-RU"/>
          </a:p>
        </c:txPr>
        <c:crossAx val="86783104"/>
        <c:crosses val="autoZero"/>
        <c:auto val="1"/>
        <c:lblAlgn val="r"/>
        <c:lblOffset val="100"/>
        <c:noMultiLvlLbl val="0"/>
      </c:catAx>
      <c:valAx>
        <c:axId val="867831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677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42162506878059"/>
          <c:y val="0.109505853397731"/>
          <c:w val="0.29680486918415178"/>
          <c:h val="0.662272211816548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1">
          <a:solidFill>
            <a:schemeClr val="tx2"/>
          </a:solidFill>
          <a:latin typeface="PT Serif" panose="020A0603040505020204" pitchFamily="18" charset="-52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41A9B-C366-4F60-8818-A5049E4D0D7A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32DA5-534D-4C3D-9C84-EBBA0D9B7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1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1EA11-4855-D341-954D-FB8A400FD54B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151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0718042-23BA-4DB6-AFAB-8EA880195CAC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558A750-E27F-4A58-A00B-ECB99AF31E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Образовательные стратегии  эффективных школ </a:t>
            </a:r>
            <a:br>
              <a:rPr lang="ru-RU" sz="3100" dirty="0" smtClean="0"/>
            </a:br>
            <a:r>
              <a:rPr lang="ru-RU" sz="2200" dirty="0" smtClean="0"/>
              <a:t>или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как живут неблагополучные школы и что они могут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437112"/>
            <a:ext cx="6400800" cy="82068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Ярославль</a:t>
            </a:r>
          </a:p>
          <a:p>
            <a:r>
              <a:rPr lang="ru-RU" dirty="0" smtClean="0"/>
              <a:t>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740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16632"/>
            <a:ext cx="8748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PT Serif" panose="020A0603040505020204" pitchFamily="18" charset="-52"/>
              </a:rPr>
              <a:t>Распределение </a:t>
            </a:r>
            <a:r>
              <a:rPr lang="ru-RU" sz="2400" dirty="0">
                <a:solidFill>
                  <a:schemeClr val="tx2"/>
                </a:solidFill>
                <a:latin typeface="PT Serif" panose="020A0603040505020204" pitchFamily="18" charset="-52"/>
              </a:rPr>
              <a:t>обязанностей директора</a:t>
            </a:r>
            <a:br>
              <a:rPr lang="ru-RU" sz="2400" dirty="0">
                <a:solidFill>
                  <a:schemeClr val="tx2"/>
                </a:solidFill>
                <a:latin typeface="PT Serif" panose="020A0603040505020204" pitchFamily="18" charset="-52"/>
              </a:rPr>
            </a:br>
            <a:endParaRPr lang="ru-RU" sz="2400" dirty="0">
              <a:solidFill>
                <a:schemeClr val="tx2"/>
              </a:solidFill>
              <a:latin typeface="PT Serif" panose="020A0603040505020204" pitchFamily="18" charset="-52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962380"/>
              </p:ext>
            </p:extLst>
          </p:nvPr>
        </p:nvGraphicFramePr>
        <p:xfrm>
          <a:off x="395537" y="716796"/>
          <a:ext cx="7848871" cy="6312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52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640960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542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3016"/>
            <a:ext cx="3384376" cy="2520280"/>
          </a:xfrm>
        </p:spPr>
        <p:txBody>
          <a:bodyPr/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  <p:pic>
        <p:nvPicPr>
          <p:cNvPr id="3" name="Picture 4" descr="http://therealrickyd.com/wp-content/uploads/2012/02/noahs-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" b="3818"/>
          <a:stretch>
            <a:fillRect/>
          </a:stretch>
        </p:blipFill>
        <p:spPr bwMode="auto">
          <a:xfrm>
            <a:off x="19500" y="0"/>
            <a:ext cx="5488603" cy="350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Google Drive\Projects\2010 Education\_Reselience\2015\Картинки для доклада\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988840"/>
            <a:ext cx="496855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20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0646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Возможны стратегии, позволяющие эффективно достигать высоких результатов для всех</a:t>
            </a:r>
            <a:endParaRPr lang="ru-RU" sz="2400" dirty="0"/>
          </a:p>
        </p:txBody>
      </p:sp>
      <p:pic>
        <p:nvPicPr>
          <p:cNvPr id="3" name="Содержимое 6" descr="PEE-Venn2-1024x902.jp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875" r="-29875"/>
          <a:stretch>
            <a:fillRect/>
          </a:stretch>
        </p:blipFill>
        <p:spPr>
          <a:xfrm>
            <a:off x="611560" y="1772816"/>
            <a:ext cx="8037140" cy="446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65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Дети из семей с разными социальными, экономическими и культурными ресурсами учатся в разных школах</a:t>
            </a:r>
            <a:endParaRPr lang="en-GB" sz="2800" b="1" dirty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4848" y="2060848"/>
            <a:ext cx="7632848" cy="443618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436096" y="4278940"/>
            <a:ext cx="3707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Индекс   отражает степень, в которой учащиеся из различных социально-экономических групп посещают  одни и те же школы</a:t>
            </a:r>
          </a:p>
        </p:txBody>
      </p:sp>
    </p:spTree>
    <p:extLst>
      <p:ext uri="{BB962C8B-B14F-4D97-AF65-F5344CB8AC3E}">
        <p14:creationId xmlns:p14="http://schemas.microsoft.com/office/powerpoint/2010/main" val="162524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10095-3B75-8347-9A2D-4DA650693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3E662F7A-6130-4AC3-9E74-5B9D6370EACA}"/>
              </a:ext>
            </a:extLst>
          </p:cNvPr>
          <p:cNvCxnSpPr/>
          <p:nvPr/>
        </p:nvCxnSpPr>
        <p:spPr>
          <a:xfrm>
            <a:off x="256136" y="6489852"/>
            <a:ext cx="86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57202" y="1386342"/>
            <a:ext cx="7384074" cy="3611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bg1">
                  <a:lumMod val="0"/>
                  <a:lumOff val="10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299" tIns="33650" rIns="67299" bIns="33650" anchor="ctr"/>
          <a:lstStyle/>
          <a:p>
            <a:pPr algn="ctr" defTabSz="673004">
              <a:defRPr/>
            </a:pPr>
            <a:endParaRPr lang="ru-RU" sz="1327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6028187"/>
            <a:ext cx="83929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PISA 2015</a:t>
            </a:r>
            <a:r>
              <a:rPr lang="ru-RU" sz="2000" dirty="0" smtClean="0"/>
              <a:t>,%</a:t>
            </a:r>
            <a:endParaRPr lang="ru-RU" sz="2000" dirty="0"/>
          </a:p>
        </p:txBody>
      </p:sp>
      <p:pic>
        <p:nvPicPr>
          <p:cNvPr id="15" name="Объект 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628800"/>
            <a:ext cx="8140065" cy="427106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2" y="533400"/>
            <a:ext cx="8229598" cy="6633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Дети из семей с ограниченными ресурсами имеют мало шансов на высокие достижения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98015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Школы с неблагополучным контингентом могут показывать высокие результаты.   Данные МЭО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5</a:t>
            </a:fld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772816"/>
            <a:ext cx="784887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56176" y="4509120"/>
            <a:ext cx="208823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Доля, не набравших минимальный балл ЕГЭ</a:t>
            </a:r>
            <a:endParaRPr lang="ru-RU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361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400" dirty="0" smtClean="0"/>
              <a:t>Школы способны  компенсировать  социальные и культурные дефициты семей. Данные МЭО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340768"/>
            <a:ext cx="7920880" cy="5038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34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Школы, работающие в сложных социальных условиях, обладают меньшими ресурсами.  Контингент школы и зарплата учителей.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7</a:t>
            </a:fld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772816"/>
            <a:ext cx="8064896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55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36104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Школы, работающие в сложных социальных условиях, имеют меньше возможности для развития</a:t>
            </a:r>
            <a:r>
              <a:rPr lang="ru-RU" dirty="0" smtClean="0"/>
              <a:t>. </a:t>
            </a:r>
            <a:r>
              <a:rPr lang="ru-RU" sz="2700" dirty="0" smtClean="0"/>
              <a:t>Программы поддержки.</a:t>
            </a:r>
            <a:endParaRPr lang="ru-RU" sz="27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0100-D5C5-4BE0-8774-97CC136CA2DC}" type="slidenum">
              <a:rPr lang="ru-RU" smtClean="0"/>
              <a:t>8</a:t>
            </a:fld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892480" cy="514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215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Образовательные стратегии эффективных школ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200" dirty="0" smtClean="0"/>
              <a:t>Факторы</a:t>
            </a:r>
            <a:r>
              <a:rPr lang="ru-RU" sz="2200" dirty="0"/>
              <a:t>, которые, по мнению директоров,</a:t>
            </a:r>
            <a:br>
              <a:rPr lang="ru-RU" sz="2200" dirty="0"/>
            </a:br>
            <a:r>
              <a:rPr lang="ru-RU" sz="2200" dirty="0"/>
              <a:t>определяют выбор родителями </a:t>
            </a:r>
            <a:r>
              <a:rPr lang="ru-RU" sz="2200" dirty="0" smtClean="0"/>
              <a:t>школы</a:t>
            </a:r>
            <a:endParaRPr lang="ru-RU" sz="2200" dirty="0"/>
          </a:p>
        </p:txBody>
      </p:sp>
      <p:graphicFrame>
        <p:nvGraphicFramePr>
          <p:cNvPr id="3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823576"/>
              </p:ext>
            </p:extLst>
          </p:nvPr>
        </p:nvGraphicFramePr>
        <p:xfrm>
          <a:off x="395536" y="1844824"/>
          <a:ext cx="77048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825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384</TotalTime>
  <Words>146</Words>
  <Application>Microsoft Office PowerPoint</Application>
  <PresentationFormat>Экран (4:3)</PresentationFormat>
  <Paragraphs>22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Ясность</vt:lpstr>
      <vt:lpstr>Образовательные стратегии  эффективных школ  или как живут неблагополучные школы и что они могут</vt:lpstr>
      <vt:lpstr>Возможны стратегии, позволяющие эффективно достигать высоких результатов для всех</vt:lpstr>
      <vt:lpstr>Дети из семей с разными социальными, экономическими и культурными ресурсами учатся в разных школах</vt:lpstr>
      <vt:lpstr>Дети из семей с ограниченными ресурсами имеют мало шансов на высокие достижения</vt:lpstr>
      <vt:lpstr>Школы с неблагополучным контингентом могут показывать высокие результаты.   Данные МЭО</vt:lpstr>
      <vt:lpstr>Школы способны  компенсировать  социальные и культурные дефициты семей. Данные МЭО.</vt:lpstr>
      <vt:lpstr>Школы, работающие в сложных социальных условиях, обладают меньшими ресурсами.  Контингент школы и зарплата учителей.</vt:lpstr>
      <vt:lpstr>Школы, работающие в сложных социальных условиях, имеют меньше возможности для развития. Программы поддержки.</vt:lpstr>
      <vt:lpstr>Образовательные стратегии эффективных школ. Факторы, которые, по мнению директоров, определяют выбор родителями школы</vt:lpstr>
      <vt:lpstr>Презентация PowerPoint</vt:lpstr>
      <vt:lpstr>Презентация PowerPoint</vt:lpstr>
      <vt:lpstr>Спасибо за внимание !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живут неблагополучные школы и что они могут?</dc:title>
  <dc:creator>PC</dc:creator>
  <cp:lastModifiedBy>PC</cp:lastModifiedBy>
  <cp:revision>31</cp:revision>
  <dcterms:created xsi:type="dcterms:W3CDTF">2016-12-12T22:38:34Z</dcterms:created>
  <dcterms:modified xsi:type="dcterms:W3CDTF">2017-12-11T22:18:00Z</dcterms:modified>
</cp:coreProperties>
</file>