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notesMasterIdLst>
    <p:notesMasterId r:id="rId10"/>
  </p:notesMasterIdLst>
  <p:sldIdLst>
    <p:sldId id="344" r:id="rId2"/>
    <p:sldId id="274" r:id="rId3"/>
    <p:sldId id="298" r:id="rId4"/>
    <p:sldId id="345" r:id="rId5"/>
    <p:sldId id="346" r:id="rId6"/>
    <p:sldId id="348" r:id="rId7"/>
    <p:sldId id="351" r:id="rId8"/>
    <p:sldId id="289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66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56" autoAdjust="0"/>
    <p:restoredTop sz="86449" autoAdjust="0"/>
  </p:normalViewPr>
  <p:slideViewPr>
    <p:cSldViewPr>
      <p:cViewPr>
        <p:scale>
          <a:sx n="100" d="100"/>
          <a:sy n="100" d="100"/>
        </p:scale>
        <p:origin x="-31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53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93D205-E387-4A0E-809B-44B98CDB8FBD}" type="datetimeFigureOut">
              <a:rPr lang="ru-RU"/>
              <a:pPr>
                <a:defRPr/>
              </a:pPr>
              <a:t>15.04.2014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1C0F63-AA58-4B59-B827-BDFB7C6BAC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0585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21674404-137B-44C6-807E-0034ED8B5453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1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F0872D3D-8212-4F4F-BFAC-85082D9C3AA9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1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1"/>
          <p:cNvSpPr txBox="1">
            <a:spLocks noGrp="1" noChangeArrowheads="1"/>
          </p:cNvSpPr>
          <p:nvPr/>
        </p:nvSpPr>
        <p:spPr bwMode="auto">
          <a:xfrm>
            <a:off x="3881438" y="8685213"/>
            <a:ext cx="2968625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DBEE1EE5-1DC2-418D-9294-0F83D050EE50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2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30238" eaLnBrk="0" hangingPunct="0"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3023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28650" algn="l"/>
                <a:tab pos="1258888" algn="l"/>
                <a:tab pos="1890713" algn="l"/>
                <a:tab pos="2520950" algn="l"/>
                <a:tab pos="3151188" algn="l"/>
                <a:tab pos="3781425" algn="l"/>
                <a:tab pos="4411663" algn="l"/>
                <a:tab pos="5041900" algn="l"/>
                <a:tab pos="5672138" algn="l"/>
                <a:tab pos="6303963" algn="l"/>
                <a:tab pos="6934200" algn="l"/>
                <a:tab pos="7564438" algn="l"/>
                <a:tab pos="8194675" algn="l"/>
                <a:tab pos="8824913" algn="l"/>
                <a:tab pos="94551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fld id="{44E2FA6C-05BE-419A-A3DC-C27C4D4EEA52}" type="slidenum">
              <a:rPr lang="ru-RU" sz="12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t>2</a:t>
            </a:fld>
            <a:endParaRPr lang="ru-RU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12D03-BA59-4849-AB56-4C99998A23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01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6A1C4-CDCB-479B-BBBD-8DE8029125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61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1141B-F65E-455D-86EB-4AB6F831FA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82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731C6-61C3-4292-9E70-8FFE50763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71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DA8DD-E879-4C2F-9149-E6A4A6718D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881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064D-9E7C-4D04-A0B4-36F57EB02B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675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1A565-B0D1-435D-A26E-630DB6012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22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54FAB-7989-4EEC-B087-98C5916DF6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87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74DDF-0F61-4C0F-A291-CA2D209B33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30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A53DE-50CF-43D1-87D8-5890C1C972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38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3F587-3147-4E40-9022-728B88200C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52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40A0B87B-19BB-4FD7-95B8-C0FCD77020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8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prism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ro.yar.ru/index.php?id=543" TargetMode="External"/><Relationship Id="rId2" Type="http://schemas.openxmlformats.org/officeDocument/2006/relationships/hyperlink" Target="http://www.iro.yar.ru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7025" y="750888"/>
            <a:ext cx="82296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b="1" dirty="0">
                <a:solidFill>
                  <a:srgbClr val="000000"/>
                </a:solidFill>
                <a:latin typeface="Arial" charset="0"/>
              </a:rPr>
              <a:t>Государственное образовательное</a:t>
            </a:r>
            <a:r>
              <a:rPr lang="en-US" b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Arial" charset="0"/>
              </a:rPr>
              <a:t>автономное учреждение Ярославской </a:t>
            </a:r>
            <a:r>
              <a:rPr lang="ru-RU" b="1" dirty="0" smtClean="0">
                <a:solidFill>
                  <a:srgbClr val="000000"/>
                </a:solidFill>
                <a:latin typeface="Arial" charset="0"/>
              </a:rPr>
              <a:t>области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Arial" charset="0"/>
              </a:rPr>
              <a:t>«</a:t>
            </a:r>
            <a:r>
              <a:rPr lang="ru-RU" b="1" dirty="0">
                <a:solidFill>
                  <a:srgbClr val="000000"/>
                </a:solidFill>
                <a:latin typeface="Arial" charset="0"/>
              </a:rPr>
              <a:t>ИНСТИТУТ РАЗВИТИЯ    ОБРАЗОВАНИЯ»</a:t>
            </a:r>
          </a:p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1300" b="1" dirty="0">
                <a:solidFill>
                  <a:srgbClr val="C5000B"/>
                </a:solidFill>
                <a:latin typeface="Arial" charset="0"/>
              </a:rPr>
              <a:t/>
            </a:r>
            <a:br>
              <a:rPr lang="ru-RU" sz="1300" b="1" dirty="0">
                <a:solidFill>
                  <a:srgbClr val="C5000B"/>
                </a:solidFill>
                <a:latin typeface="Arial" charset="0"/>
              </a:rPr>
            </a:br>
            <a:r>
              <a:rPr lang="ru-RU" sz="1300" b="1" dirty="0">
                <a:solidFill>
                  <a:srgbClr val="C5000B"/>
                </a:solidFill>
                <a:latin typeface="Arial" charset="0"/>
              </a:rPr>
              <a:t> </a:t>
            </a:r>
            <a:br>
              <a:rPr lang="ru-RU" sz="1300" b="1" dirty="0">
                <a:solidFill>
                  <a:srgbClr val="C5000B"/>
                </a:solidFill>
                <a:latin typeface="Arial" charset="0"/>
              </a:rPr>
            </a:br>
            <a:endParaRPr lang="ru-RU" sz="1300" b="1" dirty="0">
              <a:solidFill>
                <a:srgbClr val="C5000B"/>
              </a:solidFill>
              <a:latin typeface="Arial" charset="0"/>
            </a:endParaRP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554038"/>
            <a:ext cx="976312" cy="9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7" name="Text Box 2"/>
          <p:cNvSpPr txBox="1">
            <a:spLocks noChangeArrowheads="1"/>
          </p:cNvSpPr>
          <p:nvPr/>
        </p:nvSpPr>
        <p:spPr bwMode="auto">
          <a:xfrm>
            <a:off x="592952" y="1151220"/>
            <a:ext cx="8229600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1100" b="1" dirty="0">
                <a:solidFill>
                  <a:srgbClr val="C5000B"/>
                </a:solidFill>
                <a:latin typeface="Arial" charset="0"/>
              </a:rPr>
              <a:t/>
            </a:r>
            <a:br>
              <a:rPr lang="ru-RU" sz="1100" b="1" dirty="0">
                <a:solidFill>
                  <a:srgbClr val="C5000B"/>
                </a:solidFill>
                <a:latin typeface="Arial" charset="0"/>
              </a:rPr>
            </a:br>
            <a:r>
              <a:rPr lang="ru-RU" sz="4000" b="1" dirty="0" smtClean="0">
                <a:solidFill>
                  <a:srgbClr val="C5000B"/>
                </a:solidFill>
                <a:latin typeface="Arial" charset="0"/>
              </a:rPr>
              <a:t>Центр информационно-библиотечного обслуживания</a:t>
            </a:r>
            <a:endParaRPr lang="ru-RU" sz="4000" b="1" dirty="0">
              <a:solidFill>
                <a:srgbClr val="C5000B"/>
              </a:solidFill>
              <a:latin typeface="Arial" charset="0"/>
            </a:endParaRPr>
          </a:p>
        </p:txBody>
      </p:sp>
      <p:sp>
        <p:nvSpPr>
          <p:cNvPr id="3078" name="Text Box 2"/>
          <p:cNvSpPr txBox="1">
            <a:spLocks noChangeArrowheads="1"/>
          </p:cNvSpPr>
          <p:nvPr/>
        </p:nvSpPr>
        <p:spPr bwMode="auto">
          <a:xfrm>
            <a:off x="914400" y="6381750"/>
            <a:ext cx="8229600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12083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1300" b="1" dirty="0">
                <a:solidFill>
                  <a:srgbClr val="C5000B"/>
                </a:solidFill>
                <a:latin typeface="Arial" charset="0"/>
              </a:rPr>
              <a:t/>
            </a:r>
            <a:br>
              <a:rPr lang="ru-RU" sz="1300" b="1" dirty="0">
                <a:solidFill>
                  <a:srgbClr val="C5000B"/>
                </a:solidFill>
                <a:latin typeface="Arial" charset="0"/>
              </a:rPr>
            </a:br>
            <a:r>
              <a:rPr lang="ru-RU" sz="1300" b="1" dirty="0">
                <a:solidFill>
                  <a:srgbClr val="C5000B"/>
                </a:solidFill>
                <a:latin typeface="Arial" charset="0"/>
              </a:rPr>
              <a:t> </a:t>
            </a:r>
            <a:br>
              <a:rPr lang="ru-RU" sz="1300" b="1" dirty="0">
                <a:solidFill>
                  <a:srgbClr val="C5000B"/>
                </a:solidFill>
                <a:latin typeface="Arial" charset="0"/>
              </a:rPr>
            </a:br>
            <a:endParaRPr lang="ru-RU" sz="1300" b="1" dirty="0">
              <a:solidFill>
                <a:srgbClr val="C5000B"/>
              </a:solidFill>
              <a:latin typeface="Arial" charset="0"/>
            </a:endParaRPr>
          </a:p>
        </p:txBody>
      </p:sp>
      <p:pic>
        <p:nvPicPr>
          <p:cNvPr id="53251" name="Picture 3" descr="C:\Users\usv\Desktop\books-700x52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54" y="3020704"/>
            <a:ext cx="4595918" cy="344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03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871148" y="554038"/>
            <a:ext cx="5421312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35268" rIns="0" bIns="0" anchor="ctr"/>
          <a:lstStyle>
            <a:lvl1pPr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3200" b="1" dirty="0" err="1" smtClean="0">
                <a:solidFill>
                  <a:srgbClr val="C00000"/>
                </a:solidFill>
                <a:latin typeface="Arial" charset="0"/>
              </a:rPr>
              <a:t>Основн</a:t>
            </a:r>
            <a:r>
              <a:rPr lang="ru-RU" sz="3200" b="1" dirty="0" err="1" smtClean="0">
                <a:solidFill>
                  <a:srgbClr val="C00000"/>
                </a:solidFill>
                <a:latin typeface="Arial" charset="0"/>
              </a:rPr>
              <a:t>ые</a:t>
            </a:r>
            <a:r>
              <a:rPr lang="en-US" sz="3200" b="1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 направления </a:t>
            </a:r>
            <a:r>
              <a:rPr lang="en-US" sz="3200" b="1" dirty="0" err="1" smtClean="0">
                <a:solidFill>
                  <a:srgbClr val="C00000"/>
                </a:solidFill>
                <a:latin typeface="Arial" charset="0"/>
              </a:rPr>
              <a:t>деятельност</a:t>
            </a:r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и</a:t>
            </a:r>
            <a:endParaRPr lang="en-US" sz="3200" b="1" dirty="0">
              <a:solidFill>
                <a:srgbClr val="C00000"/>
              </a:solidFill>
              <a:latin typeface="Arial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49951" y="1556792"/>
            <a:ext cx="8620448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5471" rIns="0" bIns="0"/>
          <a:lstStyle>
            <a:lvl1pPr marL="382588" indent="-287338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652463" eaLnBrk="0" hangingPunct="0"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652463" eaLnBrk="0" fontAlgn="base" hangingPunct="0">
              <a:spcBef>
                <a:spcPct val="0"/>
              </a:spcBef>
              <a:spcAft>
                <a:spcPct val="0"/>
              </a:spcAft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400" dirty="0">
                <a:latin typeface="Arial" charset="0"/>
              </a:rPr>
              <a:t>Обеспечение реализации процесса информационного и библиотечного обслуживания ГОАУ ЯО </a:t>
            </a:r>
            <a:r>
              <a:rPr lang="ru-RU" sz="2400" dirty="0" smtClean="0">
                <a:latin typeface="Arial" charset="0"/>
              </a:rPr>
              <a:t>ИРО</a:t>
            </a:r>
            <a:endParaRPr lang="ru-RU" sz="24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400" dirty="0">
                <a:latin typeface="Arial" charset="0"/>
              </a:rPr>
              <a:t>Повышение квалификации библиотечных работников образовательных учреждений РСО</a:t>
            </a: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400" dirty="0" smtClean="0">
                <a:latin typeface="Arial" charset="0"/>
              </a:rPr>
              <a:t>Организация </a:t>
            </a:r>
            <a:r>
              <a:rPr lang="ru-RU" sz="2400" dirty="0">
                <a:latin typeface="Arial" charset="0"/>
              </a:rPr>
              <a:t>взаимодействия структурных подразделений ИРО с региональными и федеральными издательствами</a:t>
            </a: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400" dirty="0" smtClean="0">
                <a:latin typeface="Arial" charset="0"/>
              </a:rPr>
              <a:t>Научно-методическая деятельность (разработка НМП)</a:t>
            </a:r>
            <a:endParaRPr lang="ru-RU" sz="24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r>
              <a:rPr lang="ru-RU" sz="2400" dirty="0">
                <a:latin typeface="Arial" charset="0"/>
              </a:rPr>
              <a:t>Информационно-методическое сопровождение деятельности библиотечных работников </a:t>
            </a:r>
            <a:r>
              <a:rPr lang="ru-RU" sz="2400" dirty="0" smtClean="0">
                <a:latin typeface="Arial" charset="0"/>
              </a:rPr>
              <a:t>РСО</a:t>
            </a:r>
            <a:endParaRPr lang="ru-RU" sz="2400" dirty="0">
              <a:latin typeface="Arial" charset="0"/>
            </a:endParaRPr>
          </a:p>
          <a:p>
            <a:pPr marL="342900" indent="-342900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</a:pPr>
            <a:endParaRPr lang="ru-RU" sz="2400" dirty="0">
              <a:latin typeface="Arial" charset="0"/>
            </a:endParaRP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147638"/>
            <a:ext cx="6508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 txBox="1">
            <a:spLocks noChangeArrowheads="1"/>
          </p:cNvSpPr>
          <p:nvPr/>
        </p:nvSpPr>
        <p:spPr bwMode="auto">
          <a:xfrm>
            <a:off x="465981" y="1745432"/>
            <a:ext cx="8229600" cy="43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652463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sz="2400" dirty="0">
                <a:latin typeface="Arial" charset="0"/>
              </a:rPr>
              <a:t>Основной </a:t>
            </a:r>
            <a:r>
              <a:rPr lang="ru-RU" sz="2400" dirty="0" smtClean="0">
                <a:latin typeface="Arial" charset="0"/>
              </a:rPr>
              <a:t>фонд (55938 экз.) включает книги по всем отраслям знаний, учебники. Уникальный фонд редкой литературы</a:t>
            </a:r>
            <a:endParaRPr lang="ru-RU" sz="2400" dirty="0">
              <a:latin typeface="Arial" charset="0"/>
            </a:endParaRPr>
          </a:p>
          <a:p>
            <a:pPr defTabSz="652463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sz="2400" dirty="0" smtClean="0">
                <a:latin typeface="Arial" charset="0"/>
              </a:rPr>
              <a:t>Более 100 наименований периодических изданий (2590 экз.), среди которых научно-практические, научно-методические, нормативно-правовые издания</a:t>
            </a:r>
            <a:endParaRPr lang="ru-RU" sz="2400" dirty="0">
              <a:latin typeface="Arial" charset="0"/>
            </a:endParaRPr>
          </a:p>
          <a:p>
            <a:pPr defTabSz="652463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sz="2400" dirty="0" err="1" smtClean="0">
                <a:latin typeface="Arial" charset="0"/>
              </a:rPr>
              <a:t>Медиатека</a:t>
            </a:r>
            <a:r>
              <a:rPr lang="ru-RU" sz="2400" dirty="0" smtClean="0">
                <a:latin typeface="Arial" charset="0"/>
              </a:rPr>
              <a:t> (2058 экз.): электронные приложения к журналам, издания Ярославского регионального информационно-методического центра, аудиокниги</a:t>
            </a:r>
            <a:endParaRPr lang="ru-RU" sz="2400" dirty="0">
              <a:latin typeface="Arial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147638"/>
            <a:ext cx="6508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79388" y="476250"/>
            <a:ext cx="8229600" cy="72050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ctr" defTabSz="652463" hangingPunct="0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ru-RU" sz="3200" b="1" dirty="0">
                <a:solidFill>
                  <a:srgbClr val="C00000"/>
                </a:solidFill>
                <a:latin typeface="Arial" charset="0"/>
              </a:rPr>
              <a:t>Ресурсы </a:t>
            </a:r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ЦИБО</a:t>
            </a:r>
            <a:endParaRPr lang="ru-RU" sz="3200" b="1" dirty="0">
              <a:solidFill>
                <a:srgbClr val="C00000"/>
              </a:solidFill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 txBox="1">
            <a:spLocks noChangeArrowheads="1"/>
          </p:cNvSpPr>
          <p:nvPr/>
        </p:nvSpPr>
        <p:spPr bwMode="auto">
          <a:xfrm>
            <a:off x="457200" y="2060848"/>
            <a:ext cx="8229600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652463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sz="2400" dirty="0" smtClean="0">
                <a:latin typeface="Arial" charset="0"/>
              </a:rPr>
              <a:t>Компьютеры </a:t>
            </a:r>
            <a:r>
              <a:rPr lang="ru-RU" sz="2400" dirty="0">
                <a:latin typeface="Arial" charset="0"/>
              </a:rPr>
              <a:t>с выходом в Интернет – </a:t>
            </a:r>
            <a:r>
              <a:rPr lang="ru-RU" sz="2400" dirty="0" err="1" smtClean="0">
                <a:latin typeface="Arial" charset="0"/>
              </a:rPr>
              <a:t>Wi-fi</a:t>
            </a:r>
            <a:endParaRPr lang="ru-RU" sz="2400" dirty="0" smtClean="0">
              <a:latin typeface="Arial" charset="0"/>
            </a:endParaRPr>
          </a:p>
          <a:p>
            <a:pPr defTabSz="652463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sz="2400" dirty="0" smtClean="0">
                <a:latin typeface="Arial" charset="0"/>
              </a:rPr>
              <a:t>Множительная техника</a:t>
            </a:r>
            <a:endParaRPr lang="ru-RU" sz="2400" dirty="0">
              <a:latin typeface="Arial" charset="0"/>
            </a:endParaRPr>
          </a:p>
          <a:p>
            <a:pPr defTabSz="652463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sz="2400" dirty="0">
                <a:latin typeface="Arial" charset="0"/>
              </a:rPr>
              <a:t>Рабочие места для пользователей</a:t>
            </a:r>
          </a:p>
          <a:p>
            <a:pPr defTabSz="652463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endParaRPr lang="ru-RU" sz="2400" dirty="0">
              <a:latin typeface="Arial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147638"/>
            <a:ext cx="6508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79388" y="476250"/>
            <a:ext cx="8229600" cy="72050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ctr" defTabSz="652463" hangingPunct="0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Материально-техническое </a:t>
            </a:r>
            <a:br>
              <a:rPr lang="ru-RU" sz="3200" b="1" dirty="0" smtClean="0">
                <a:solidFill>
                  <a:srgbClr val="C00000"/>
                </a:solidFill>
                <a:latin typeface="Arial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обеспечение </a:t>
            </a:r>
            <a:endParaRPr lang="ru-RU" sz="3200" b="1" dirty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09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 txBox="1">
            <a:spLocks noChangeArrowheads="1"/>
          </p:cNvSpPr>
          <p:nvPr/>
        </p:nvSpPr>
        <p:spPr bwMode="auto">
          <a:xfrm>
            <a:off x="541834" y="1052736"/>
            <a:ext cx="8229600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652463" eaLnBrk="1" hangingPunct="1">
              <a:spcBef>
                <a:spcPts val="6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dirty="0" smtClean="0">
                <a:latin typeface="Arial" charset="0"/>
              </a:rPr>
              <a:t>предоставление </a:t>
            </a:r>
            <a:r>
              <a:rPr lang="ru-RU" dirty="0">
                <a:latin typeface="Arial" charset="0"/>
              </a:rPr>
              <a:t>информации о наличии в фондах конкретных </a:t>
            </a:r>
            <a:r>
              <a:rPr lang="ru-RU" dirty="0" smtClean="0">
                <a:latin typeface="Arial" charset="0"/>
              </a:rPr>
              <a:t>документов;</a:t>
            </a:r>
          </a:p>
          <a:p>
            <a:pPr defTabSz="652463" eaLnBrk="1" hangingPunct="1">
              <a:spcBef>
                <a:spcPts val="6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dirty="0" smtClean="0">
                <a:latin typeface="Arial" charset="0"/>
              </a:rPr>
              <a:t>предоставление </a:t>
            </a:r>
            <a:r>
              <a:rPr lang="ru-RU" dirty="0">
                <a:latin typeface="Arial" charset="0"/>
              </a:rPr>
              <a:t>информации о составе фондов через систему каталогов и другие формы библиотечной информации: организация книжных выставок, составление библиографических списков и др.;</a:t>
            </a:r>
          </a:p>
          <a:p>
            <a:pPr defTabSz="652463" eaLnBrk="1" hangingPunct="1">
              <a:spcBef>
                <a:spcPts val="6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dirty="0" smtClean="0">
                <a:latin typeface="Arial" charset="0"/>
              </a:rPr>
              <a:t>предоставление </a:t>
            </a:r>
            <a:r>
              <a:rPr lang="ru-RU" dirty="0">
                <a:latin typeface="Arial" charset="0"/>
              </a:rPr>
              <a:t>справочной и консультационной помощи в поиске и выборе источников информации, включая Интернет;</a:t>
            </a:r>
          </a:p>
          <a:p>
            <a:pPr defTabSz="652463" eaLnBrk="1" hangingPunct="1">
              <a:spcBef>
                <a:spcPts val="6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dirty="0" smtClean="0">
                <a:latin typeface="Arial" charset="0"/>
              </a:rPr>
              <a:t>формирование </a:t>
            </a:r>
            <a:r>
              <a:rPr lang="ru-RU" dirty="0">
                <a:latin typeface="Arial" charset="0"/>
              </a:rPr>
              <a:t>тематических подборок материалов по запросам пользователей;</a:t>
            </a:r>
          </a:p>
          <a:p>
            <a:pPr defTabSz="652463" eaLnBrk="1" hangingPunct="1">
              <a:spcBef>
                <a:spcPts val="6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dirty="0" smtClean="0">
                <a:latin typeface="Arial" charset="0"/>
              </a:rPr>
              <a:t>предоставление </a:t>
            </a:r>
            <a:r>
              <a:rPr lang="ru-RU" dirty="0">
                <a:latin typeface="Arial" charset="0"/>
              </a:rPr>
              <a:t>во временное пользование документов из фонда, как на дом, так и в читальном зале;</a:t>
            </a:r>
          </a:p>
          <a:p>
            <a:pPr defTabSz="652463" eaLnBrk="1" hangingPunct="1">
              <a:spcBef>
                <a:spcPts val="6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dirty="0" smtClean="0">
                <a:latin typeface="Arial" charset="0"/>
              </a:rPr>
              <a:t>предоставление </a:t>
            </a:r>
            <a:r>
              <a:rPr lang="ru-RU" dirty="0">
                <a:latin typeface="Arial" charset="0"/>
              </a:rPr>
              <a:t>места для работы в библиотеке с оснащением специальным оборудованием, включая доступ к сети Интернет;</a:t>
            </a:r>
          </a:p>
          <a:p>
            <a:pPr defTabSz="652463" eaLnBrk="1" hangingPunct="1">
              <a:spcBef>
                <a:spcPts val="6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dirty="0" smtClean="0">
                <a:latin typeface="Arial" charset="0"/>
              </a:rPr>
              <a:t>составление </a:t>
            </a:r>
            <a:r>
              <a:rPr lang="ru-RU" dirty="0">
                <a:latin typeface="Arial" charset="0"/>
              </a:rPr>
              <a:t>библиографических списков и справок по запросам пользователей;</a:t>
            </a:r>
          </a:p>
          <a:p>
            <a:pPr defTabSz="652463" eaLnBrk="1" hangingPunct="1">
              <a:spcBef>
                <a:spcPts val="6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dirty="0" smtClean="0">
                <a:latin typeface="Arial" charset="0"/>
              </a:rPr>
              <a:t>пользование </a:t>
            </a:r>
            <a:r>
              <a:rPr lang="ru-RU" dirty="0">
                <a:latin typeface="Arial" charset="0"/>
              </a:rPr>
              <a:t>материалами медиатеки;</a:t>
            </a:r>
          </a:p>
          <a:p>
            <a:pPr defTabSz="652463" eaLnBrk="1" hangingPunct="1">
              <a:spcBef>
                <a:spcPts val="6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dirty="0" smtClean="0">
                <a:latin typeface="Arial" charset="0"/>
              </a:rPr>
              <a:t>информационные </a:t>
            </a:r>
            <a:r>
              <a:rPr lang="ru-RU" dirty="0">
                <a:latin typeface="Arial" charset="0"/>
              </a:rPr>
              <a:t>рассылки по новым поступлениям</a:t>
            </a:r>
            <a:r>
              <a:rPr lang="ru-RU" dirty="0" smtClean="0">
                <a:latin typeface="Arial" charset="0"/>
              </a:rPr>
              <a:t>.</a:t>
            </a:r>
            <a:endParaRPr lang="ru-RU" dirty="0">
              <a:latin typeface="Arial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147638"/>
            <a:ext cx="6508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597471" y="154534"/>
            <a:ext cx="7200800" cy="754186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ctr" defTabSz="652463" hangingPunct="0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lang="ru-RU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Предоставляемые услуги</a:t>
            </a:r>
            <a:endParaRPr lang="ru-RU" sz="3200" b="1" dirty="0">
              <a:solidFill>
                <a:srgbClr val="C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624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 txBox="1">
            <a:spLocks noChangeArrowheads="1"/>
          </p:cNvSpPr>
          <p:nvPr/>
        </p:nvSpPr>
        <p:spPr bwMode="auto">
          <a:xfrm>
            <a:off x="492646" y="908720"/>
            <a:ext cx="8229600" cy="4680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652463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endParaRPr lang="ru-RU" sz="1600" dirty="0">
              <a:latin typeface="Arial" charset="0"/>
            </a:endParaRPr>
          </a:p>
          <a:p>
            <a:pPr defTabSz="652463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sz="2800" dirty="0" smtClean="0">
                <a:latin typeface="Arial" charset="0"/>
              </a:rPr>
              <a:t>ксерокопирование</a:t>
            </a:r>
            <a:endParaRPr lang="ru-RU" sz="2800" dirty="0">
              <a:latin typeface="Arial" charset="0"/>
            </a:endParaRPr>
          </a:p>
          <a:p>
            <a:pPr defTabSz="652463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sz="2800" dirty="0" smtClean="0">
                <a:latin typeface="Arial" charset="0"/>
              </a:rPr>
              <a:t>сканирование</a:t>
            </a:r>
            <a:endParaRPr lang="ru-RU" sz="2800" dirty="0">
              <a:latin typeface="Arial" charset="0"/>
            </a:endParaRPr>
          </a:p>
          <a:p>
            <a:pPr defTabSz="652463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r>
              <a:rPr lang="ru-RU" sz="2800" dirty="0" smtClean="0">
                <a:latin typeface="Arial" charset="0"/>
              </a:rPr>
              <a:t>распечатка </a:t>
            </a:r>
            <a:r>
              <a:rPr lang="ru-RU" sz="2800" dirty="0">
                <a:latin typeface="Arial" charset="0"/>
              </a:rPr>
              <a:t>документов с ПК, с различных видов </a:t>
            </a:r>
            <a:r>
              <a:rPr lang="ru-RU" sz="2800" dirty="0" smtClean="0">
                <a:latin typeface="Arial" charset="0"/>
              </a:rPr>
              <a:t>носителей</a:t>
            </a:r>
            <a:endParaRPr lang="ru-RU" sz="2800" dirty="0">
              <a:latin typeface="Arial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147638"/>
            <a:ext cx="6508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597471" y="154534"/>
            <a:ext cx="7200800" cy="89820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ctr" defTabSz="652463" hangingPunct="0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lang="ru-RU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ru-RU" sz="3200" b="1" dirty="0">
                <a:solidFill>
                  <a:srgbClr val="C00000"/>
                </a:solidFill>
                <a:latin typeface="Arial" charset="0"/>
              </a:rPr>
              <a:t>Дополнительные </a:t>
            </a:r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latin typeface="Arial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(</a:t>
            </a:r>
            <a:r>
              <a:rPr lang="ru-RU" sz="3200" b="1" dirty="0">
                <a:solidFill>
                  <a:srgbClr val="C00000"/>
                </a:solidFill>
                <a:latin typeface="Arial" charset="0"/>
              </a:rPr>
              <a:t>возможные) услуги</a:t>
            </a:r>
          </a:p>
        </p:txBody>
      </p:sp>
    </p:spTree>
    <p:extLst>
      <p:ext uri="{BB962C8B-B14F-4D97-AF65-F5344CB8AC3E}">
        <p14:creationId xmlns:p14="http://schemas.microsoft.com/office/powerpoint/2010/main" val="17935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 txBox="1">
            <a:spLocks noChangeArrowheads="1"/>
          </p:cNvSpPr>
          <p:nvPr/>
        </p:nvSpPr>
        <p:spPr bwMode="auto">
          <a:xfrm>
            <a:off x="492646" y="1412776"/>
            <a:ext cx="8229600" cy="4680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652463" eaLnBrk="1" hangingPunct="1">
              <a:spcBef>
                <a:spcPts val="1800"/>
              </a:spcBef>
              <a:buClr>
                <a:srgbClr val="CC3300"/>
              </a:buClr>
              <a:buSzPct val="120000"/>
              <a:buFontTx/>
              <a:buChar char="•"/>
              <a:tabLst>
                <a:tab pos="382588" algn="l"/>
                <a:tab pos="1033463" algn="l"/>
                <a:tab pos="1685925" algn="l"/>
                <a:tab pos="2338388" algn="l"/>
                <a:tab pos="2990850" algn="l"/>
                <a:tab pos="3643313" algn="l"/>
                <a:tab pos="4295775" algn="l"/>
                <a:tab pos="4948238" algn="l"/>
                <a:tab pos="5600700" algn="l"/>
                <a:tab pos="6253163" algn="l"/>
                <a:tab pos="6905625" algn="l"/>
                <a:tab pos="7556500" algn="l"/>
                <a:tab pos="8208963" algn="l"/>
                <a:tab pos="8861425" algn="l"/>
                <a:tab pos="9513888" algn="l"/>
                <a:tab pos="10166350" algn="l"/>
              </a:tabLst>
            </a:pPr>
            <a:endParaRPr lang="ru-RU" sz="1600" dirty="0">
              <a:latin typeface="Arial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147638"/>
            <a:ext cx="6508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597471" y="154534"/>
            <a:ext cx="7200800" cy="898202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algn="ctr" defTabSz="652463" hangingPunct="0">
              <a:lnSpc>
                <a:spcPct val="93000"/>
              </a:lnSpc>
              <a:buClr>
                <a:srgbClr val="000000"/>
              </a:buClr>
              <a:buSzPct val="100000"/>
              <a:tabLst>
                <a:tab pos="0" algn="l"/>
                <a:tab pos="650875" algn="l"/>
                <a:tab pos="1303338" algn="l"/>
                <a:tab pos="1955800" algn="l"/>
                <a:tab pos="2608263" algn="l"/>
                <a:tab pos="3260725" algn="l"/>
                <a:tab pos="3913188" algn="l"/>
                <a:tab pos="4565650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31300" algn="l"/>
                <a:tab pos="9783763" algn="l"/>
              </a:tabLst>
              <a:defRPr/>
            </a:pPr>
            <a:r>
              <a:rPr lang="ru-RU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Информационная поддержка образовательного процесса</a:t>
            </a:r>
            <a:endParaRPr lang="ru-RU" sz="3200" b="1" dirty="0">
              <a:solidFill>
                <a:srgbClr val="C00000"/>
              </a:solidFill>
              <a:latin typeface="Arial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56792"/>
            <a:ext cx="5657850" cy="496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06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00">
        <p14:prism/>
      </p:transition>
    </mc:Choice>
    <mc:Fallback xmlns=""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2123728" y="496094"/>
            <a:ext cx="5102225" cy="604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650875" eaLnBrk="1" hangingPunct="1">
              <a:lnSpc>
                <a:spcPct val="93000"/>
              </a:lnSpc>
            </a:pPr>
            <a:r>
              <a:rPr lang="ru-RU" sz="3200" b="1" dirty="0" smtClean="0">
                <a:solidFill>
                  <a:srgbClr val="C5000B"/>
                </a:solidFill>
                <a:effectLst/>
                <a:latin typeface="Arial" pitchFamily="34" charset="0"/>
                <a:cs typeface="Arial" pitchFamily="34" charset="0"/>
              </a:rPr>
              <a:t>КОНТАКТЫ</a:t>
            </a:r>
          </a:p>
        </p:txBody>
      </p:sp>
      <p:sp>
        <p:nvSpPr>
          <p:cNvPr id="34819" name="Объект 2"/>
          <p:cNvSpPr>
            <a:spLocks noGrp="1"/>
          </p:cNvSpPr>
          <p:nvPr>
            <p:ph idx="4294967295"/>
          </p:nvPr>
        </p:nvSpPr>
        <p:spPr>
          <a:xfrm>
            <a:off x="430213" y="1196975"/>
            <a:ext cx="8713787" cy="4608513"/>
          </a:xfrm>
        </p:spPr>
        <p:txBody>
          <a:bodyPr rtlCol="0">
            <a:noAutofit/>
          </a:bodyPr>
          <a:lstStyle/>
          <a:p>
            <a:pPr marL="0" indent="0" algn="ctr" defTabSz="650875" eaLnBrk="1" fontAlgn="auto" hangingPunct="1">
              <a:lnSpc>
                <a:spcPct val="93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charset="0"/>
              <a:buNone/>
              <a:defRPr/>
            </a:pPr>
            <a:r>
              <a:rPr lang="ru-RU" sz="1200" dirty="0" smtClean="0">
                <a:solidFill>
                  <a:srgbClr val="C5000B"/>
                </a:solidFill>
              </a:rPr>
              <a:t> </a:t>
            </a:r>
          </a:p>
          <a:p>
            <a:pPr marL="0" indent="0" algn="ctr" defTabSz="650875" eaLnBrk="1" fontAlgn="auto" hangingPunct="1">
              <a:lnSpc>
                <a:spcPct val="93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charset="0"/>
              <a:buNone/>
              <a:defRPr/>
            </a:pPr>
            <a:endParaRPr lang="ru-RU" sz="3200" dirty="0" smtClean="0">
              <a:solidFill>
                <a:srgbClr val="000000"/>
              </a:solidFill>
            </a:endParaRPr>
          </a:p>
          <a:p>
            <a:pPr marL="0" indent="0" algn="ctr" defTabSz="650875" eaLnBrk="1" fontAlgn="auto" hangingPunct="1">
              <a:lnSpc>
                <a:spcPct val="93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charset="0"/>
              <a:buNone/>
              <a:defRPr/>
            </a:pPr>
            <a:endParaRPr lang="ru-RU" sz="3200" dirty="0" smtClean="0">
              <a:solidFill>
                <a:srgbClr val="000000"/>
              </a:solidFill>
            </a:endParaRPr>
          </a:p>
          <a:p>
            <a:pPr marL="0" indent="0" algn="ctr" defTabSz="650875" eaLnBrk="1" fontAlgn="auto" hangingPunct="1">
              <a:lnSpc>
                <a:spcPct val="93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г. Ярославль, ул. 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Богдановича,16, ауд. 302</a:t>
            </a:r>
            <a:endParaRPr lang="ru-RU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 defTabSz="650875" eaLnBrk="1" fontAlgn="auto" hangingPunct="1">
              <a:lnSpc>
                <a:spcPct val="93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тел.48520 32-16-52</a:t>
            </a:r>
          </a:p>
          <a:p>
            <a:pPr marL="0" indent="0" algn="ctr" defTabSz="650875" eaLnBrk="1" fontAlgn="auto" hangingPunct="1">
              <a:lnSpc>
                <a:spcPct val="93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e-</a:t>
            </a:r>
            <a:r>
              <a:rPr lang="ru-RU" sz="28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mail</a:t>
            </a: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usv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@yro.ru</a:t>
            </a:r>
            <a:endParaRPr lang="ru-RU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 defTabSz="650875" eaLnBrk="1" fontAlgn="auto" hangingPunct="1">
              <a:lnSpc>
                <a:spcPct val="93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ru-RU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  <a:hlinkClick r:id="rId2"/>
            </a:endParaRPr>
          </a:p>
          <a:p>
            <a:pPr marL="0" indent="0" algn="ctr" defTabSz="650875" eaLnBrk="1" fontAlgn="auto" hangingPunct="1">
              <a:lnSpc>
                <a:spcPct val="93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2"/>
              </a:rPr>
              <a:t>www.iro.yar.ru</a:t>
            </a:r>
            <a:endParaRPr lang="ru-RU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 defTabSz="650875" eaLnBrk="1" fontAlgn="auto" hangingPunct="1">
              <a:lnSpc>
                <a:spcPct val="93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ru-RU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 defTabSz="650875" eaLnBrk="1" fontAlgn="auto" hangingPunct="1">
              <a:lnSpc>
                <a:spcPct val="93000"/>
              </a:lnSpc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ru-RU" sz="28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3"/>
              </a:rPr>
              <a:t>Страничка ЦИБО</a:t>
            </a:r>
            <a:endParaRPr lang="ru-RU" sz="2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25" y="147638"/>
            <a:ext cx="650875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458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3513"/>
            <a:ext cx="1763713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4000">
        <p14:prism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1970</TotalTime>
  <Words>267</Words>
  <Application>Microsoft Office PowerPoint</Application>
  <PresentationFormat>Экран (4:3)</PresentationFormat>
  <Paragraphs>49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bereznaya</dc:creator>
  <cp:lastModifiedBy>Светлана Владимировна Успенская</cp:lastModifiedBy>
  <cp:revision>197</cp:revision>
  <dcterms:created xsi:type="dcterms:W3CDTF">2011-12-14T06:49:38Z</dcterms:created>
  <dcterms:modified xsi:type="dcterms:W3CDTF">2014-04-15T11:49:42Z</dcterms:modified>
</cp:coreProperties>
</file>