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0CBE"/>
    <a:srgbClr val="990033"/>
    <a:srgbClr val="BE580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594"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alpha val="70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26F86-8078-44AB-BCC7-C8FB7B89437B}" type="datetimeFigureOut">
              <a:rPr lang="ru-RU" smtClean="0">
                <a:solidFill>
                  <a:prstClr val="black">
                    <a:tint val="75000"/>
                  </a:prstClr>
                </a:solidFill>
              </a:rPr>
              <a:pPr/>
              <a:t>24.12.2014</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62813-1297-4613-9E8B-6F9F745C24BE}" type="slidenum">
              <a:rPr lang="ru-RU" smtClean="0">
                <a:solidFill>
                  <a:prstClr val="black">
                    <a:tint val="75000"/>
                  </a:prstClr>
                </a:solidFill>
              </a:rPr>
              <a:pPr/>
              <a:t>‹#›</a:t>
            </a:fld>
            <a:endParaRPr lang="ru-RU">
              <a:solidFill>
                <a:prstClr val="black">
                  <a:tint val="75000"/>
                </a:prstClr>
              </a:solidFill>
            </a:endParaRPr>
          </a:p>
        </p:txBody>
      </p:sp>
      <p:sp>
        <p:nvSpPr>
          <p:cNvPr id="15" name="Прямоугольник 14"/>
          <p:cNvSpPr/>
          <p:nvPr userDrawn="1"/>
        </p:nvSpPr>
        <p:spPr>
          <a:xfrm>
            <a:off x="0" y="6643710"/>
            <a:ext cx="1199367" cy="215444"/>
          </a:xfrm>
          <a:prstGeom prst="rect">
            <a:avLst/>
          </a:prstGeom>
        </p:spPr>
        <p:txBody>
          <a:bodyPr wrap="square">
            <a:spAutoFit/>
          </a:bodyPr>
          <a:lstStyle/>
          <a:p>
            <a:r>
              <a:rPr lang="en-US" sz="800" dirty="0">
                <a:solidFill>
                  <a:srgbClr val="9BBB59">
                    <a:lumMod val="20000"/>
                    <a:lumOff val="80000"/>
                  </a:srgbClr>
                </a:solidFill>
                <a:latin typeface="Times New Roman" pitchFamily="18" charset="0"/>
                <a:cs typeface="Times New Roman" pitchFamily="18" charset="0"/>
              </a:rPr>
              <a:t>http://linda6035.ucoz.ru/</a:t>
            </a:r>
            <a:endParaRPr lang="ru-RU" sz="800" dirty="0">
              <a:solidFill>
                <a:srgbClr val="9BBB59">
                  <a:lumMod val="20000"/>
                  <a:lumOff val="80000"/>
                </a:srgbClr>
              </a:solidFill>
              <a:latin typeface="Times New Roman" pitchFamily="18" charset="0"/>
              <a:cs typeface="Times New Roman" pitchFamily="18" charset="0"/>
            </a:endParaRPr>
          </a:p>
        </p:txBody>
      </p:sp>
      <p:sp>
        <p:nvSpPr>
          <p:cNvPr id="17" name="Блок-схема: документ 16"/>
          <p:cNvSpPr/>
          <p:nvPr userDrawn="1"/>
        </p:nvSpPr>
        <p:spPr>
          <a:xfrm rot="16200000" flipV="1">
            <a:off x="1321583" y="-964449"/>
            <a:ext cx="6429396" cy="8786874"/>
          </a:xfrm>
          <a:prstGeom prst="flowChartDocument">
            <a:avLst/>
          </a:prstGeom>
          <a:solidFill>
            <a:schemeClr val="accent1">
              <a:lumMod val="20000"/>
              <a:lumOff val="80000"/>
            </a:schemeClr>
          </a:solidFill>
          <a:ln>
            <a:solidFill>
              <a:schemeClr val="accent1">
                <a:lumMod val="60000"/>
                <a:lumOff val="4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pic>
        <p:nvPicPr>
          <p:cNvPr id="14" name="Рисунок 13" descr="0_8c310_7c239a80_orig.png"/>
          <p:cNvPicPr>
            <a:picLocks noChangeAspect="1"/>
          </p:cNvPicPr>
          <p:nvPr userDrawn="1"/>
        </p:nvPicPr>
        <p:blipFill>
          <a:blip r:embed="rId13" cstate="email">
            <a:duotone>
              <a:schemeClr val="accent1">
                <a:shade val="45000"/>
                <a:satMod val="135000"/>
              </a:schemeClr>
              <a:prstClr val="white"/>
            </a:duotone>
          </a:blip>
          <a:stretch>
            <a:fillRect/>
          </a:stretch>
        </p:blipFill>
        <p:spPr>
          <a:xfrm>
            <a:off x="0" y="0"/>
            <a:ext cx="2643174" cy="6760360"/>
          </a:xfrm>
          <a:prstGeom prst="rect">
            <a:avLst/>
          </a:prstGeom>
          <a:effectLst>
            <a:glow rad="63500">
              <a:schemeClr val="accent1">
                <a:satMod val="175000"/>
                <a:alpha val="40000"/>
              </a:schemeClr>
            </a:glow>
          </a:effectLst>
        </p:spPr>
      </p:pic>
      <p:pic>
        <p:nvPicPr>
          <p:cNvPr id="19" name="Рисунок 18" descr="0_6920b_f714229_orig.png"/>
          <p:cNvPicPr>
            <a:picLocks noChangeAspect="1"/>
          </p:cNvPicPr>
          <p:nvPr userDrawn="1"/>
        </p:nvPicPr>
        <p:blipFill>
          <a:blip r:embed="rId14" cstate="email">
            <a:duotone>
              <a:prstClr val="black"/>
              <a:schemeClr val="accent1">
                <a:tint val="45000"/>
                <a:satMod val="400000"/>
              </a:schemeClr>
            </a:duotone>
          </a:blip>
          <a:srcRect/>
          <a:stretch>
            <a:fillRect/>
          </a:stretch>
        </p:blipFill>
        <p:spPr>
          <a:xfrm>
            <a:off x="7143768" y="214290"/>
            <a:ext cx="1785902" cy="6858000"/>
          </a:xfrm>
          <a:prstGeom prst="rect">
            <a:avLst/>
          </a:prstGeom>
        </p:spPr>
      </p:pic>
      <p:pic>
        <p:nvPicPr>
          <p:cNvPr id="22" name="Рисунок 21" descr="0_8d299_f2af728b_orig.png"/>
          <p:cNvPicPr>
            <a:picLocks noChangeAspect="1"/>
          </p:cNvPicPr>
          <p:nvPr userDrawn="1"/>
        </p:nvPicPr>
        <p:blipFill>
          <a:blip r:embed="rId15" cstate="email">
            <a:duotone>
              <a:schemeClr val="accent1">
                <a:shade val="45000"/>
                <a:satMod val="135000"/>
              </a:schemeClr>
              <a:prstClr val="white"/>
            </a:duotone>
          </a:blip>
          <a:stretch>
            <a:fillRect/>
          </a:stretch>
        </p:blipFill>
        <p:spPr>
          <a:xfrm flipH="1">
            <a:off x="80338" y="0"/>
            <a:ext cx="2011301" cy="314324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6"/>
          <p:cNvGrpSpPr/>
          <p:nvPr/>
        </p:nvGrpSpPr>
        <p:grpSpPr>
          <a:xfrm>
            <a:off x="1357290" y="1214422"/>
            <a:ext cx="7358114" cy="3605839"/>
            <a:chOff x="1115616" y="2146448"/>
            <a:chExt cx="7165477" cy="3274088"/>
          </a:xfrm>
        </p:grpSpPr>
        <p:sp>
          <p:nvSpPr>
            <p:cNvPr id="3" name="Прямоугольник 2"/>
            <p:cNvSpPr/>
            <p:nvPr/>
          </p:nvSpPr>
          <p:spPr>
            <a:xfrm>
              <a:off x="1115616" y="2146448"/>
              <a:ext cx="7165477" cy="922218"/>
            </a:xfrm>
            <a:prstGeom prst="rect">
              <a:avLst/>
            </a:prstGeom>
            <a:noFill/>
          </p:spPr>
          <p:txBody>
            <a:bodyPr wrap="square">
              <a:spAutoFit/>
            </a:bodyPr>
            <a:lstStyle/>
            <a:p>
              <a:pPr algn="ctr">
                <a:defRPr/>
              </a:pPr>
              <a:endParaRPr lang="ru-RU" sz="6000" b="1" dirty="0">
                <a:ln w="19050">
                  <a:solidFill>
                    <a:prstClr val="white"/>
                  </a:solidFill>
                  <a:prstDash val="solid"/>
                </a:ln>
                <a:solidFill>
                  <a:srgbClr val="0070C0"/>
                </a:solidFill>
                <a:effectLst>
                  <a:outerShdw blurRad="50000" dist="50800" dir="7500000" algn="tl">
                    <a:srgbClr val="000000">
                      <a:shade val="5000"/>
                      <a:alpha val="35000"/>
                    </a:srgbClr>
                  </a:outerShdw>
                </a:effectLst>
                <a:latin typeface="Monotype Corsiva" pitchFamily="66" charset="0"/>
              </a:endParaRPr>
            </a:p>
          </p:txBody>
        </p:sp>
        <p:sp>
          <p:nvSpPr>
            <p:cNvPr id="4" name="Прямоугольник 3"/>
            <p:cNvSpPr/>
            <p:nvPr/>
          </p:nvSpPr>
          <p:spPr>
            <a:xfrm>
              <a:off x="2187089" y="5085184"/>
              <a:ext cx="5084703" cy="335352"/>
            </a:xfrm>
            <a:prstGeom prst="rect">
              <a:avLst/>
            </a:prstGeom>
          </p:spPr>
          <p:txBody>
            <a:bodyPr wrap="square">
              <a:spAutoFit/>
            </a:bodyPr>
            <a:lstStyle/>
            <a:p>
              <a:pPr algn="ctr">
                <a:defRPr/>
              </a:pPr>
              <a:endParaRPr lang="ru-RU" dirty="0">
                <a:solidFill>
                  <a:prstClr val="black"/>
                </a:solidFill>
              </a:endParaRPr>
            </a:p>
          </p:txBody>
        </p:sp>
      </p:grpSp>
      <p:sp>
        <p:nvSpPr>
          <p:cNvPr id="5" name="Заголовок 4"/>
          <p:cNvSpPr>
            <a:spLocks noGrp="1"/>
          </p:cNvSpPr>
          <p:nvPr>
            <p:ph type="ctrTitle"/>
          </p:nvPr>
        </p:nvSpPr>
        <p:spPr>
          <a:xfrm>
            <a:off x="785786" y="642918"/>
            <a:ext cx="7772400" cy="1470025"/>
          </a:xfrm>
        </p:spPr>
        <p:txBody>
          <a:bodyPr>
            <a:normAutofit fontScale="90000"/>
          </a:bodyPr>
          <a:lstStyle/>
          <a:p>
            <a:r>
              <a:rPr lang="ru-RU" sz="2400" b="1" dirty="0" smtClean="0">
                <a:solidFill>
                  <a:srgbClr val="2E0CBE"/>
                </a:solidFill>
                <a:effectLst>
                  <a:outerShdw blurRad="38100" dist="38100" dir="2700000" algn="tl">
                    <a:srgbClr val="C0C0C0"/>
                  </a:outerShdw>
                </a:effectLst>
                <a:latin typeface="Arial" charset="0"/>
              </a:rPr>
              <a:t>Муниципальное образовательное учреждение дополнительного профессионального образования (повышение квалификации) специалистов </a:t>
            </a:r>
            <a:br>
              <a:rPr lang="ru-RU" sz="2400" b="1" dirty="0" smtClean="0">
                <a:solidFill>
                  <a:srgbClr val="2E0CBE"/>
                </a:solidFill>
                <a:effectLst>
                  <a:outerShdw blurRad="38100" dist="38100" dir="2700000" algn="tl">
                    <a:srgbClr val="C0C0C0"/>
                  </a:outerShdw>
                </a:effectLst>
                <a:latin typeface="Arial" charset="0"/>
              </a:rPr>
            </a:br>
            <a:r>
              <a:rPr lang="ru-RU" sz="2400" b="1" dirty="0" smtClean="0">
                <a:solidFill>
                  <a:srgbClr val="2E0CBE"/>
                </a:solidFill>
                <a:effectLst>
                  <a:outerShdw blurRad="38100" dist="38100" dir="2700000" algn="tl">
                    <a:srgbClr val="C0C0C0"/>
                  </a:outerShdw>
                </a:effectLst>
                <a:latin typeface="Arial" charset="0"/>
              </a:rPr>
              <a:t>городской центр развития образования</a:t>
            </a:r>
            <a:endParaRPr lang="ru-RU" sz="2400" b="1" dirty="0">
              <a:solidFill>
                <a:srgbClr val="2E0CBE"/>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Подзаголовок 5"/>
          <p:cNvSpPr>
            <a:spLocks noGrp="1"/>
          </p:cNvSpPr>
          <p:nvPr>
            <p:ph type="subTitle" idx="1"/>
          </p:nvPr>
        </p:nvSpPr>
        <p:spPr>
          <a:xfrm>
            <a:off x="1500166" y="2143116"/>
            <a:ext cx="6643734" cy="4357718"/>
          </a:xfrm>
        </p:spPr>
        <p:txBody>
          <a:bodyPr>
            <a:normAutofit fontScale="77500" lnSpcReduction="20000"/>
          </a:bodyPr>
          <a:lstStyle/>
          <a:p>
            <a:pPr>
              <a:lnSpc>
                <a:spcPct val="120000"/>
              </a:lnSpc>
              <a:spcBef>
                <a:spcPts val="0"/>
              </a:spcBef>
            </a:pPr>
            <a:endParaRPr lang="ru-RU" sz="3600" b="1" dirty="0" smtClean="0">
              <a:solidFill>
                <a:srgbClr val="413088"/>
              </a:solidFill>
              <a:latin typeface="Arial" charset="0"/>
            </a:endParaRPr>
          </a:p>
          <a:p>
            <a:pPr>
              <a:lnSpc>
                <a:spcPct val="120000"/>
              </a:lnSpc>
              <a:spcBef>
                <a:spcPts val="0"/>
              </a:spcBef>
            </a:pPr>
            <a:r>
              <a:rPr lang="ru-RU" sz="3600" dirty="0" smtClean="0">
                <a:solidFill>
                  <a:srgbClr val="FF0000"/>
                </a:solidFill>
                <a:effectLst>
                  <a:outerShdw blurRad="38100" dist="38100" dir="2700000" algn="tl">
                    <a:srgbClr val="000000">
                      <a:alpha val="43137"/>
                    </a:srgbClr>
                  </a:outerShdw>
                </a:effectLst>
                <a:latin typeface="Arial" charset="0"/>
              </a:rPr>
              <a:t>Проект «Реализация ФГОС</a:t>
            </a:r>
          </a:p>
          <a:p>
            <a:pPr>
              <a:lnSpc>
                <a:spcPct val="120000"/>
              </a:lnSpc>
              <a:spcBef>
                <a:spcPts val="0"/>
              </a:spcBef>
            </a:pPr>
            <a:r>
              <a:rPr lang="ru-RU" sz="3600" dirty="0" smtClean="0">
                <a:solidFill>
                  <a:srgbClr val="FF0000"/>
                </a:solidFill>
                <a:effectLst>
                  <a:outerShdw blurRad="38100" dist="38100" dir="2700000" algn="tl">
                    <a:srgbClr val="000000">
                      <a:alpha val="43137"/>
                    </a:srgbClr>
                  </a:outerShdw>
                </a:effectLst>
                <a:latin typeface="Arial" charset="0"/>
              </a:rPr>
              <a:t> </a:t>
            </a:r>
            <a:r>
              <a:rPr lang="ru-RU" sz="3600" dirty="0" smtClean="0">
                <a:solidFill>
                  <a:srgbClr val="FF0000"/>
                </a:solidFill>
                <a:effectLst>
                  <a:outerShdw blurRad="38100" dist="38100" dir="2700000" algn="tl">
                    <a:srgbClr val="000000">
                      <a:alpha val="43137"/>
                    </a:srgbClr>
                  </a:outerShdw>
                </a:effectLst>
                <a:latin typeface="Arial" charset="0"/>
              </a:rPr>
              <a:t>на основе использования технологии проблемного диалога с позиции непрерывности и преемственности </a:t>
            </a:r>
            <a:r>
              <a:rPr lang="ru-RU" sz="3600" dirty="0" smtClean="0">
                <a:solidFill>
                  <a:srgbClr val="FF0000"/>
                </a:solidFill>
                <a:effectLst>
                  <a:outerShdw blurRad="38100" dist="38100" dir="2700000" algn="tl">
                    <a:srgbClr val="000000">
                      <a:alpha val="43137"/>
                    </a:srgbClr>
                  </a:outerShdw>
                </a:effectLst>
                <a:latin typeface="Arial" charset="0"/>
              </a:rPr>
              <a:t>на всех уровнях общего образования»</a:t>
            </a:r>
            <a:endParaRPr lang="ru-RU" sz="3600" dirty="0" smtClean="0">
              <a:solidFill>
                <a:srgbClr val="FF0000"/>
              </a:solidFill>
              <a:effectLst>
                <a:outerShdw blurRad="38100" dist="38100" dir="2700000" algn="tl">
                  <a:srgbClr val="000000">
                    <a:alpha val="43137"/>
                  </a:srgbClr>
                </a:outerShdw>
              </a:effectLst>
              <a:latin typeface="Arial" charset="0"/>
            </a:endParaRPr>
          </a:p>
          <a:p>
            <a:pPr>
              <a:lnSpc>
                <a:spcPct val="90000"/>
              </a:lnSpc>
            </a:pPr>
            <a:endParaRPr lang="ru-RU" sz="3600" dirty="0" smtClean="0">
              <a:solidFill>
                <a:srgbClr val="FF0000"/>
              </a:solidFill>
              <a:effectLst>
                <a:outerShdw blurRad="38100" dist="38100" dir="2700000" algn="tl">
                  <a:srgbClr val="000000">
                    <a:alpha val="43137"/>
                  </a:srgbClr>
                </a:outerShdw>
              </a:effectLst>
              <a:latin typeface="Arial" charset="0"/>
            </a:endParaRPr>
          </a:p>
          <a:p>
            <a:pPr>
              <a:lnSpc>
                <a:spcPct val="90000"/>
              </a:lnSpc>
            </a:pPr>
            <a:endParaRPr lang="ru-RU" sz="3600" dirty="0" smtClean="0">
              <a:solidFill>
                <a:srgbClr val="FF0000"/>
              </a:solidFill>
              <a:effectLst>
                <a:outerShdw blurRad="38100" dist="38100" dir="2700000" algn="tl">
                  <a:srgbClr val="000000">
                    <a:alpha val="43137"/>
                  </a:srgbClr>
                </a:outerShdw>
              </a:effectLst>
              <a:latin typeface="Arial" charset="0"/>
            </a:endParaRPr>
          </a:p>
          <a:p>
            <a:pPr>
              <a:lnSpc>
                <a:spcPct val="90000"/>
              </a:lnSpc>
            </a:pPr>
            <a:r>
              <a:rPr lang="ru-RU" sz="2800" dirty="0" smtClean="0">
                <a:solidFill>
                  <a:srgbClr val="FF0000"/>
                </a:solidFill>
                <a:effectLst>
                  <a:outerShdw blurRad="38100" dist="38100" dir="2700000" algn="tl">
                    <a:srgbClr val="000000">
                      <a:alpha val="43137"/>
                    </a:srgbClr>
                  </a:outerShdw>
                </a:effectLst>
                <a:latin typeface="Arial" charset="0"/>
              </a:rPr>
              <a:t>Ярославль, 2014</a:t>
            </a:r>
            <a:endParaRPr lang="ru-RU" sz="3600" dirty="0">
              <a:ln w="19050">
                <a:solidFill>
                  <a:prstClr val="white"/>
                </a:solidFill>
                <a:prstDash val="solid"/>
              </a:ln>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500042"/>
            <a:ext cx="7072362" cy="5072098"/>
          </a:xfrm>
        </p:spPr>
        <p:txBody>
          <a:bodyPr>
            <a:normAutofit/>
          </a:bodyPr>
          <a:lstStyle/>
          <a:p>
            <a: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Перспективы развития проекта</a:t>
            </a:r>
            <a:b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ru-RU" sz="2800" b="1" dirty="0" smtClean="0">
                <a:solidFill>
                  <a:srgbClr val="2E0CBE"/>
                </a:solidFill>
                <a:latin typeface="Arial" pitchFamily="34" charset="0"/>
                <a:cs typeface="Arial" pitchFamily="34" charset="0"/>
              </a:rPr>
              <a:t>участие в работе по данной теме в статусе региональной инновационной площадки на основе межмуниципального сетевого взаимодействия</a:t>
            </a:r>
            <a: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endParaRPr lang="ru-RU" sz="3200" b="1"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86058"/>
            <a:ext cx="8229600" cy="1143000"/>
          </a:xfrm>
        </p:spPr>
        <p:txBody>
          <a:bodyPr>
            <a:normAutofit/>
          </a:bodyPr>
          <a:lstStyle/>
          <a:p>
            <a:r>
              <a:rPr lang="ru-RU"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СПАСИБО ЗА ВНИМАНИЕ!</a:t>
            </a:r>
            <a:endParaRPr lang="ru-RU" b="1"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274638"/>
            <a:ext cx="8229600" cy="6369072"/>
          </a:xfrm>
        </p:spPr>
        <p:txBody>
          <a:bodyPr>
            <a:normAutofit/>
          </a:bodyPr>
          <a:lstStyle/>
          <a:p>
            <a:pPr indent="450850">
              <a:defRPr/>
            </a:pPr>
            <a:r>
              <a:rPr lang="ru-RU" sz="2400" b="1" dirty="0" smtClean="0">
                <a:solidFill>
                  <a:schemeClr val="accent2">
                    <a:lumMod val="50000"/>
                  </a:schemeClr>
                </a:solidFill>
                <a:latin typeface="Arial" pitchFamily="34" charset="0"/>
                <a:cs typeface="Arial" pitchFamily="34" charset="0"/>
              </a:rPr>
              <a:t> </a:t>
            </a:r>
            <a:r>
              <a:rPr lang="ru-RU" sz="2400" b="1" dirty="0" smtClean="0">
                <a:solidFill>
                  <a:srgbClr val="FF0000"/>
                </a:solidFill>
                <a:latin typeface="Arial" pitchFamily="34" charset="0"/>
                <a:cs typeface="Arial" pitchFamily="34" charset="0"/>
              </a:rPr>
              <a:t>Руководитель проекта </a:t>
            </a:r>
            <a:r>
              <a:rPr lang="ru-RU" sz="2400" b="1" dirty="0" smtClean="0">
                <a:solidFill>
                  <a:schemeClr val="accent2">
                    <a:lumMod val="50000"/>
                  </a:schemeClr>
                </a:solidFill>
                <a:latin typeface="Arial" pitchFamily="34" charset="0"/>
                <a:cs typeface="Arial" pitchFamily="34" charset="0"/>
              </a:rPr>
              <a:t/>
            </a:r>
            <a:br>
              <a:rPr lang="ru-RU" sz="2400" b="1" dirty="0" smtClean="0">
                <a:solidFill>
                  <a:schemeClr val="accent2">
                    <a:lumMod val="50000"/>
                  </a:schemeClr>
                </a:solidFill>
                <a:latin typeface="Arial" pitchFamily="34" charset="0"/>
                <a:cs typeface="Arial" pitchFamily="34" charset="0"/>
              </a:rPr>
            </a:br>
            <a:r>
              <a:rPr lang="ru-RU" sz="2400" dirty="0" err="1" smtClean="0">
                <a:solidFill>
                  <a:srgbClr val="2E0CBE"/>
                </a:solidFill>
                <a:latin typeface="Arial" pitchFamily="34" charset="0"/>
                <a:cs typeface="Arial" pitchFamily="34" charset="0"/>
              </a:rPr>
              <a:t>Бушная</a:t>
            </a:r>
            <a:r>
              <a:rPr lang="ru-RU" sz="2400" dirty="0" smtClean="0">
                <a:solidFill>
                  <a:srgbClr val="2E0CBE"/>
                </a:solidFill>
                <a:latin typeface="Arial" pitchFamily="34" charset="0"/>
                <a:cs typeface="Arial" pitchFamily="34" charset="0"/>
              </a:rPr>
              <a:t> О.В., директор МОУ ГЦРО</a:t>
            </a:r>
            <a:r>
              <a:rPr lang="ru-RU" sz="2400" dirty="0" smtClean="0">
                <a:solidFill>
                  <a:srgbClr val="372975"/>
                </a:solidFill>
                <a:latin typeface="Arial" pitchFamily="34" charset="0"/>
                <a:cs typeface="Arial" pitchFamily="34" charset="0"/>
              </a:rPr>
              <a:t/>
            </a:r>
            <a:br>
              <a:rPr lang="ru-RU" sz="2400" dirty="0" smtClean="0">
                <a:solidFill>
                  <a:srgbClr val="372975"/>
                </a:solidFill>
                <a:latin typeface="Arial" pitchFamily="34" charset="0"/>
                <a:cs typeface="Arial" pitchFamily="34" charset="0"/>
              </a:rPr>
            </a:br>
            <a:r>
              <a:rPr lang="ru-RU" sz="2400" b="1" dirty="0" smtClean="0">
                <a:solidFill>
                  <a:srgbClr val="FF0000"/>
                </a:solidFill>
                <a:latin typeface="Arial" pitchFamily="34" charset="0"/>
                <a:cs typeface="Arial" pitchFamily="34" charset="0"/>
              </a:rPr>
              <a:t>Авторы проекта</a:t>
            </a:r>
            <a:r>
              <a:rPr lang="ru-RU" sz="2400" b="1" dirty="0" smtClean="0">
                <a:solidFill>
                  <a:schemeClr val="accent2">
                    <a:lumMod val="50000"/>
                  </a:schemeClr>
                </a:solidFill>
                <a:latin typeface="Arial" pitchFamily="34" charset="0"/>
                <a:cs typeface="Arial" pitchFamily="34" charset="0"/>
              </a:rPr>
              <a:t/>
            </a:r>
            <a:br>
              <a:rPr lang="ru-RU" sz="2400" b="1" dirty="0" smtClean="0">
                <a:solidFill>
                  <a:schemeClr val="accent2">
                    <a:lumMod val="50000"/>
                  </a:schemeClr>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Лаврентьева И.В., зам. директора МОУ ГЦРО</a:t>
            </a:r>
            <a:br>
              <a:rPr lang="ru-RU" sz="2400" dirty="0" smtClean="0">
                <a:solidFill>
                  <a:srgbClr val="2E0CBE"/>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Сысуева Л.Ю., методист  МОУ ГЦРО </a:t>
            </a:r>
            <a:r>
              <a:rPr lang="ru-RU" sz="2400" dirty="0" smtClean="0">
                <a:solidFill>
                  <a:srgbClr val="372975"/>
                </a:solidFill>
                <a:latin typeface="Arial" pitchFamily="34" charset="0"/>
                <a:cs typeface="Arial" pitchFamily="34" charset="0"/>
              </a:rPr>
              <a:t/>
            </a:r>
            <a:br>
              <a:rPr lang="ru-RU" sz="2400" dirty="0" smtClean="0">
                <a:solidFill>
                  <a:srgbClr val="372975"/>
                </a:solidFill>
                <a:latin typeface="Arial" pitchFamily="34" charset="0"/>
                <a:cs typeface="Arial" pitchFamily="34" charset="0"/>
              </a:rPr>
            </a:br>
            <a:r>
              <a:rPr lang="ru-RU" sz="2400" b="1" dirty="0" smtClean="0">
                <a:solidFill>
                  <a:srgbClr val="FF0000"/>
                </a:solidFill>
                <a:latin typeface="Arial" pitchFamily="34" charset="0"/>
                <a:cs typeface="Arial" pitchFamily="34" charset="0"/>
              </a:rPr>
              <a:t>Научный руководитель проекта </a:t>
            </a:r>
            <a:r>
              <a:rPr lang="ru-RU" sz="2400" dirty="0" smtClean="0">
                <a:solidFill>
                  <a:schemeClr val="accent2">
                    <a:lumMod val="50000"/>
                  </a:schemeClr>
                </a:solidFill>
                <a:latin typeface="Arial" pitchFamily="34" charset="0"/>
                <a:cs typeface="Arial" pitchFamily="34" charset="0"/>
              </a:rPr>
              <a:t/>
            </a:r>
            <a:br>
              <a:rPr lang="ru-RU" sz="2400" dirty="0" smtClean="0">
                <a:solidFill>
                  <a:schemeClr val="accent2">
                    <a:lumMod val="50000"/>
                  </a:schemeClr>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Мельникова Е.Л., автор технологии проблемного диалога, </a:t>
            </a:r>
            <a:r>
              <a:rPr lang="ru-RU" sz="2400" i="1" dirty="0" smtClean="0">
                <a:solidFill>
                  <a:srgbClr val="2E0CBE"/>
                </a:solidFill>
                <a:latin typeface="Arial" pitchFamily="34" charset="0"/>
                <a:cs typeface="Arial" pitchFamily="34" charset="0"/>
              </a:rPr>
              <a:t>лауреат премии Правительства РФ в области образования (за 2008 г.), кандидат психологических наук, доцент, доцент Академии повышения квалификации и профессиональной переподготовки работников образования (Г.Москва)</a:t>
            </a:r>
            <a:r>
              <a:rPr lang="ru-RU" sz="2400" dirty="0" smtClean="0">
                <a:solidFill>
                  <a:srgbClr val="2E0CBE"/>
                </a:solidFill>
              </a:rPr>
              <a:t/>
            </a:r>
            <a:br>
              <a:rPr lang="ru-RU" sz="2400" dirty="0" smtClean="0">
                <a:solidFill>
                  <a:srgbClr val="2E0CBE"/>
                </a:solidFill>
              </a:rPr>
            </a:br>
            <a:r>
              <a:rPr lang="ru-RU" sz="2400" b="1" dirty="0" smtClean="0">
                <a:solidFill>
                  <a:srgbClr val="FF0000"/>
                </a:solidFill>
                <a:latin typeface="Arial" pitchFamily="34" charset="0"/>
                <a:cs typeface="Arial" pitchFamily="34" charset="0"/>
              </a:rPr>
              <a:t>Участники </a:t>
            </a:r>
            <a:r>
              <a:rPr lang="ru-RU" sz="2400" b="1" dirty="0" smtClean="0">
                <a:solidFill>
                  <a:srgbClr val="FF0000"/>
                </a:solidFill>
                <a:latin typeface="Arial" pitchFamily="34" charset="0"/>
                <a:cs typeface="Arial" pitchFamily="34" charset="0"/>
              </a:rPr>
              <a:t>проекта</a:t>
            </a:r>
            <a:r>
              <a:rPr lang="ru-RU" sz="2400" dirty="0" smtClean="0">
                <a:solidFill>
                  <a:schemeClr val="accent2">
                    <a:lumMod val="50000"/>
                  </a:schemeClr>
                </a:solidFill>
                <a:latin typeface="Arial" pitchFamily="34" charset="0"/>
                <a:cs typeface="Arial" pitchFamily="34" charset="0"/>
              </a:rPr>
              <a:t/>
            </a:r>
            <a:br>
              <a:rPr lang="ru-RU" sz="2400" dirty="0" smtClean="0">
                <a:solidFill>
                  <a:schemeClr val="accent2">
                    <a:lumMod val="50000"/>
                  </a:schemeClr>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МОУГЦРО           СОШ </a:t>
            </a:r>
            <a:r>
              <a:rPr lang="ru-RU" sz="2400" dirty="0" smtClean="0">
                <a:solidFill>
                  <a:srgbClr val="2E0CBE"/>
                </a:solidFill>
                <a:latin typeface="Arial" pitchFamily="34" charset="0"/>
                <a:cs typeface="Arial" pitchFamily="34" charset="0"/>
              </a:rPr>
              <a:t>№№ 29, 49, 62</a:t>
            </a:r>
            <a:r>
              <a:rPr lang="ru-RU" sz="2400" dirty="0" smtClean="0">
                <a:solidFill>
                  <a:srgbClr val="2E0CBE"/>
                </a:solidFill>
                <a:latin typeface="Arial" pitchFamily="34" charset="0"/>
                <a:cs typeface="Arial" pitchFamily="34" charset="0"/>
              </a:rPr>
              <a:t/>
            </a:r>
            <a:br>
              <a:rPr lang="ru-RU" sz="2400" dirty="0" smtClean="0">
                <a:solidFill>
                  <a:srgbClr val="2E0CBE"/>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МДОУ </a:t>
            </a:r>
            <a:r>
              <a:rPr lang="ru-RU" sz="2400" dirty="0" smtClean="0">
                <a:solidFill>
                  <a:srgbClr val="2E0CBE"/>
                </a:solidFill>
                <a:latin typeface="Arial" pitchFamily="34" charset="0"/>
                <a:cs typeface="Arial" pitchFamily="34" charset="0"/>
              </a:rPr>
              <a:t>№№ 1, 10, 15, 50, 128, 241, </a:t>
            </a:r>
            <a:r>
              <a:rPr lang="ru-RU" sz="2400" dirty="0" smtClean="0">
                <a:solidFill>
                  <a:srgbClr val="2E0CBE"/>
                </a:solidFill>
                <a:latin typeface="Arial" pitchFamily="34" charset="0"/>
                <a:cs typeface="Arial" pitchFamily="34" charset="0"/>
              </a:rPr>
              <a:t>16</a:t>
            </a:r>
            <a:br>
              <a:rPr lang="ru-RU" sz="2400" dirty="0" smtClean="0">
                <a:solidFill>
                  <a:srgbClr val="2E0CBE"/>
                </a:solidFill>
                <a:latin typeface="Arial" pitchFamily="34" charset="0"/>
                <a:cs typeface="Arial" pitchFamily="34" charset="0"/>
              </a:rPr>
            </a:br>
            <a:r>
              <a:rPr lang="ru-RU" sz="2400" dirty="0" smtClean="0">
                <a:solidFill>
                  <a:srgbClr val="2E0CBE"/>
                </a:solidFill>
                <a:latin typeface="Arial" pitchFamily="34" charset="0"/>
                <a:cs typeface="Arial" pitchFamily="34" charset="0"/>
              </a:rPr>
              <a:t>НОУ </a:t>
            </a:r>
            <a:r>
              <a:rPr lang="ru-RU" sz="2400" dirty="0" smtClean="0">
                <a:solidFill>
                  <a:srgbClr val="2E0CBE"/>
                </a:solidFill>
                <a:latin typeface="Arial" pitchFamily="34" charset="0"/>
                <a:cs typeface="Arial" pitchFamily="34" charset="0"/>
              </a:rPr>
              <a:t>№ </a:t>
            </a:r>
            <a:r>
              <a:rPr lang="ru-RU" sz="2400" dirty="0" smtClean="0">
                <a:solidFill>
                  <a:srgbClr val="2E0CBE"/>
                </a:solidFill>
                <a:latin typeface="Arial" pitchFamily="34" charset="0"/>
                <a:cs typeface="Arial" pitchFamily="34" charset="0"/>
              </a:rPr>
              <a:t>49</a:t>
            </a:r>
            <a:r>
              <a:rPr lang="ru-RU" sz="2400" dirty="0" smtClean="0">
                <a:solidFill>
                  <a:srgbClr val="372975"/>
                </a:solidFill>
                <a:latin typeface="Arial" pitchFamily="34" charset="0"/>
                <a:cs typeface="Arial" pitchFamily="34" charset="0"/>
              </a:rPr>
              <a:t/>
            </a:r>
            <a:br>
              <a:rPr lang="ru-RU" sz="2400" dirty="0" smtClean="0">
                <a:solidFill>
                  <a:srgbClr val="372975"/>
                </a:solidFill>
                <a:latin typeface="Arial" pitchFamily="34" charset="0"/>
                <a:cs typeface="Arial" pitchFamily="34" charset="0"/>
              </a:rPr>
            </a:br>
            <a:endParaRPr lang="ru-RU" sz="2400" dirty="0">
              <a:solidFill>
                <a:srgbClr val="372975"/>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6"/>
          <p:cNvGrpSpPr/>
          <p:nvPr/>
        </p:nvGrpSpPr>
        <p:grpSpPr>
          <a:xfrm>
            <a:off x="928662" y="2285992"/>
            <a:ext cx="7858180" cy="4132966"/>
            <a:chOff x="539750" y="3084273"/>
            <a:chExt cx="7993063" cy="3304304"/>
          </a:xfrm>
        </p:grpSpPr>
        <p:grpSp>
          <p:nvGrpSpPr>
            <p:cNvPr id="3" name="Группа 1"/>
            <p:cNvGrpSpPr>
              <a:grpSpLocks/>
            </p:cNvGrpSpPr>
            <p:nvPr/>
          </p:nvGrpSpPr>
          <p:grpSpPr bwMode="auto">
            <a:xfrm>
              <a:off x="539750" y="3084273"/>
              <a:ext cx="7993063" cy="2766113"/>
              <a:chOff x="539552" y="1359954"/>
              <a:chExt cx="7992888" cy="3457787"/>
            </a:xfrm>
          </p:grpSpPr>
          <p:sp>
            <p:nvSpPr>
              <p:cNvPr id="5" name="Прямоугольник 4"/>
              <p:cNvSpPr/>
              <p:nvPr/>
            </p:nvSpPr>
            <p:spPr>
              <a:xfrm>
                <a:off x="539552" y="1359954"/>
                <a:ext cx="7992888" cy="369116"/>
              </a:xfrm>
              <a:prstGeom prst="rect">
                <a:avLst/>
              </a:prstGeom>
            </p:spPr>
            <p:txBody>
              <a:bodyPr wrap="square">
                <a:spAutoFit/>
              </a:bodyPr>
              <a:lstStyle/>
              <a:p>
                <a:pPr algn="ctr">
                  <a:defRPr/>
                </a:pPr>
                <a:endParaRPr lang="ru-RU" dirty="0">
                  <a:solidFill>
                    <a:srgbClr val="0070C0"/>
                  </a:solidFill>
                </a:endParaRPr>
              </a:p>
            </p:txBody>
          </p:sp>
          <p:sp>
            <p:nvSpPr>
              <p:cNvPr id="6" name="Прямоугольник 3"/>
              <p:cNvSpPr>
                <a:spLocks noChangeArrowheads="1"/>
              </p:cNvSpPr>
              <p:nvPr/>
            </p:nvSpPr>
            <p:spPr bwMode="auto">
              <a:xfrm>
                <a:off x="2657326" y="4417865"/>
                <a:ext cx="3628503" cy="399876"/>
              </a:xfrm>
              <a:prstGeom prst="rect">
                <a:avLst/>
              </a:prstGeom>
              <a:noFill/>
              <a:ln w="9525">
                <a:noFill/>
                <a:miter lim="800000"/>
                <a:headEnd/>
                <a:tailEnd/>
              </a:ln>
            </p:spPr>
            <p:txBody>
              <a:bodyPr wrap="square">
                <a:spAutoFit/>
              </a:bodyPr>
              <a:lstStyle/>
              <a:p>
                <a:pPr algn="ctr"/>
                <a:endParaRPr lang="ru-RU" sz="2000" b="1" dirty="0">
                  <a:solidFill>
                    <a:prstClr val="black"/>
                  </a:solidFill>
                  <a:latin typeface="Monotype Corsiva" pitchFamily="66" charset="0"/>
                </a:endParaRPr>
              </a:p>
            </p:txBody>
          </p:sp>
        </p:grpSp>
        <p:sp>
          <p:nvSpPr>
            <p:cNvPr id="4" name="TextBox 3"/>
            <p:cNvSpPr txBox="1"/>
            <p:nvPr/>
          </p:nvSpPr>
          <p:spPr>
            <a:xfrm>
              <a:off x="2411760" y="6093296"/>
              <a:ext cx="187902" cy="295281"/>
            </a:xfrm>
            <a:prstGeom prst="rect">
              <a:avLst/>
            </a:prstGeom>
            <a:noFill/>
          </p:spPr>
          <p:txBody>
            <a:bodyPr wrap="none" rtlCol="0">
              <a:spAutoFit/>
            </a:bodyPr>
            <a:lstStyle/>
            <a:p>
              <a:endParaRPr lang="ru-RU" b="1" dirty="0">
                <a:solidFill>
                  <a:srgbClr val="0070C0"/>
                </a:solidFill>
              </a:endParaRPr>
            </a:p>
          </p:txBody>
        </p:sp>
      </p:grpSp>
      <p:sp>
        <p:nvSpPr>
          <p:cNvPr id="7" name="Прямоугольник 6"/>
          <p:cNvSpPr/>
          <p:nvPr/>
        </p:nvSpPr>
        <p:spPr>
          <a:xfrm>
            <a:off x="2214546" y="857233"/>
            <a:ext cx="5643602" cy="1077218"/>
          </a:xfrm>
          <a:prstGeom prst="rect">
            <a:avLst/>
          </a:prstGeom>
        </p:spPr>
        <p:txBody>
          <a:bodyPr wrap="square">
            <a:spAutoFit/>
          </a:bodyPr>
          <a:lstStyle/>
          <a:p>
            <a:pPr algn="ctr"/>
            <a: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Актуальность проекта</a:t>
            </a:r>
            <a:br>
              <a:rPr lang="ru-RU"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endParaRPr lang="ru-RU" sz="3200" dirty="0">
              <a:solidFill>
                <a:srgbClr val="FF0000"/>
              </a:solidFill>
            </a:endParaRPr>
          </a:p>
        </p:txBody>
      </p:sp>
      <p:sp>
        <p:nvSpPr>
          <p:cNvPr id="8" name="Прямоугольник 7"/>
          <p:cNvSpPr/>
          <p:nvPr/>
        </p:nvSpPr>
        <p:spPr>
          <a:xfrm>
            <a:off x="1571604" y="1571612"/>
            <a:ext cx="6429420" cy="4401205"/>
          </a:xfrm>
          <a:prstGeom prst="rect">
            <a:avLst/>
          </a:prstGeom>
        </p:spPr>
        <p:txBody>
          <a:bodyPr wrap="square">
            <a:spAutoFit/>
          </a:bodyPr>
          <a:lstStyle/>
          <a:p>
            <a:pPr algn="just">
              <a:buFont typeface="Arial" charset="0"/>
              <a:buChar char="•"/>
            </a:pPr>
            <a:r>
              <a:rPr lang="ru-RU" sz="2800" dirty="0" smtClean="0">
                <a:solidFill>
                  <a:srgbClr val="2E0CBE"/>
                </a:solidFill>
                <a:latin typeface="Arial" charset="0"/>
                <a:cs typeface="Arial" charset="0"/>
              </a:rPr>
              <a:t>положения Федерального закона «Об образовании в Российской Федерации» </a:t>
            </a:r>
          </a:p>
          <a:p>
            <a:pPr algn="just">
              <a:buFont typeface="Arial" charset="0"/>
              <a:buChar char="•"/>
            </a:pPr>
            <a:endParaRPr lang="ru-RU" sz="2800" dirty="0" smtClean="0">
              <a:solidFill>
                <a:srgbClr val="2E0CBE"/>
              </a:solidFill>
              <a:latin typeface="Arial" charset="0"/>
              <a:cs typeface="Arial" charset="0"/>
            </a:endParaRPr>
          </a:p>
          <a:p>
            <a:pPr algn="just">
              <a:buFont typeface="Arial" charset="0"/>
              <a:buChar char="•"/>
            </a:pPr>
            <a:r>
              <a:rPr lang="ru-RU" sz="2800" dirty="0" smtClean="0">
                <a:solidFill>
                  <a:srgbClr val="2E0CBE"/>
                </a:solidFill>
                <a:latin typeface="Arial" charset="0"/>
                <a:cs typeface="Arial" charset="0"/>
              </a:rPr>
              <a:t> требования ФГОС дошкольного образования и ФГОС общего образования</a:t>
            </a:r>
          </a:p>
          <a:p>
            <a:pPr algn="just">
              <a:buFont typeface="Arial" charset="0"/>
              <a:buChar char="•"/>
            </a:pPr>
            <a:endParaRPr lang="ru-RU" sz="2800" dirty="0" smtClean="0">
              <a:solidFill>
                <a:srgbClr val="2E0CBE"/>
              </a:solidFill>
              <a:latin typeface="Arial" charset="0"/>
              <a:cs typeface="Arial" charset="0"/>
            </a:endParaRPr>
          </a:p>
          <a:p>
            <a:pPr algn="just">
              <a:buFont typeface="Arial" charset="0"/>
              <a:buChar char="•"/>
            </a:pPr>
            <a:r>
              <a:rPr lang="ru-RU" sz="2800" dirty="0" smtClean="0">
                <a:solidFill>
                  <a:srgbClr val="2E0CBE"/>
                </a:solidFill>
                <a:latin typeface="Arial" charset="0"/>
                <a:cs typeface="Arial" charset="0"/>
              </a:rPr>
              <a:t> профессиональный стандарт педагога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571480"/>
            <a:ext cx="5741525" cy="584775"/>
          </a:xfrm>
          <a:prstGeom prst="rect">
            <a:avLst/>
          </a:prstGeom>
        </p:spPr>
        <p:txBody>
          <a:bodyPr wrap="square">
            <a:spAutoFit/>
          </a:bodyPr>
          <a:lstStyle/>
          <a:p>
            <a:pPr algn="ctr"/>
            <a:r>
              <a:rPr lang="ru-RU" sz="3200" b="1" dirty="0" smtClean="0">
                <a:solidFill>
                  <a:srgbClr val="FF0000"/>
                </a:solidFill>
                <a:effectLst>
                  <a:outerShdw blurRad="38100" dist="38100" dir="2700000" algn="tl">
                    <a:srgbClr val="C0C0C0"/>
                  </a:outerShdw>
                </a:effectLst>
                <a:latin typeface="Arial" charset="0"/>
                <a:cs typeface="Times New Roman" pitchFamily="18" charset="0"/>
              </a:rPr>
              <a:t>Ключевая идея проекта</a:t>
            </a:r>
            <a:endParaRPr lang="ru-RU" sz="3200" dirty="0">
              <a:solidFill>
                <a:srgbClr val="FF0000"/>
              </a:solidFill>
            </a:endParaRPr>
          </a:p>
        </p:txBody>
      </p:sp>
      <p:sp>
        <p:nvSpPr>
          <p:cNvPr id="3" name="Прямоугольник 2"/>
          <p:cNvSpPr/>
          <p:nvPr/>
        </p:nvSpPr>
        <p:spPr>
          <a:xfrm>
            <a:off x="1714480" y="1428736"/>
            <a:ext cx="6143668" cy="4154984"/>
          </a:xfrm>
          <a:prstGeom prst="rect">
            <a:avLst/>
          </a:prstGeom>
        </p:spPr>
        <p:txBody>
          <a:bodyPr wrap="square">
            <a:spAutoFit/>
          </a:bodyPr>
          <a:lstStyle/>
          <a:p>
            <a:pPr algn="just"/>
            <a:r>
              <a:rPr lang="ru-RU" sz="2400" dirty="0" smtClean="0">
                <a:solidFill>
                  <a:srgbClr val="2E0CBE"/>
                </a:solidFill>
                <a:latin typeface="Arial" charset="0"/>
              </a:rPr>
              <a:t>организация эффективного взаимодействия ДОО и СОШ на основе использования развивающих технологий (на примере технологии проблемного диалога) как одной из наиболее перспективных моделей методического сопровождения реализации  ФГОС, так как позволяет сконцентрировать все усилия, направленные на преодоление актуальных проблем преемственности </a:t>
            </a:r>
            <a:r>
              <a:rPr lang="ru-RU" sz="2400" dirty="0" smtClean="0">
                <a:solidFill>
                  <a:srgbClr val="2E0CBE"/>
                </a:solidFill>
                <a:latin typeface="Arial" charset="0"/>
              </a:rPr>
              <a:t>всех уровней общего </a:t>
            </a:r>
            <a:r>
              <a:rPr lang="ru-RU" sz="2400" dirty="0" smtClean="0">
                <a:solidFill>
                  <a:srgbClr val="2E0CBE"/>
                </a:solidFill>
                <a:latin typeface="Arial" charset="0"/>
              </a:rPr>
              <a:t>образования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4480" y="428604"/>
            <a:ext cx="6286544" cy="3077766"/>
          </a:xfrm>
          <a:prstGeom prst="rect">
            <a:avLst/>
          </a:prstGeom>
        </p:spPr>
        <p:txBody>
          <a:bodyPr wrap="square">
            <a:spAutoFit/>
          </a:bodyPr>
          <a:lstStyle/>
          <a:p>
            <a:pPr algn="ctr"/>
            <a:r>
              <a:rPr lang="ru-RU" sz="2800" b="1" dirty="0" smtClean="0">
                <a:solidFill>
                  <a:srgbClr val="FF0000"/>
                </a:solidFill>
                <a:effectLst>
                  <a:outerShdw blurRad="38100" dist="38100" dir="2700000" algn="tl">
                    <a:srgbClr val="C0C0C0"/>
                  </a:outerShdw>
                </a:effectLst>
                <a:latin typeface="Arial" charset="0"/>
              </a:rPr>
              <a:t>Общая стратегическая цель проекта:</a:t>
            </a:r>
            <a:r>
              <a:rPr lang="ru-RU" b="1" dirty="0" smtClean="0">
                <a:solidFill>
                  <a:schemeClr val="accent2">
                    <a:lumMod val="50000"/>
                  </a:schemeClr>
                </a:solidFill>
                <a:effectLst>
                  <a:outerShdw blurRad="38100" dist="38100" dir="2700000" algn="tl">
                    <a:srgbClr val="C0C0C0"/>
                  </a:outerShdw>
                </a:effectLst>
                <a:latin typeface="Arial" charset="0"/>
              </a:rPr>
              <a:t/>
            </a:r>
            <a:br>
              <a:rPr lang="ru-RU" b="1" dirty="0" smtClean="0">
                <a:solidFill>
                  <a:schemeClr val="accent2">
                    <a:lumMod val="50000"/>
                  </a:schemeClr>
                </a:solidFill>
                <a:effectLst>
                  <a:outerShdw blurRad="38100" dist="38100" dir="2700000" algn="tl">
                    <a:srgbClr val="C0C0C0"/>
                  </a:outerShdw>
                </a:effectLst>
                <a:latin typeface="Arial" charset="0"/>
              </a:rPr>
            </a:br>
            <a:r>
              <a:rPr lang="ru-RU" dirty="0" smtClean="0">
                <a:solidFill>
                  <a:srgbClr val="372975"/>
                </a:solidFill>
                <a:latin typeface="Arial" charset="0"/>
              </a:rPr>
              <a:t/>
            </a:r>
            <a:br>
              <a:rPr lang="ru-RU" dirty="0" smtClean="0">
                <a:solidFill>
                  <a:srgbClr val="372975"/>
                </a:solidFill>
                <a:latin typeface="Arial" charset="0"/>
              </a:rPr>
            </a:br>
            <a:r>
              <a:rPr lang="ru-RU" sz="2400" dirty="0" smtClean="0">
                <a:solidFill>
                  <a:srgbClr val="2E0CBE"/>
                </a:solidFill>
                <a:latin typeface="Arial" charset="0"/>
              </a:rPr>
              <a:t>создание</a:t>
            </a:r>
            <a:r>
              <a:rPr lang="ru-RU" sz="2400" b="1" dirty="0" smtClean="0">
                <a:solidFill>
                  <a:srgbClr val="2E0CBE"/>
                </a:solidFill>
                <a:latin typeface="Arial" charset="0"/>
              </a:rPr>
              <a:t> </a:t>
            </a:r>
            <a:r>
              <a:rPr lang="ru-RU" sz="2400" dirty="0" smtClean="0">
                <a:solidFill>
                  <a:srgbClr val="2E0CBE"/>
                </a:solidFill>
                <a:latin typeface="Arial" charset="0"/>
              </a:rPr>
              <a:t>модели управления сетевым взаимодействием учреждений – участников инновационной площадки в цепочке «дошкольное </a:t>
            </a:r>
            <a:r>
              <a:rPr lang="ru-RU" sz="2400" dirty="0" smtClean="0">
                <a:solidFill>
                  <a:srgbClr val="2E0CBE"/>
                </a:solidFill>
                <a:latin typeface="Arial" charset="0"/>
              </a:rPr>
              <a:t>- </a:t>
            </a:r>
            <a:r>
              <a:rPr lang="ru-RU" sz="2400" dirty="0" smtClean="0">
                <a:solidFill>
                  <a:srgbClr val="2E0CBE"/>
                </a:solidFill>
                <a:latin typeface="Arial" charset="0"/>
              </a:rPr>
              <a:t>начальное </a:t>
            </a:r>
            <a:r>
              <a:rPr lang="ru-RU" sz="2400" dirty="0" smtClean="0">
                <a:solidFill>
                  <a:srgbClr val="2E0CBE"/>
                </a:solidFill>
                <a:latin typeface="Arial" charset="0"/>
              </a:rPr>
              <a:t>– основное  общее </a:t>
            </a:r>
            <a:r>
              <a:rPr lang="ru-RU" sz="2400" dirty="0" smtClean="0">
                <a:solidFill>
                  <a:srgbClr val="2E0CBE"/>
                </a:solidFill>
                <a:latin typeface="Arial" charset="0"/>
              </a:rPr>
              <a:t>образование»</a:t>
            </a:r>
            <a:endParaRPr lang="ru-RU" sz="2400" dirty="0">
              <a:solidFill>
                <a:srgbClr val="2E0CBE"/>
              </a:solidFill>
            </a:endParaRPr>
          </a:p>
        </p:txBody>
      </p:sp>
      <p:sp>
        <p:nvSpPr>
          <p:cNvPr id="3" name="Прямоугольник 2"/>
          <p:cNvSpPr/>
          <p:nvPr/>
        </p:nvSpPr>
        <p:spPr>
          <a:xfrm>
            <a:off x="1857356" y="3643314"/>
            <a:ext cx="5929354" cy="2308324"/>
          </a:xfrm>
          <a:prstGeom prst="rect">
            <a:avLst/>
          </a:prstGeom>
        </p:spPr>
        <p:txBody>
          <a:bodyPr wrap="square">
            <a:spAutoFit/>
          </a:bodyPr>
          <a:lstStyle/>
          <a:p>
            <a:pPr algn="ctr">
              <a:defRPr/>
            </a:pPr>
            <a:r>
              <a:rPr lang="ru-RU" sz="2400" b="1" dirty="0" smtClean="0">
                <a:solidFill>
                  <a:srgbClr val="FF0000"/>
                </a:solidFill>
                <a:effectLst>
                  <a:outerShdw blurRad="38100" dist="38100" dir="2700000" algn="tl">
                    <a:srgbClr val="C0C0C0"/>
                  </a:outerShdw>
                </a:effectLst>
                <a:latin typeface="Arial" charset="0"/>
              </a:rPr>
              <a:t>Цель проекта:</a:t>
            </a:r>
          </a:p>
          <a:p>
            <a:pPr algn="just">
              <a:defRPr/>
            </a:pPr>
            <a:r>
              <a:rPr lang="ru-RU" sz="2400" dirty="0" smtClean="0">
                <a:solidFill>
                  <a:srgbClr val="372975"/>
                </a:solidFill>
                <a:effectLst>
                  <a:outerShdw blurRad="38100" dist="38100" dir="2700000" algn="tl">
                    <a:srgbClr val="C0C0C0"/>
                  </a:outerShdw>
                </a:effectLst>
                <a:latin typeface="Arial" charset="0"/>
              </a:rPr>
              <a:t>   </a:t>
            </a:r>
            <a:r>
              <a:rPr lang="ru-RU" sz="2400" dirty="0" smtClean="0">
                <a:solidFill>
                  <a:srgbClr val="2E0CBE"/>
                </a:solidFill>
                <a:effectLst>
                  <a:outerShdw blurRad="38100" dist="38100" dir="2700000" algn="tl">
                    <a:srgbClr val="C0C0C0"/>
                  </a:outerShdw>
                </a:effectLst>
                <a:latin typeface="Arial" charset="0"/>
              </a:rPr>
              <a:t>использование технологии проблемного диалога с позиции непрерывности и преемственности </a:t>
            </a:r>
            <a:r>
              <a:rPr lang="ru-RU" sz="2400" dirty="0" smtClean="0">
                <a:solidFill>
                  <a:srgbClr val="2E0CBE"/>
                </a:solidFill>
                <a:effectLst>
                  <a:outerShdw blurRad="38100" dist="38100" dir="2700000" algn="tl">
                    <a:srgbClr val="C0C0C0"/>
                  </a:outerShdw>
                </a:effectLst>
                <a:latin typeface="Arial" charset="0"/>
              </a:rPr>
              <a:t>на всех уровнях общего образования </a:t>
            </a:r>
            <a:r>
              <a:rPr lang="ru-RU" sz="2400" dirty="0" smtClean="0">
                <a:solidFill>
                  <a:srgbClr val="2E0CBE"/>
                </a:solidFill>
                <a:effectLst>
                  <a:outerShdw blurRad="38100" dist="38100" dir="2700000" algn="tl">
                    <a:srgbClr val="C0C0C0"/>
                  </a:outerShdw>
                </a:effectLst>
                <a:latin typeface="Arial" charset="0"/>
              </a:rPr>
              <a:t>в условиях реализации ФГОС</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1604" y="285728"/>
            <a:ext cx="6786610" cy="6155531"/>
          </a:xfrm>
          <a:prstGeom prst="rect">
            <a:avLst/>
          </a:prstGeom>
        </p:spPr>
        <p:txBody>
          <a:bodyPr wrap="square">
            <a:spAutoFit/>
          </a:bodyPr>
          <a:lstStyle/>
          <a:p>
            <a:pPr algn="ctr">
              <a:defRPr/>
            </a:pPr>
            <a:r>
              <a:rPr lang="ru-RU" sz="3200" b="1" dirty="0" smtClean="0">
                <a:solidFill>
                  <a:srgbClr val="FF0000"/>
                </a:solidFill>
                <a:effectLst>
                  <a:outerShdw blurRad="38100" dist="38100" dir="2700000" algn="tl">
                    <a:srgbClr val="C0C0C0"/>
                  </a:outerShdw>
                </a:effectLst>
                <a:latin typeface="Arial" pitchFamily="34" charset="0"/>
                <a:cs typeface="Arial" pitchFamily="34" charset="0"/>
              </a:rPr>
              <a:t>Ожидаемые результаты</a:t>
            </a:r>
            <a:r>
              <a:rPr lang="ru-RU" sz="3200" b="1" dirty="0" smtClean="0">
                <a:solidFill>
                  <a:srgbClr val="FF0000"/>
                </a:solidFill>
                <a:effectLst>
                  <a:outerShdw blurRad="38100" dist="38100" dir="2700000" algn="tl">
                    <a:srgbClr val="C0C0C0"/>
                  </a:outerShdw>
                </a:effectLst>
                <a:latin typeface="Arial" pitchFamily="34" charset="0"/>
                <a:cs typeface="Arial" pitchFamily="34" charset="0"/>
              </a:rPr>
              <a:t>:</a:t>
            </a:r>
          </a:p>
          <a:p>
            <a:pPr algn="ctr">
              <a:defRPr/>
            </a:pPr>
            <a:endParaRPr lang="ru-RU" sz="3200" b="1" dirty="0" smtClean="0">
              <a:solidFill>
                <a:srgbClr val="FF0000"/>
              </a:solidFill>
              <a:effectLst>
                <a:outerShdw blurRad="38100" dist="38100" dir="2700000" algn="tl">
                  <a:srgbClr val="C0C0C0"/>
                </a:outerShdw>
              </a:effectLst>
              <a:latin typeface="Arial" pitchFamily="34" charset="0"/>
              <a:cs typeface="Arial" pitchFamily="34" charset="0"/>
            </a:endParaRPr>
          </a:p>
          <a:p>
            <a:pPr algn="just">
              <a:buFontTx/>
              <a:buChar char="•"/>
              <a:defRPr/>
            </a:pPr>
            <a:r>
              <a:rPr lang="ru-RU" sz="2000" dirty="0" smtClean="0">
                <a:solidFill>
                  <a:srgbClr val="372975"/>
                </a:solidFill>
                <a:latin typeface="Arial" pitchFamily="34" charset="0"/>
                <a:cs typeface="Arial" pitchFamily="34" charset="0"/>
              </a:rPr>
              <a:t> </a:t>
            </a:r>
            <a:r>
              <a:rPr lang="ru-RU" sz="2200" dirty="0" smtClean="0">
                <a:solidFill>
                  <a:srgbClr val="2E0CBE"/>
                </a:solidFill>
                <a:latin typeface="Arial" pitchFamily="34" charset="0"/>
                <a:cs typeface="Arial" pitchFamily="34" charset="0"/>
              </a:rPr>
              <a:t>методические рекомендации по использованию технологии проблемного диалога в образовательном процессе ДОО и СОШ </a:t>
            </a:r>
          </a:p>
          <a:p>
            <a:pPr algn="just">
              <a:buFontTx/>
              <a:buChar char="•"/>
              <a:defRPr/>
            </a:pPr>
            <a:r>
              <a:rPr lang="ru-RU" sz="2200" dirty="0" smtClean="0">
                <a:solidFill>
                  <a:srgbClr val="2E0CBE"/>
                </a:solidFill>
                <a:latin typeface="Arial" pitchFamily="34" charset="0"/>
                <a:cs typeface="Arial" pitchFamily="34" charset="0"/>
              </a:rPr>
              <a:t> система (модель) сетевого взаимодействия образовательных учреждений в условиях реализации  ФГОС</a:t>
            </a:r>
          </a:p>
          <a:p>
            <a:pPr algn="just">
              <a:buFontTx/>
              <a:buChar char="•"/>
              <a:defRPr/>
            </a:pPr>
            <a:r>
              <a:rPr lang="ru-RU" sz="2200" dirty="0" smtClean="0">
                <a:solidFill>
                  <a:srgbClr val="2E0CBE"/>
                </a:solidFill>
                <a:latin typeface="Arial" pitchFamily="34" charset="0"/>
                <a:cs typeface="Arial" pitchFamily="34" charset="0"/>
              </a:rPr>
              <a:t> повышена профессиональная компетентность педагогов, владеющих современными образовательными технологиями и обладающими профессиональными компетентностями в условиях изменений в системе образования</a:t>
            </a:r>
          </a:p>
          <a:p>
            <a:pPr algn="just">
              <a:buFontTx/>
              <a:buChar char="•"/>
              <a:defRPr/>
            </a:pPr>
            <a:r>
              <a:rPr lang="ru-RU" sz="2200" dirty="0" smtClean="0">
                <a:solidFill>
                  <a:srgbClr val="2E0CBE"/>
                </a:solidFill>
                <a:latin typeface="Arial" pitchFamily="34" charset="0"/>
                <a:cs typeface="Arial" pitchFamily="34" charset="0"/>
              </a:rPr>
              <a:t> повышено качество предоставляемых услуг по подготовке детей к школьному обучению за счет преемственности ДОО и СОШ на уровне использования развивающих технологий</a:t>
            </a:r>
            <a:endParaRPr lang="ru-RU" sz="2200" dirty="0">
              <a:solidFill>
                <a:srgbClr val="2E0CBE"/>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4480" y="551289"/>
            <a:ext cx="6429420" cy="5262979"/>
          </a:xfrm>
          <a:prstGeom prst="rect">
            <a:avLst/>
          </a:prstGeom>
        </p:spPr>
        <p:txBody>
          <a:bodyPr wrap="square">
            <a:spAutoFit/>
          </a:bodyPr>
          <a:lstStyle/>
          <a:p>
            <a:pPr algn="ctr">
              <a:defRPr/>
            </a:pPr>
            <a:r>
              <a:rPr lang="en-US" sz="2400" b="1" dirty="0" smtClean="0">
                <a:solidFill>
                  <a:srgbClr val="FF0000"/>
                </a:solidFill>
                <a:effectLst>
                  <a:outerShdw blurRad="38100" dist="38100" dir="2700000" algn="tl">
                    <a:srgbClr val="C0C0C0"/>
                  </a:outerShdw>
                </a:effectLst>
                <a:latin typeface="Arial" pitchFamily="34" charset="0"/>
                <a:cs typeface="Arial" pitchFamily="34" charset="0"/>
              </a:rPr>
              <a:t>I</a:t>
            </a:r>
            <a:r>
              <a:rPr lang="ru-RU" sz="2400" b="1" dirty="0" smtClean="0">
                <a:solidFill>
                  <a:srgbClr val="FF0000"/>
                </a:solidFill>
                <a:effectLst>
                  <a:outerShdw blurRad="38100" dist="38100" dir="2700000" algn="tl">
                    <a:srgbClr val="C0C0C0"/>
                  </a:outerShdw>
                </a:effectLst>
                <a:latin typeface="Arial" pitchFamily="34" charset="0"/>
                <a:cs typeface="Arial" pitchFamily="34" charset="0"/>
              </a:rPr>
              <a:t> </a:t>
            </a:r>
            <a:r>
              <a:rPr lang="ru-RU" sz="2400" b="1" dirty="0" smtClean="0">
                <a:solidFill>
                  <a:srgbClr val="FF0000"/>
                </a:solidFill>
                <a:effectLst>
                  <a:outerShdw blurRad="38100" dist="38100" dir="2700000" algn="tl">
                    <a:srgbClr val="C0C0C0"/>
                  </a:outerShdw>
                </a:effectLst>
                <a:latin typeface="Arial" pitchFamily="34" charset="0"/>
                <a:cs typeface="Arial" pitchFamily="34" charset="0"/>
              </a:rPr>
              <a:t>этап Подготовительный </a:t>
            </a:r>
          </a:p>
          <a:p>
            <a:pPr algn="ctr">
              <a:defRPr/>
            </a:pPr>
            <a:r>
              <a:rPr lang="ru-RU" sz="2400" dirty="0" smtClean="0">
                <a:solidFill>
                  <a:srgbClr val="FF0000"/>
                </a:solidFill>
                <a:effectLst>
                  <a:outerShdw blurRad="38100" dist="38100" dir="2700000" algn="tl">
                    <a:srgbClr val="C0C0C0"/>
                  </a:outerShdw>
                </a:effectLst>
                <a:latin typeface="Arial" pitchFamily="34" charset="0"/>
                <a:cs typeface="Arial" pitchFamily="34" charset="0"/>
              </a:rPr>
              <a:t>(</a:t>
            </a:r>
            <a:r>
              <a:rPr lang="ru-RU" sz="2400" dirty="0" smtClean="0">
                <a:solidFill>
                  <a:srgbClr val="FF0000"/>
                </a:solidFill>
                <a:effectLst>
                  <a:outerShdw blurRad="38100" dist="38100" dir="2700000" algn="tl">
                    <a:srgbClr val="C0C0C0"/>
                  </a:outerShdw>
                </a:effectLst>
                <a:latin typeface="Arial" pitchFamily="34" charset="0"/>
                <a:cs typeface="Arial" pitchFamily="34" charset="0"/>
              </a:rPr>
              <a:t>2013-2014 учебный год</a:t>
            </a:r>
            <a:r>
              <a:rPr lang="ru-RU" sz="2400" dirty="0" smtClean="0">
                <a:solidFill>
                  <a:srgbClr val="FF0000"/>
                </a:solidFill>
                <a:effectLst>
                  <a:outerShdw blurRad="38100" dist="38100" dir="2700000" algn="tl">
                    <a:srgbClr val="C0C0C0"/>
                  </a:outerShdw>
                </a:effectLst>
                <a:latin typeface="Arial" pitchFamily="34" charset="0"/>
                <a:cs typeface="Arial" pitchFamily="34" charset="0"/>
              </a:rPr>
              <a:t>)</a:t>
            </a:r>
          </a:p>
          <a:p>
            <a:pPr algn="ctr">
              <a:defRPr/>
            </a:pPr>
            <a:endParaRPr lang="ru-RU" sz="2400" dirty="0" smtClean="0">
              <a:solidFill>
                <a:srgbClr val="FF0000"/>
              </a:solidFill>
              <a:effectLst>
                <a:outerShdw blurRad="38100" dist="38100" dir="2700000" algn="tl">
                  <a:srgbClr val="C0C0C0"/>
                </a:outerShdw>
              </a:effectLst>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разработка </a:t>
            </a:r>
            <a:r>
              <a:rPr lang="ru-RU" sz="2400" dirty="0" smtClean="0">
                <a:solidFill>
                  <a:srgbClr val="2E0CBE"/>
                </a:solidFill>
                <a:latin typeface="Arial" pitchFamily="34" charset="0"/>
                <a:cs typeface="Arial" pitchFamily="34" charset="0"/>
              </a:rPr>
              <a:t>системы </a:t>
            </a:r>
            <a:r>
              <a:rPr lang="ru-RU" sz="2400" dirty="0" smtClean="0">
                <a:solidFill>
                  <a:srgbClr val="2E0CBE"/>
                </a:solidFill>
                <a:latin typeface="Arial" pitchFamily="34" charset="0"/>
                <a:cs typeface="Arial" pitchFamily="34" charset="0"/>
              </a:rPr>
              <a:t>координации </a:t>
            </a:r>
            <a:r>
              <a:rPr lang="ru-RU" sz="2400" dirty="0" smtClean="0">
                <a:solidFill>
                  <a:srgbClr val="2E0CBE"/>
                </a:solidFill>
                <a:latin typeface="Arial" pitchFamily="34" charset="0"/>
                <a:cs typeface="Arial" pitchFamily="34" charset="0"/>
              </a:rPr>
              <a:t>деятельности (формы, механизмы, условия и др.) образовательных </a:t>
            </a:r>
            <a:r>
              <a:rPr lang="ru-RU" sz="2400" dirty="0" smtClean="0">
                <a:solidFill>
                  <a:srgbClr val="2E0CBE"/>
                </a:solidFill>
                <a:latin typeface="Arial" pitchFamily="34" charset="0"/>
                <a:cs typeface="Arial" pitchFamily="34" charset="0"/>
              </a:rPr>
              <a:t>учреждений</a:t>
            </a:r>
            <a:endParaRPr lang="ru-RU" sz="2400" dirty="0" smtClean="0">
              <a:solidFill>
                <a:srgbClr val="2E0CBE"/>
              </a:solidFill>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обеспечение методического сопровождения </a:t>
            </a:r>
            <a:r>
              <a:rPr lang="ru-RU" sz="2400" dirty="0" smtClean="0">
                <a:solidFill>
                  <a:srgbClr val="2E0CBE"/>
                </a:solidFill>
                <a:latin typeface="Arial" pitchFamily="34" charset="0"/>
                <a:cs typeface="Arial" pitchFamily="34" charset="0"/>
              </a:rPr>
              <a:t>по изучению основных теоретических положений </a:t>
            </a:r>
            <a:r>
              <a:rPr lang="ru-RU" sz="2400" dirty="0" smtClean="0">
                <a:solidFill>
                  <a:srgbClr val="2E0CBE"/>
                </a:solidFill>
                <a:latin typeface="Arial" pitchFamily="34" charset="0"/>
                <a:cs typeface="Arial" pitchFamily="34" charset="0"/>
              </a:rPr>
              <a:t>реализации технологии </a:t>
            </a:r>
            <a:r>
              <a:rPr lang="ru-RU" sz="2400" dirty="0" smtClean="0">
                <a:solidFill>
                  <a:srgbClr val="2E0CBE"/>
                </a:solidFill>
                <a:latin typeface="Arial" pitchFamily="34" charset="0"/>
                <a:cs typeface="Arial" pitchFamily="34" charset="0"/>
              </a:rPr>
              <a:t>проблемного диалога в ДОО </a:t>
            </a:r>
            <a:r>
              <a:rPr lang="ru-RU" sz="2400" dirty="0" smtClean="0">
                <a:solidFill>
                  <a:srgbClr val="2E0CBE"/>
                </a:solidFill>
                <a:latin typeface="Arial" pitchFamily="34" charset="0"/>
                <a:cs typeface="Arial" pitchFamily="34" charset="0"/>
              </a:rPr>
              <a:t>и СОШ</a:t>
            </a:r>
            <a:endParaRPr lang="ru-RU" sz="2400" dirty="0" smtClean="0">
              <a:solidFill>
                <a:srgbClr val="2E0CBE"/>
              </a:solidFill>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анализ образовательных ситуаций </a:t>
            </a:r>
            <a:r>
              <a:rPr lang="ru-RU" sz="2400" dirty="0" smtClean="0">
                <a:solidFill>
                  <a:srgbClr val="2E0CBE"/>
                </a:solidFill>
                <a:latin typeface="Arial" pitchFamily="34" charset="0"/>
                <a:cs typeface="Arial" pitchFamily="34" charset="0"/>
              </a:rPr>
              <a:t>в учреждениях – участниках инновационной площадки</a:t>
            </a:r>
            <a:endParaRPr lang="ru-RU" sz="2400" dirty="0">
              <a:solidFill>
                <a:srgbClr val="2E0CBE"/>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1604" y="500043"/>
            <a:ext cx="6643734" cy="5016758"/>
          </a:xfrm>
          <a:prstGeom prst="rect">
            <a:avLst/>
          </a:prstGeom>
        </p:spPr>
        <p:txBody>
          <a:bodyPr wrap="square">
            <a:spAutoFit/>
          </a:bodyPr>
          <a:lstStyle/>
          <a:p>
            <a:pPr algn="ctr">
              <a:defRPr/>
            </a:pPr>
            <a:r>
              <a:rPr lang="en-US" sz="3200" b="1" dirty="0" smtClean="0">
                <a:solidFill>
                  <a:srgbClr val="FF0000"/>
                </a:solidFill>
                <a:effectLst>
                  <a:outerShdw blurRad="38100" dist="38100" dir="2700000" algn="tl">
                    <a:srgbClr val="C0C0C0"/>
                  </a:outerShdw>
                </a:effectLst>
                <a:latin typeface="Arial" pitchFamily="34" charset="0"/>
                <a:cs typeface="Arial" pitchFamily="34" charset="0"/>
              </a:rPr>
              <a:t>II</a:t>
            </a:r>
            <a:r>
              <a:rPr lang="ru-RU" sz="3200" b="1" dirty="0" smtClean="0">
                <a:solidFill>
                  <a:srgbClr val="FF0000"/>
                </a:solidFill>
                <a:effectLst>
                  <a:outerShdw blurRad="38100" dist="38100" dir="2700000" algn="tl">
                    <a:srgbClr val="C0C0C0"/>
                  </a:outerShdw>
                </a:effectLst>
                <a:latin typeface="Arial" pitchFamily="34" charset="0"/>
                <a:cs typeface="Arial" pitchFamily="34" charset="0"/>
              </a:rPr>
              <a:t> этап – Внедренческий </a:t>
            </a:r>
            <a:r>
              <a:rPr lang="ru-RU" sz="3200" dirty="0" smtClean="0">
                <a:solidFill>
                  <a:srgbClr val="FF0000"/>
                </a:solidFill>
                <a:effectLst>
                  <a:outerShdw blurRad="38100" dist="38100" dir="2700000" algn="tl">
                    <a:srgbClr val="C0C0C0"/>
                  </a:outerShdw>
                </a:effectLst>
                <a:latin typeface="Arial" pitchFamily="34" charset="0"/>
                <a:cs typeface="Arial" pitchFamily="34" charset="0"/>
              </a:rPr>
              <a:t>(2014-2015 учебный год</a:t>
            </a:r>
            <a:r>
              <a:rPr lang="ru-RU" sz="3200" dirty="0" smtClean="0">
                <a:solidFill>
                  <a:srgbClr val="FF0000"/>
                </a:solidFill>
                <a:effectLst>
                  <a:outerShdw blurRad="38100" dist="38100" dir="2700000" algn="tl">
                    <a:srgbClr val="C0C0C0"/>
                  </a:outerShdw>
                </a:effectLst>
                <a:latin typeface="Arial" pitchFamily="34" charset="0"/>
                <a:cs typeface="Arial" pitchFamily="34" charset="0"/>
              </a:rPr>
              <a:t>)</a:t>
            </a:r>
          </a:p>
          <a:p>
            <a:pPr algn="ctr">
              <a:defRPr/>
            </a:pPr>
            <a:endParaRPr lang="ru-RU" sz="3200" dirty="0" smtClean="0">
              <a:solidFill>
                <a:srgbClr val="FF0000"/>
              </a:solidFill>
              <a:effectLst>
                <a:outerShdw blurRad="38100" dist="38100" dir="2700000" algn="tl">
                  <a:srgbClr val="C0C0C0"/>
                </a:outerShdw>
              </a:effectLst>
              <a:latin typeface="Arial" pitchFamily="34" charset="0"/>
              <a:cs typeface="Arial" pitchFamily="34" charset="0"/>
            </a:endParaRPr>
          </a:p>
          <a:p>
            <a:pPr algn="ctr">
              <a:defRPr/>
            </a:pPr>
            <a:endParaRPr lang="ru-RU" sz="3200" dirty="0" smtClean="0">
              <a:solidFill>
                <a:srgbClr val="FF0000"/>
              </a:solidFill>
              <a:effectLst>
                <a:outerShdw blurRad="38100" dist="38100" dir="2700000" algn="tl">
                  <a:srgbClr val="C0C0C0"/>
                </a:outerShdw>
              </a:effectLst>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разработка модели </a:t>
            </a:r>
            <a:r>
              <a:rPr lang="ru-RU" sz="2400" dirty="0" smtClean="0">
                <a:solidFill>
                  <a:srgbClr val="2E0CBE"/>
                </a:solidFill>
                <a:latin typeface="Arial" pitchFamily="34" charset="0"/>
                <a:cs typeface="Arial" pitchFamily="34" charset="0"/>
              </a:rPr>
              <a:t>сетевого взаимодействия образовательных учреждений </a:t>
            </a:r>
            <a:endParaRPr lang="ru-RU" sz="2400" dirty="0" smtClean="0">
              <a:solidFill>
                <a:srgbClr val="2E0CBE"/>
              </a:solidFill>
              <a:latin typeface="Arial" pitchFamily="34" charset="0"/>
              <a:cs typeface="Arial" pitchFamily="34" charset="0"/>
            </a:endParaRPr>
          </a:p>
          <a:p>
            <a:pPr algn="just">
              <a:defRPr/>
            </a:pPr>
            <a:endParaRPr lang="ru-RU" sz="2400" dirty="0" smtClean="0">
              <a:solidFill>
                <a:srgbClr val="2E0CBE"/>
              </a:solidFill>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обеспечение методического сопровождения </a:t>
            </a:r>
            <a:r>
              <a:rPr lang="ru-RU" sz="2400" dirty="0" smtClean="0">
                <a:solidFill>
                  <a:srgbClr val="2E0CBE"/>
                </a:solidFill>
                <a:latin typeface="Arial" pitchFamily="34" charset="0"/>
                <a:cs typeface="Arial" pitchFamily="34" charset="0"/>
              </a:rPr>
              <a:t>по </a:t>
            </a:r>
            <a:r>
              <a:rPr lang="ru-RU" sz="2400" dirty="0" smtClean="0">
                <a:solidFill>
                  <a:srgbClr val="2E0CBE"/>
                </a:solidFill>
                <a:latin typeface="Arial" pitchFamily="34" charset="0"/>
                <a:cs typeface="Arial" pitchFamily="34" charset="0"/>
              </a:rPr>
              <a:t>внедрению </a:t>
            </a:r>
            <a:r>
              <a:rPr lang="ru-RU" sz="2400" dirty="0" smtClean="0">
                <a:solidFill>
                  <a:srgbClr val="2E0CBE"/>
                </a:solidFill>
                <a:latin typeface="Arial" pitchFamily="34" charset="0"/>
                <a:cs typeface="Arial" pitchFamily="34" charset="0"/>
              </a:rPr>
              <a:t>технологии проблемного диалога в ДОУ и СОШ в условиях реализации </a:t>
            </a:r>
            <a:r>
              <a:rPr lang="ru-RU" sz="2400" dirty="0" smtClean="0">
                <a:solidFill>
                  <a:srgbClr val="2E0CBE"/>
                </a:solidFill>
                <a:latin typeface="Arial" pitchFamily="34" charset="0"/>
                <a:cs typeface="Arial" pitchFamily="34" charset="0"/>
              </a:rPr>
              <a:t>ФГОС</a:t>
            </a:r>
            <a:endParaRPr lang="ru-RU" sz="2400" dirty="0">
              <a:solidFill>
                <a:srgbClr val="2E0CBE"/>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7290" y="428604"/>
            <a:ext cx="7215238" cy="5632311"/>
          </a:xfrm>
          <a:prstGeom prst="rect">
            <a:avLst/>
          </a:prstGeom>
        </p:spPr>
        <p:txBody>
          <a:bodyPr wrap="square">
            <a:spAutoFit/>
          </a:bodyPr>
          <a:lstStyle/>
          <a:p>
            <a:pPr algn="ctr">
              <a:defRPr/>
            </a:pPr>
            <a:r>
              <a:rPr lang="en-US" sz="3200" b="1" dirty="0" smtClean="0">
                <a:solidFill>
                  <a:srgbClr val="FF0000"/>
                </a:solidFill>
                <a:effectLst>
                  <a:outerShdw blurRad="38100" dist="38100" dir="2700000" algn="tl">
                    <a:srgbClr val="C0C0C0"/>
                  </a:outerShdw>
                </a:effectLst>
                <a:latin typeface="Arial" pitchFamily="34" charset="0"/>
                <a:cs typeface="Arial" pitchFamily="34" charset="0"/>
              </a:rPr>
              <a:t>III</a:t>
            </a:r>
            <a:r>
              <a:rPr lang="ru-RU" sz="3200" b="1" dirty="0" smtClean="0">
                <a:solidFill>
                  <a:srgbClr val="FF0000"/>
                </a:solidFill>
                <a:effectLst>
                  <a:outerShdw blurRad="38100" dist="38100" dir="2700000" algn="tl">
                    <a:srgbClr val="C0C0C0"/>
                  </a:outerShdw>
                </a:effectLst>
                <a:latin typeface="Arial" pitchFamily="34" charset="0"/>
                <a:cs typeface="Arial" pitchFamily="34" charset="0"/>
              </a:rPr>
              <a:t> этап </a:t>
            </a:r>
            <a:r>
              <a:rPr lang="ru-RU" sz="3200" b="1" dirty="0" smtClean="0">
                <a:solidFill>
                  <a:srgbClr val="FF0000"/>
                </a:solidFill>
                <a:effectLst>
                  <a:outerShdw blurRad="38100" dist="38100" dir="2700000" algn="tl">
                    <a:srgbClr val="C0C0C0"/>
                  </a:outerShdw>
                </a:effectLst>
                <a:latin typeface="Arial" pitchFamily="34" charset="0"/>
                <a:cs typeface="Arial" pitchFamily="34" charset="0"/>
              </a:rPr>
              <a:t>Аналитический</a:t>
            </a:r>
          </a:p>
          <a:p>
            <a:pPr algn="ctr">
              <a:defRPr/>
            </a:pPr>
            <a:r>
              <a:rPr lang="ru-RU" sz="3200" dirty="0" smtClean="0">
                <a:solidFill>
                  <a:srgbClr val="FF0000"/>
                </a:solidFill>
                <a:effectLst>
                  <a:outerShdw blurRad="38100" dist="38100" dir="2700000" algn="tl">
                    <a:srgbClr val="C0C0C0"/>
                  </a:outerShdw>
                </a:effectLst>
                <a:latin typeface="Arial" pitchFamily="34" charset="0"/>
                <a:cs typeface="Arial" pitchFamily="34" charset="0"/>
              </a:rPr>
              <a:t>(</a:t>
            </a:r>
            <a:r>
              <a:rPr lang="ru-RU" sz="3200" dirty="0" smtClean="0">
                <a:solidFill>
                  <a:srgbClr val="FF0000"/>
                </a:solidFill>
                <a:effectLst>
                  <a:outerShdw blurRad="38100" dist="38100" dir="2700000" algn="tl">
                    <a:srgbClr val="C0C0C0"/>
                  </a:outerShdw>
                </a:effectLst>
                <a:latin typeface="Arial" pitchFamily="34" charset="0"/>
                <a:cs typeface="Arial" pitchFamily="34" charset="0"/>
              </a:rPr>
              <a:t>2015-2016 учебный год</a:t>
            </a:r>
            <a:r>
              <a:rPr lang="ru-RU" sz="3200" dirty="0" smtClean="0">
                <a:solidFill>
                  <a:srgbClr val="FF0000"/>
                </a:solidFill>
                <a:effectLst>
                  <a:outerShdw blurRad="38100" dist="38100" dir="2700000" algn="tl">
                    <a:srgbClr val="C0C0C0"/>
                  </a:outerShdw>
                </a:effectLst>
                <a:latin typeface="Arial" pitchFamily="34" charset="0"/>
                <a:cs typeface="Arial" pitchFamily="34" charset="0"/>
              </a:rPr>
              <a:t>)</a:t>
            </a:r>
          </a:p>
          <a:p>
            <a:pPr algn="ctr">
              <a:defRPr/>
            </a:pPr>
            <a:endParaRPr lang="ru-RU" sz="3200" dirty="0" smtClean="0">
              <a:solidFill>
                <a:srgbClr val="FF0000"/>
              </a:solidFill>
              <a:effectLst>
                <a:outerShdw blurRad="38100" dist="38100" dir="2700000" algn="tl">
                  <a:srgbClr val="C0C0C0"/>
                </a:outerShdw>
              </a:effectLst>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анализ </a:t>
            </a:r>
            <a:r>
              <a:rPr lang="ru-RU" sz="2400" dirty="0" smtClean="0">
                <a:solidFill>
                  <a:srgbClr val="2E0CBE"/>
                </a:solidFill>
                <a:latin typeface="Arial" pitchFamily="34" charset="0"/>
                <a:cs typeface="Arial" pitchFamily="34" charset="0"/>
              </a:rPr>
              <a:t>созданной модели сетевого взаимодействия образовательных учреждений </a:t>
            </a:r>
            <a:r>
              <a:rPr lang="ru-RU" sz="2400" dirty="0" smtClean="0">
                <a:solidFill>
                  <a:srgbClr val="2E0CBE"/>
                </a:solidFill>
                <a:latin typeface="Arial" pitchFamily="34" charset="0"/>
                <a:cs typeface="Arial" pitchFamily="34" charset="0"/>
              </a:rPr>
              <a:t>с учетом возможности внесения изменений и дополнений</a:t>
            </a:r>
          </a:p>
          <a:p>
            <a:pPr algn="just">
              <a:defRPr/>
            </a:pPr>
            <a:endParaRPr lang="ru-RU" sz="2400" dirty="0" smtClean="0">
              <a:solidFill>
                <a:srgbClr val="2E0CBE"/>
              </a:solidFill>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анализ </a:t>
            </a:r>
            <a:r>
              <a:rPr lang="ru-RU" sz="2400" dirty="0" smtClean="0">
                <a:solidFill>
                  <a:srgbClr val="2E0CBE"/>
                </a:solidFill>
                <a:latin typeface="Arial" pitchFamily="34" charset="0"/>
                <a:cs typeface="Arial" pitchFamily="34" charset="0"/>
              </a:rPr>
              <a:t>результатов работы педагогов по внедрению технологии проблемного диалога в ДОО И </a:t>
            </a:r>
            <a:r>
              <a:rPr lang="ru-RU" sz="2400" dirty="0" smtClean="0">
                <a:solidFill>
                  <a:srgbClr val="2E0CBE"/>
                </a:solidFill>
                <a:latin typeface="Arial" pitchFamily="34" charset="0"/>
                <a:cs typeface="Arial" pitchFamily="34" charset="0"/>
              </a:rPr>
              <a:t>СОШ</a:t>
            </a:r>
          </a:p>
          <a:p>
            <a:pPr algn="just">
              <a:defRPr/>
            </a:pPr>
            <a:endParaRPr lang="ru-RU" sz="2400" dirty="0" smtClean="0">
              <a:solidFill>
                <a:srgbClr val="2E0CBE"/>
              </a:solidFill>
              <a:latin typeface="Arial" pitchFamily="34" charset="0"/>
              <a:cs typeface="Arial" pitchFamily="34" charset="0"/>
            </a:endParaRPr>
          </a:p>
          <a:p>
            <a:pPr algn="just">
              <a:buFontTx/>
              <a:buChar char="•"/>
              <a:defRPr/>
            </a:pPr>
            <a:r>
              <a:rPr lang="ru-RU" sz="2400" dirty="0" smtClean="0">
                <a:solidFill>
                  <a:srgbClr val="2E0CBE"/>
                </a:solidFill>
                <a:latin typeface="Arial" pitchFamily="34" charset="0"/>
                <a:cs typeface="Arial" pitchFamily="34" charset="0"/>
              </a:rPr>
              <a:t> выявление проблем и определение перспектив работы</a:t>
            </a:r>
            <a:endParaRPr lang="ru-RU" sz="2400" dirty="0">
              <a:solidFill>
                <a:srgbClr val="2E0CBE"/>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1_Тема Office">
  <a:themeElements>
    <a:clrScheme name="Другая 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70C0"/>
      </a:hlink>
      <a:folHlink>
        <a:srgbClr val="00B0F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340</Words>
  <Application>Microsoft Office PowerPoint</Application>
  <PresentationFormat>Экран (4:3)</PresentationFormat>
  <Paragraphs>47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1_Тема Office</vt:lpstr>
      <vt:lpstr>Муниципальное образовательное учреждение дополнительного профессионального образования (повышение квалификации) специалистов  городской центр развития образования</vt:lpstr>
      <vt:lpstr> Руководитель проекта  Бушная О.В., директор МОУ ГЦРО Авторы проекта Лаврентьева И.В., зам. директора МОУ ГЦРО Сысуева Л.Ю., методист  МОУ ГЦРО  Научный руководитель проекта  Мельникова Е.Л., автор технологии проблемного диалога, лауреат премии Правительства РФ в области образования (за 2008 г.), кандидат психологических наук, доцент, доцент Академии повышения квалификации и профессиональной переподготовки работников образования (Г.Москва) Участники проекта МОУГЦРО           СОШ №№ 29, 49, 62 МДОУ №№ 1, 10, 15, 50, 128, 241, 16 НОУ № 49 </vt:lpstr>
      <vt:lpstr>Слайд 3</vt:lpstr>
      <vt:lpstr>Слайд 4</vt:lpstr>
      <vt:lpstr>Слайд 5</vt:lpstr>
      <vt:lpstr>Слайд 6</vt:lpstr>
      <vt:lpstr>Слайд 7</vt:lpstr>
      <vt:lpstr>Слайд 8</vt:lpstr>
      <vt:lpstr>Слайд 9</vt:lpstr>
      <vt:lpstr>Перспективы развития проекта   участие в работе по данной теме в статусе региональной инновационной площадки на основе межмуниципального сетевого взаимодействия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Наталья</cp:lastModifiedBy>
  <cp:revision>13</cp:revision>
  <dcterms:created xsi:type="dcterms:W3CDTF">2014-06-18T16:32:41Z</dcterms:created>
  <dcterms:modified xsi:type="dcterms:W3CDTF">2014-12-24T09:17:41Z</dcterms:modified>
</cp:coreProperties>
</file>