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65" r:id="rId2"/>
    <p:sldId id="261" r:id="rId3"/>
    <p:sldId id="262" r:id="rId4"/>
    <p:sldId id="260" r:id="rId5"/>
    <p:sldId id="258" r:id="rId6"/>
    <p:sldId id="266" r:id="rId7"/>
    <p:sldId id="264" r:id="rId8"/>
    <p:sldId id="271" r:id="rId9"/>
    <p:sldId id="270" r:id="rId10"/>
    <p:sldId id="267" r:id="rId11"/>
    <p:sldId id="272" r:id="rId12"/>
    <p:sldId id="268" r:id="rId13"/>
    <p:sldId id="269" r:id="rId14"/>
    <p:sldId id="273" r:id="rId15"/>
    <p:sldId id="274" r:id="rId16"/>
    <p:sldId id="275" r:id="rId17"/>
    <p:sldId id="276" r:id="rId18"/>
    <p:sldId id="277" r:id="rId19"/>
    <p:sldId id="278" r:id="rId2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132" y="-9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46100" y="-4763"/>
            <a:ext cx="5014913" cy="6862763"/>
            <a:chOff x="2928938" y="-4763"/>
            <a:chExt cx="5014912" cy="6862763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>
                <a:gd name="T0" fmla="*/ 0 w 670"/>
                <a:gd name="T1" fmla="*/ 0 h 1753"/>
                <a:gd name="T2" fmla="*/ 670 w 670"/>
                <a:gd name="T3" fmla="*/ 1753 h 1753"/>
              </a:gdLst>
              <a:ahLst/>
              <a:cxnLst>
                <a:cxn ang="0">
                  <a:pos x="0" y="1696"/>
                </a:cxn>
                <a:cxn ang="0">
                  <a:pos x="225" y="1753"/>
                </a:cxn>
                <a:cxn ang="0">
                  <a:pos x="670" y="0"/>
                </a:cxn>
                <a:cxn ang="0">
                  <a:pos x="430" y="0"/>
                </a:cxn>
                <a:cxn ang="0">
                  <a:pos x="0" y="1696"/>
                </a:cxn>
              </a:cxnLst>
              <a:rect l="T0" t="T1" r="T2" b="T3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928938" y="-4763"/>
              <a:ext cx="1035050" cy="2673351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9"/>
            <p:cNvSpPr/>
            <p:nvPr/>
          </p:nvSpPr>
          <p:spPr bwMode="auto">
            <a:xfrm>
              <a:off x="2928938" y="2582863"/>
              <a:ext cx="2693987" cy="4275137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10"/>
            <p:cNvSpPr/>
            <p:nvPr/>
          </p:nvSpPr>
          <p:spPr bwMode="auto">
            <a:xfrm>
              <a:off x="3371851" y="2692400"/>
              <a:ext cx="3332161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1"/>
            <p:cNvSpPr/>
            <p:nvPr/>
          </p:nvSpPr>
          <p:spPr bwMode="auto">
            <a:xfrm>
              <a:off x="3367088" y="2687638"/>
              <a:ext cx="4576762" cy="4170362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2"/>
            <p:cNvSpPr/>
            <p:nvPr/>
          </p:nvSpPr>
          <p:spPr bwMode="auto"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C06A9-A0BC-42AD-97C1-5D2AB4BEFA15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3" y="5883275"/>
            <a:ext cx="4324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3531E-3DDC-40B1-8079-DB6EE3741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0E424-BD35-48AE-BAE3-D488FBD3D858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5480D-B888-40CD-8E72-CF1E4AE6EF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08812-29AE-45DD-AA23-9FF46FD15A3A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1F461-D7AB-413B-B248-9BAD0C7E71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FBC46-7123-4C4D-8C2B-FACE59E21CC7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FFEF-CA1B-4B7F-A500-9CA685E343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153D5-F16C-49BF-83D8-6CE7BDAA7265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759A4-D0B2-4796-A641-75045CFB0D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A95D6-A86C-40DF-9D4F-BD11D9CBABD6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EFFA9-F8DE-498F-9774-90BCF23F6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A0653-2389-44B9-B8CB-56628508998D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278A2-0B9A-4831-ABF4-72D6C91D5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0FC02-4422-400B-A5EE-6B2F87F25F57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173-2B13-4087-B28B-756DC0E47B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2E8B6-2EE3-4295-8B3A-1113AEFBBE58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FDCCB-4698-4347-B9DE-8519A2FA00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7AEEE-B943-499C-9A7A-BAA036D63581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2163" y="5867400"/>
            <a:ext cx="5508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5D4B4-A321-461C-9255-02FBB5686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1B251-40AA-491D-AF2A-290C178C546B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5AF45-DF3D-45FB-AC34-94648ADD3A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CEB7F-5816-4BDC-BA97-2D611E840B34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25DD6-2C38-4845-9FB7-CFB7CB3B4A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0004A-1878-405C-81E2-FD79D5D9D436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C946D-3DE8-4C9E-8544-4A9DC46659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F7184-0B04-458E-AC06-B36C5A9CBD38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712AC-5797-4057-987C-E97C96BF8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AC38D-C84D-44FC-BB95-7462F5C43369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712D7-BA30-49D3-B66B-D8237B241E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6914F-B7E7-4406-A8E3-4F81F08AFF2D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198E8-711D-4C55-8B98-946592414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73619-FEB5-469E-B9D3-5E02306A197D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69A4B-46E1-4125-9EF4-2C63500299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150813" y="0"/>
            <a:ext cx="2436812" cy="6858000"/>
            <a:chOff x="1320800" y="0"/>
            <a:chExt cx="2436813" cy="6858001"/>
          </a:xfrm>
        </p:grpSpPr>
        <p:sp>
          <p:nvSpPr>
            <p:cNvPr id="1032" name="Freeform 6"/>
            <p:cNvSpPr>
              <a:spLocks/>
            </p:cNvSpPr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>
                <a:gd name="T0" fmla="*/ 0 w 707"/>
                <a:gd name="T1" fmla="*/ 0 h 3357"/>
                <a:gd name="T2" fmla="*/ 707 w 707"/>
                <a:gd name="T3" fmla="*/ 3357 h 3357"/>
              </a:gdLst>
              <a:ahLst/>
              <a:cxnLst>
                <a:cxn ang="0">
                  <a:pos x="0" y="3330"/>
                </a:cxn>
                <a:cxn ang="0">
                  <a:pos x="156" y="3357"/>
                </a:cxn>
                <a:cxn ang="0">
                  <a:pos x="707" y="0"/>
                </a:cxn>
                <a:cxn ang="0">
                  <a:pos x="547" y="0"/>
                </a:cxn>
                <a:cxn ang="0">
                  <a:pos x="0" y="3330"/>
                </a:cxn>
              </a:cxnLst>
              <a:rect l="T0" t="T1" r="T2" b="T3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1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1"/>
              <a:ext cx="1228726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7" y="5291139"/>
              <a:ext cx="1495426" cy="1566862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7" y="5286376"/>
              <a:ext cx="2130426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1"/>
              <a:ext cx="1695451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84313" y="685800"/>
            <a:ext cx="100187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313" y="2667000"/>
            <a:ext cx="1001871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963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066FEFE-68D7-460C-A880-9932E44DA1DD}" type="datetimeFigureOut">
              <a:rPr lang="ru-RU"/>
              <a:pPr>
                <a:defRPr/>
              </a:pPr>
              <a:t>28.06.2015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0" y="5883275"/>
            <a:ext cx="7085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2163" y="5883275"/>
            <a:ext cx="550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8948C11-DF6E-4A0F-8EC0-46C14359C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6" r:id="rId3"/>
    <p:sldLayoutId id="2147483765" r:id="rId4"/>
    <p:sldLayoutId id="2147483764" r:id="rId5"/>
    <p:sldLayoutId id="2147483763" r:id="rId6"/>
    <p:sldLayoutId id="2147483762" r:id="rId7"/>
    <p:sldLayoutId id="2147483761" r:id="rId8"/>
    <p:sldLayoutId id="2147483760" r:id="rId9"/>
    <p:sldLayoutId id="2147483759" r:id="rId10"/>
    <p:sldLayoutId id="2147483758" r:id="rId11"/>
    <p:sldLayoutId id="2147483769" r:id="rId12"/>
    <p:sldLayoutId id="2147483757" r:id="rId13"/>
    <p:sldLayoutId id="2147483770" r:id="rId14"/>
    <p:sldLayoutId id="2147483756" r:id="rId15"/>
    <p:sldLayoutId id="2147483755" r:id="rId16"/>
    <p:sldLayoutId id="2147483754" r:id="rId17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938" y="319088"/>
            <a:ext cx="8574087" cy="186531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ГОАУ ЯО  Институт </a:t>
            </a:r>
            <a:r>
              <a:rPr lang="ru-RU" sz="3200" b="1" dirty="0"/>
              <a:t>развития образования</a:t>
            </a:r>
          </a:p>
        </p:txBody>
      </p:sp>
      <p:sp>
        <p:nvSpPr>
          <p:cNvPr id="1945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51238" y="2624138"/>
            <a:ext cx="7951787" cy="2760662"/>
          </a:xfrm>
        </p:spPr>
        <p:txBody>
          <a:bodyPr/>
          <a:lstStyle/>
          <a:p>
            <a:r>
              <a:rPr lang="ru-RU" sz="3600" b="1" smtClean="0">
                <a:cs typeface="Arial" charset="0"/>
              </a:rPr>
              <a:t>Деятельность ИРО по реализации региональных проектов и программ в 2015 году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6600" y="319088"/>
            <a:ext cx="2162175" cy="1403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7635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Региональный проект «Развитие кадрового потенциала системы образования ЯО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3" y="1579563"/>
            <a:ext cx="10018712" cy="4211637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b="1" dirty="0">
                <a:solidFill>
                  <a:srgbClr val="C00000"/>
                </a:solidFill>
              </a:rPr>
              <a:t>Цель: создание условий для формирования актуальных профессиональных компетенций педагогических работников образовательных организаций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b="1" dirty="0">
                <a:solidFill>
                  <a:srgbClr val="C00000"/>
                </a:solidFill>
              </a:rPr>
              <a:t>Задачи: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b="1" dirty="0">
                <a:solidFill>
                  <a:srgbClr val="C00000"/>
                </a:solidFill>
              </a:rPr>
              <a:t>Обеспечение внедрения профессионального стандарта в РСО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b="1" dirty="0">
                <a:solidFill>
                  <a:srgbClr val="C00000"/>
                </a:solidFill>
              </a:rPr>
              <a:t>Разработка и внедрение в практику ОО методики диагностики уровня </a:t>
            </a:r>
            <a:r>
              <a:rPr lang="ru-RU" b="1" dirty="0" err="1">
                <a:solidFill>
                  <a:srgbClr val="C00000"/>
                </a:solidFill>
              </a:rPr>
              <a:t>сформированности</a:t>
            </a:r>
            <a:r>
              <a:rPr lang="ru-RU" b="1" dirty="0">
                <a:solidFill>
                  <a:srgbClr val="C00000"/>
                </a:solidFill>
              </a:rPr>
              <a:t> актуальных профессиональных компетенций педагогических работников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b="1" dirty="0">
                <a:solidFill>
                  <a:srgbClr val="C00000"/>
                </a:solidFill>
              </a:rPr>
              <a:t>Разработка и распространение в РСО технологии формирования индивидуальных программ развития педагогических кадров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b="1" dirty="0">
                <a:solidFill>
                  <a:srgbClr val="C00000"/>
                </a:solidFill>
              </a:rPr>
              <a:t>Развитие вариативных форм повышения квалификации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787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Направления деятельности ИРО  по проекту в 2015 году</a:t>
            </a:r>
            <a:endParaRPr lang="ru-RU" sz="3200" b="1" dirty="0"/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1484313" y="1508125"/>
            <a:ext cx="10018712" cy="4283075"/>
          </a:xfrm>
        </p:spPr>
        <p:txBody>
          <a:bodyPr/>
          <a:lstStyle/>
          <a:p>
            <a:r>
              <a:rPr lang="ru-RU" b="1" smtClean="0">
                <a:solidFill>
                  <a:schemeClr val="accent1"/>
                </a:solidFill>
              </a:rPr>
              <a:t>Развитие профессиональных сообществ в сфере образования</a:t>
            </a:r>
          </a:p>
          <a:p>
            <a:r>
              <a:rPr lang="ru-RU" b="1" smtClean="0">
                <a:solidFill>
                  <a:schemeClr val="accent1"/>
                </a:solidFill>
              </a:rPr>
              <a:t>Разработка и внедрение (на уровне апробации) эффективных моделей повышения квалификации</a:t>
            </a:r>
          </a:p>
          <a:p>
            <a:r>
              <a:rPr lang="ru-RU" b="1" smtClean="0">
                <a:solidFill>
                  <a:schemeClr val="accent1"/>
                </a:solidFill>
              </a:rPr>
              <a:t>Сопровождение ММС с целью совершенствования системы методического обеспечения образовательной деятельности на муниципальном уровне</a:t>
            </a:r>
          </a:p>
          <a:p>
            <a:r>
              <a:rPr lang="ru-RU" b="1" smtClean="0">
                <a:solidFill>
                  <a:schemeClr val="accent1"/>
                </a:solidFill>
              </a:rPr>
              <a:t>Методическое, организационное, информационное обеспечение внутрифирменной работы с персоналом в образовательных организациях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1484313" y="439738"/>
            <a:ext cx="10018712" cy="1235075"/>
          </a:xfrm>
        </p:spPr>
        <p:txBody>
          <a:bodyPr/>
          <a:lstStyle/>
          <a:p>
            <a:r>
              <a:rPr lang="ru-RU" sz="2800" b="1" smtClean="0">
                <a:ln>
                  <a:noFill/>
                </a:ln>
              </a:rPr>
              <a:t>Региональный проект « Образовательный комплекс региона»,  малый проект «Развитие неформального образования»</a:t>
            </a:r>
            <a:br>
              <a:rPr lang="ru-RU" sz="2800" b="1" smtClean="0">
                <a:ln>
                  <a:noFill/>
                </a:ln>
              </a:rPr>
            </a:br>
            <a:endParaRPr lang="ru-RU" sz="2800" b="1" smtClean="0">
              <a:ln>
                <a:noFill/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3" y="1709738"/>
            <a:ext cx="10018712" cy="4833937"/>
          </a:xfrm>
        </p:spPr>
        <p:txBody>
          <a:bodyPr rtlCol="0">
            <a:normAutofit fontScale="92500" lnSpcReduction="10000"/>
          </a:bodyPr>
          <a:lstStyle/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dirty="0" smtClean="0">
                <a:solidFill>
                  <a:schemeClr val="accent1"/>
                </a:solidFill>
              </a:rPr>
              <a:t>Предполагаемая </a:t>
            </a:r>
            <a:r>
              <a:rPr lang="ru-RU" b="1" dirty="0" smtClean="0">
                <a:solidFill>
                  <a:schemeClr val="accent1"/>
                </a:solidFill>
              </a:rPr>
              <a:t>цель проекта</a:t>
            </a:r>
            <a:r>
              <a:rPr lang="ru-RU" dirty="0" smtClean="0">
                <a:solidFill>
                  <a:schemeClr val="accent1"/>
                </a:solidFill>
              </a:rPr>
              <a:t>:  Создание новой модели управления: переход </a:t>
            </a:r>
            <a:r>
              <a:rPr lang="ru-RU" dirty="0">
                <a:solidFill>
                  <a:schemeClr val="accent1"/>
                </a:solidFill>
              </a:rPr>
              <a:t>от управления подведомственной системой образования (региональной и муниципальных) к управлению образовательным комплексом региона (ОКР). </a:t>
            </a:r>
            <a:endParaRPr lang="ru-RU" dirty="0" smtClean="0">
              <a:solidFill>
                <a:schemeClr val="accent1"/>
              </a:solidFill>
            </a:endParaRP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dirty="0" smtClean="0">
                <a:solidFill>
                  <a:schemeClr val="accent1"/>
                </a:solidFill>
              </a:rPr>
              <a:t>Предполагаемая </a:t>
            </a:r>
            <a:r>
              <a:rPr lang="ru-RU" b="1" dirty="0" smtClean="0">
                <a:solidFill>
                  <a:schemeClr val="accent1"/>
                </a:solidFill>
              </a:rPr>
              <a:t>цель </a:t>
            </a:r>
            <a:r>
              <a:rPr lang="ru-RU" b="1" dirty="0" err="1" smtClean="0">
                <a:solidFill>
                  <a:schemeClr val="accent1"/>
                </a:solidFill>
              </a:rPr>
              <a:t>подпроекта</a:t>
            </a:r>
            <a:r>
              <a:rPr lang="ru-RU" dirty="0" smtClean="0">
                <a:solidFill>
                  <a:schemeClr val="accent1"/>
                </a:solidFill>
              </a:rPr>
              <a:t>: 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dirty="0" smtClean="0">
                <a:solidFill>
                  <a:schemeClr val="accent1"/>
                </a:solidFill>
              </a:rPr>
              <a:t>Создание среды </a:t>
            </a:r>
            <a:r>
              <a:rPr lang="ru-RU" dirty="0">
                <a:solidFill>
                  <a:schemeClr val="accent1"/>
                </a:solidFill>
              </a:rPr>
              <a:t>возможностей для обучающихся, программах и проектах, расширяющих образовательных потенциал региона, способствующих развитию ребенка за пределами урока.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accent1"/>
                </a:solidFill>
              </a:rPr>
              <a:t>C</a:t>
            </a:r>
            <a:r>
              <a:rPr lang="ru-RU" dirty="0" err="1" smtClean="0">
                <a:solidFill>
                  <a:schemeClr val="accent1"/>
                </a:solidFill>
              </a:rPr>
              <a:t>одействие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>
                <a:solidFill>
                  <a:schemeClr val="accent1"/>
                </a:solidFill>
              </a:rPr>
              <a:t>максимально возможной индивидуализации образовательного процесса за счет сетевых программ (сетевых групп детей, сетевых тренеров, сетевого расписания), практики </a:t>
            </a:r>
            <a:r>
              <a:rPr lang="ru-RU" dirty="0" err="1">
                <a:solidFill>
                  <a:schemeClr val="accent1"/>
                </a:solidFill>
              </a:rPr>
              <a:t>тьюторского</a:t>
            </a:r>
            <a:r>
              <a:rPr lang="ru-RU" dirty="0">
                <a:solidFill>
                  <a:schemeClr val="accent1"/>
                </a:solidFill>
              </a:rPr>
              <a:t> сопровождения индивидуальных образовательных маршрутов (дети с различными специальными потребностями), использования ресурсов внеурочной деятельности и каникулярного времени.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1166813"/>
          </a:xfrm>
        </p:spPr>
        <p:txBody>
          <a:bodyPr/>
          <a:lstStyle/>
          <a:p>
            <a:r>
              <a:rPr lang="ru-RU" sz="2800" b="1" smtClean="0">
                <a:ln>
                  <a:noFill/>
                </a:ln>
              </a:rPr>
              <a:t>Региональный проект «Подготовка рабочих кадров, соответствующих требованиям высокотехнологичных отраслей промышленности на основе дуального образования»</a:t>
            </a:r>
            <a:br>
              <a:rPr lang="ru-RU" sz="2800" b="1" smtClean="0">
                <a:ln>
                  <a:noFill/>
                </a:ln>
              </a:rPr>
            </a:br>
            <a:endParaRPr lang="ru-RU" sz="2800" b="1" smtClean="0">
              <a:ln>
                <a:noFill/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1938" y="2019300"/>
            <a:ext cx="10018712" cy="3771900"/>
          </a:xfrm>
        </p:spPr>
        <p:txBody>
          <a:bodyPr rtlCol="0">
            <a:norm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Цели проекта: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Содействие </a:t>
            </a:r>
            <a:r>
              <a:rPr lang="ru-RU" b="1" dirty="0">
                <a:solidFill>
                  <a:schemeClr val="accent1"/>
                </a:solidFill>
              </a:rPr>
              <a:t>модернизации системы профессиональной подготовки и повышение качества подготовки рабочих 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b="1" dirty="0">
                <a:solidFill>
                  <a:schemeClr val="accent1"/>
                </a:solidFill>
              </a:rPr>
              <a:t>Содействие в преодолении разрыва между требованиями современного производства и системой подготовки рабочих кадров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Повышение </a:t>
            </a:r>
            <a:r>
              <a:rPr lang="ru-RU" b="1" dirty="0">
                <a:solidFill>
                  <a:schemeClr val="accent1"/>
                </a:solidFill>
              </a:rPr>
              <a:t>престижа рабочих профессий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8223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Направления деятельности ИРО по проекту в 2015 году</a:t>
            </a:r>
            <a:endParaRPr lang="ru-RU" sz="3200" b="1" dirty="0"/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1484313" y="1603375"/>
            <a:ext cx="10018712" cy="4187825"/>
          </a:xfrm>
        </p:spPr>
        <p:txBody>
          <a:bodyPr/>
          <a:lstStyle/>
          <a:p>
            <a:r>
              <a:rPr lang="ru-RU" b="1" smtClean="0">
                <a:solidFill>
                  <a:schemeClr val="accent1"/>
                </a:solidFill>
              </a:rPr>
              <a:t>Повышение квалификации производственного  и педагогического персонала, мастеров производственного обучения и иного персонала (в образовательных учреждениях и предприятиях)</a:t>
            </a:r>
          </a:p>
          <a:p>
            <a:r>
              <a:rPr lang="ru-RU" b="1" smtClean="0">
                <a:solidFill>
                  <a:schemeClr val="accent1"/>
                </a:solidFill>
              </a:rPr>
              <a:t>Оказание методической помощи в разработке образовательных программ по реализации элементов дуального образования</a:t>
            </a:r>
          </a:p>
          <a:p>
            <a:r>
              <a:rPr lang="ru-RU" b="1" smtClean="0">
                <a:solidFill>
                  <a:schemeClr val="accent1"/>
                </a:solidFill>
              </a:rPr>
              <a:t>Методическое сопровождение реализации проекта  в организациях</a:t>
            </a:r>
          </a:p>
          <a:p>
            <a:r>
              <a:rPr lang="ru-RU" b="1" smtClean="0">
                <a:solidFill>
                  <a:schemeClr val="accent1"/>
                </a:solidFill>
              </a:rPr>
              <a:t>Проведение межрегиональных семинаров по обмену опытом реализации элементов системы дуального образования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>
          <a:xfrm>
            <a:off x="1484313" y="220663"/>
            <a:ext cx="10018712" cy="1273175"/>
          </a:xfrm>
        </p:spPr>
        <p:txBody>
          <a:bodyPr/>
          <a:lstStyle/>
          <a:p>
            <a:r>
              <a:rPr lang="ru-RU" sz="3600" b="1" smtClean="0">
                <a:ln>
                  <a:noFill/>
                </a:ln>
              </a:rPr>
              <a:t>Региональный проект «Образовательная организация – территория ГТО»</a:t>
            </a:r>
            <a:r>
              <a:rPr lang="ru-RU" sz="3600" smtClean="0">
                <a:ln>
                  <a:noFill/>
                </a:ln>
              </a:rPr>
              <a:t> 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>
          <a:xfrm>
            <a:off x="1484313" y="1679575"/>
            <a:ext cx="10018712" cy="485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 smtClean="0">
                <a:solidFill>
                  <a:schemeClr val="accent1"/>
                </a:solidFill>
              </a:rPr>
              <a:t>СЕМИНАРЫ</a:t>
            </a:r>
            <a:r>
              <a:rPr lang="ru-RU" smtClean="0">
                <a:solidFill>
                  <a:schemeClr val="accent1"/>
                </a:solidFill>
              </a:rPr>
              <a:t> по следующей тематике </a:t>
            </a:r>
          </a:p>
          <a:p>
            <a:pPr>
              <a:lnSpc>
                <a:spcPct val="90000"/>
              </a:lnSpc>
            </a:pPr>
            <a:r>
              <a:rPr lang="ru-RU" smtClean="0">
                <a:solidFill>
                  <a:schemeClr val="accent1"/>
                </a:solidFill>
              </a:rPr>
              <a:t>Внедрение системы физического воспитания на основе "ГТО" в ДО в рамках ФГОС ";</a:t>
            </a:r>
          </a:p>
          <a:p>
            <a:pPr>
              <a:lnSpc>
                <a:spcPct val="90000"/>
              </a:lnSpc>
            </a:pPr>
            <a:r>
              <a:rPr lang="ru-RU" smtClean="0">
                <a:solidFill>
                  <a:schemeClr val="accent1"/>
                </a:solidFill>
              </a:rPr>
              <a:t>«Развитие физических качеств детей дошкольного возраста в рамках ФГОС ДО (возможности использования ФСК "ГТО")»;</a:t>
            </a:r>
          </a:p>
          <a:p>
            <a:pPr>
              <a:lnSpc>
                <a:spcPct val="90000"/>
              </a:lnSpc>
            </a:pPr>
            <a:r>
              <a:rPr lang="ru-RU" smtClean="0">
                <a:solidFill>
                  <a:schemeClr val="accent1"/>
                </a:solidFill>
              </a:rPr>
              <a:t>Внедрение системы физического воспитания на основе "ГТО" в ОО в рамках ФГОС ";</a:t>
            </a:r>
          </a:p>
          <a:p>
            <a:pPr>
              <a:lnSpc>
                <a:spcPct val="90000"/>
              </a:lnSpc>
            </a:pPr>
            <a:r>
              <a:rPr lang="ru-RU" smtClean="0">
                <a:solidFill>
                  <a:schemeClr val="accent1"/>
                </a:solidFill>
              </a:rPr>
              <a:t>«Использование исторического материала гражданско-патриотической направленности при организации спортивно-массовых мероприятий на основе "ГТО" в рамках ФГОС»;</a:t>
            </a:r>
          </a:p>
          <a:p>
            <a:pPr>
              <a:lnSpc>
                <a:spcPct val="90000"/>
              </a:lnSpc>
            </a:pPr>
            <a:r>
              <a:rPr lang="ru-RU" smtClean="0">
                <a:solidFill>
                  <a:schemeClr val="accent1"/>
                </a:solidFill>
              </a:rPr>
              <a:t>«Тьюторское сопровождение внедрения ГТО в  РСО ЯО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>
              <a:ln>
                <a:noFill/>
              </a:ln>
            </a:endParaRPr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1484313" y="592138"/>
            <a:ext cx="10018712" cy="5199062"/>
          </a:xfrm>
        </p:spPr>
        <p:txBody>
          <a:bodyPr/>
          <a:lstStyle/>
          <a:p>
            <a:r>
              <a:rPr lang="ru-RU" smtClean="0">
                <a:solidFill>
                  <a:schemeClr val="accent1"/>
                </a:solidFill>
              </a:rPr>
              <a:t>Организация работы областного объединения методистов спортивных школ, центров дополнительного образования по направлению «Физическая культура» по теме «Раннее выявление одаренных детей в спорте на основе тестов ГТО». </a:t>
            </a:r>
          </a:p>
          <a:p>
            <a:r>
              <a:rPr lang="ru-RU" smtClean="0">
                <a:solidFill>
                  <a:schemeClr val="accent1"/>
                </a:solidFill>
              </a:rPr>
              <a:t>Проведение региональной спортивно-патриотической акции среди педагогов </a:t>
            </a:r>
          </a:p>
          <a:p>
            <a:r>
              <a:rPr lang="ru-RU" smtClean="0">
                <a:solidFill>
                  <a:schemeClr val="accent1"/>
                </a:solidFill>
              </a:rPr>
              <a:t>Проведение Межрегиональной</a:t>
            </a:r>
          </a:p>
          <a:p>
            <a:r>
              <a:rPr lang="ru-RU" smtClean="0">
                <a:solidFill>
                  <a:schemeClr val="accent1"/>
                </a:solidFill>
              </a:rPr>
              <a:t> видеоконференция "Технология внедрения ФСК "ГТО" в Ярославской области".</a:t>
            </a: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600" b="1" smtClean="0">
                <a:ln>
                  <a:noFill/>
                </a:ln>
              </a:rPr>
              <a:t>Региональный проект «Развитие служб медиации </a:t>
            </a:r>
            <a:br>
              <a:rPr lang="ru-RU" sz="3600" b="1" smtClean="0">
                <a:ln>
                  <a:noFill/>
                </a:ln>
              </a:rPr>
            </a:br>
            <a:r>
              <a:rPr lang="ru-RU" sz="3600" b="1" smtClean="0">
                <a:ln>
                  <a:noFill/>
                </a:ln>
              </a:rPr>
              <a:t>в образовательных организациях Ярославской области»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mtClean="0"/>
              <a:t>Проведение обучающих семинаров по вопросам использования метода школьной медиации в профилактике безнадзорности и правонарушений несовершеннолетних для специалистов образовательных организаций, принимающих участие в пилотном проекте по созданию служб школьной медиации, и специалистов территориальных комиссий по делам несовершеннолетних и защите их прав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b="1" smtClean="0">
                <a:ln>
                  <a:noFill/>
                </a:ln>
              </a:rPr>
              <a:t>Региональный проект «Футбол – детям»</a:t>
            </a:r>
            <a:r>
              <a:rPr lang="ru-RU" smtClean="0">
                <a:ln>
                  <a:noFill/>
                </a:ln>
              </a:rPr>
              <a:t> 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>
          <a:xfrm>
            <a:off x="1484313" y="1941513"/>
            <a:ext cx="10018712" cy="4591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 smtClean="0">
                <a:solidFill>
                  <a:schemeClr val="accent1"/>
                </a:solidFill>
              </a:rPr>
              <a:t>СЕМИНАРЫ</a:t>
            </a:r>
            <a:r>
              <a:rPr lang="ru-RU" smtClean="0">
                <a:solidFill>
                  <a:schemeClr val="accent1"/>
                </a:solidFill>
              </a:rPr>
              <a:t> по следующей тематике:</a:t>
            </a:r>
          </a:p>
          <a:p>
            <a:pPr>
              <a:lnSpc>
                <a:spcPct val="90000"/>
              </a:lnSpc>
            </a:pPr>
            <a:r>
              <a:rPr lang="ru-RU" smtClean="0">
                <a:solidFill>
                  <a:schemeClr val="accent1"/>
                </a:solidFill>
              </a:rPr>
              <a:t>Концептуальные основы внедрения футбола в систему физического воспитания в НОО в рамках ФГОС</a:t>
            </a:r>
          </a:p>
          <a:p>
            <a:pPr>
              <a:lnSpc>
                <a:spcPct val="90000"/>
              </a:lnSpc>
            </a:pPr>
            <a:r>
              <a:rPr lang="ru-RU" smtClean="0">
                <a:solidFill>
                  <a:schemeClr val="accent1"/>
                </a:solidFill>
              </a:rPr>
              <a:t>Разработка программы обучения футболу  в ДО в рамках ФГОС. </a:t>
            </a:r>
          </a:p>
          <a:p>
            <a:pPr>
              <a:lnSpc>
                <a:spcPct val="90000"/>
              </a:lnSpc>
            </a:pPr>
            <a:r>
              <a:rPr lang="ru-RU" smtClean="0">
                <a:solidFill>
                  <a:schemeClr val="accent1"/>
                </a:solidFill>
              </a:rPr>
              <a:t>Участие в подготовке и проведении  совместно с Комиссией детско-юношеского футбола комитета массового футбола РФС и Ярославской областной федерацией футбола НЕДЕЛ ФУТБОЛА в Ярославской области, проведение в ОО проекта «Я люблю футбол!» </a:t>
            </a:r>
          </a:p>
          <a:p>
            <a:pPr>
              <a:lnSpc>
                <a:spcPct val="90000"/>
              </a:lnSpc>
            </a:pPr>
            <a:r>
              <a:rPr lang="ru-RU" smtClean="0">
                <a:solidFill>
                  <a:schemeClr val="accent1"/>
                </a:solidFill>
              </a:rPr>
              <a:t>Организация и проведение викторины,</a:t>
            </a:r>
          </a:p>
          <a:p>
            <a:pPr>
              <a:lnSpc>
                <a:spcPct val="90000"/>
              </a:lnSpc>
            </a:pPr>
            <a:r>
              <a:rPr lang="ru-RU" smtClean="0">
                <a:solidFill>
                  <a:schemeClr val="accent1"/>
                </a:solidFill>
              </a:rPr>
              <a:t> посвященную Чемпионату Мира по Футболу в 2018 году в России, «Ярославль-Футбол- Россия- 2018»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>
          <a:xfrm>
            <a:off x="1484313" y="685800"/>
            <a:ext cx="10018712" cy="1244600"/>
          </a:xfrm>
        </p:spPr>
        <p:txBody>
          <a:bodyPr/>
          <a:lstStyle/>
          <a:p>
            <a:r>
              <a:rPr lang="ru-RU" sz="3600" b="1" smtClean="0">
                <a:ln>
                  <a:noFill/>
                </a:ln>
              </a:rPr>
              <a:t>Региональный проект «Разговор о правильном питании»</a:t>
            </a:r>
            <a:r>
              <a:rPr lang="ru-RU" sz="3600" smtClean="0">
                <a:ln>
                  <a:noFill/>
                </a:ln>
              </a:rPr>
              <a:t> 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>
          <a:xfrm>
            <a:off x="1484313" y="2159000"/>
            <a:ext cx="10018712" cy="4371975"/>
          </a:xfrm>
        </p:spPr>
        <p:txBody>
          <a:bodyPr/>
          <a:lstStyle/>
          <a:p>
            <a:r>
              <a:rPr lang="ru-RU" sz="2800" smtClean="0">
                <a:solidFill>
                  <a:schemeClr val="accent1"/>
                </a:solidFill>
              </a:rPr>
              <a:t>Создание методического объединения организаторов питания в МР ЯО, участников программы «Разговор о правильном питании». </a:t>
            </a:r>
          </a:p>
          <a:p>
            <a:r>
              <a:rPr lang="ru-RU" sz="2800" smtClean="0">
                <a:solidFill>
                  <a:schemeClr val="accent1"/>
                </a:solidFill>
              </a:rPr>
              <a:t>Семинар  для организаторов питания в МР ЯО, участников программы «Разговор о правильном питании». </a:t>
            </a:r>
          </a:p>
          <a:p>
            <a:r>
              <a:rPr lang="ru-RU" sz="2800" smtClean="0">
                <a:solidFill>
                  <a:schemeClr val="accent1"/>
                </a:solidFill>
              </a:rPr>
              <a:t>Региональный фестиваль «Лучшая разработка урока по программе «Разговор о правильном питании» в соответствии с требованиями ФГОС».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1484313" y="296863"/>
            <a:ext cx="10018712" cy="1354137"/>
          </a:xfrm>
        </p:spPr>
        <p:txBody>
          <a:bodyPr/>
          <a:lstStyle/>
          <a:p>
            <a:r>
              <a:rPr lang="ru-RU" smtClean="0">
                <a:ln>
                  <a:noFill/>
                </a:ln>
              </a:rPr>
              <a:t>Перечень региональных проектов (программ) ИРО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3" y="1733550"/>
            <a:ext cx="10018712" cy="47021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600" b="1" smtClean="0">
                <a:solidFill>
                  <a:schemeClr val="accent1"/>
                </a:solidFill>
              </a:rPr>
              <a:t>Программа  сопровождения региональной инновационной инфраструктуры (РИП)</a:t>
            </a:r>
          </a:p>
          <a:p>
            <a:pPr>
              <a:lnSpc>
                <a:spcPct val="80000"/>
              </a:lnSpc>
            </a:pPr>
            <a:r>
              <a:rPr lang="ru-RU" sz="2600" b="1" smtClean="0">
                <a:solidFill>
                  <a:schemeClr val="accent1"/>
                </a:solidFill>
              </a:rPr>
              <a:t>Региональный проект по сопровождению школ, работающих в сложных социальных контекстах </a:t>
            </a:r>
          </a:p>
          <a:p>
            <a:pPr>
              <a:lnSpc>
                <a:spcPct val="80000"/>
              </a:lnSpc>
            </a:pPr>
            <a:r>
              <a:rPr lang="ru-RU" sz="2600" b="1" smtClean="0">
                <a:solidFill>
                  <a:schemeClr val="accent1"/>
                </a:solidFill>
              </a:rPr>
              <a:t>Региональный проект «Подготовка рабочих кадров, соответствующих требованиям высокотехнологичных отраслей промышленности на основе дуального образования»</a:t>
            </a:r>
          </a:p>
          <a:p>
            <a:pPr>
              <a:lnSpc>
                <a:spcPct val="80000"/>
              </a:lnSpc>
            </a:pPr>
            <a:r>
              <a:rPr lang="ru-RU" sz="2600" b="1" smtClean="0">
                <a:solidFill>
                  <a:schemeClr val="accent1"/>
                </a:solidFill>
              </a:rPr>
              <a:t>Региональный проект «Развитие кадрового потенциала системы образования ЯО»</a:t>
            </a:r>
          </a:p>
          <a:p>
            <a:pPr>
              <a:lnSpc>
                <a:spcPct val="80000"/>
              </a:lnSpc>
            </a:pPr>
            <a:r>
              <a:rPr lang="ru-RU" sz="2600" b="1" smtClean="0">
                <a:solidFill>
                  <a:schemeClr val="accent1"/>
                </a:solidFill>
              </a:rPr>
              <a:t>Региональный проект « Образовательный комплекс региона»,  малый проект «Развитие неформального образования»</a:t>
            </a:r>
          </a:p>
          <a:p>
            <a:pPr>
              <a:lnSpc>
                <a:spcPct val="80000"/>
              </a:lnSpc>
            </a:pPr>
            <a:endParaRPr lang="ru-RU" sz="2600" b="1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3" y="280988"/>
            <a:ext cx="10018712" cy="11795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Проекты и программы, реализуемые ИРО в рамках ОЦП</a:t>
            </a:r>
            <a:endParaRPr lang="ru-RU" b="1" dirty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1484313" y="1911350"/>
            <a:ext cx="10018712" cy="3879850"/>
          </a:xfrm>
        </p:spPr>
        <p:txBody>
          <a:bodyPr/>
          <a:lstStyle/>
          <a:p>
            <a:r>
              <a:rPr lang="ru-RU" b="1" smtClean="0">
                <a:solidFill>
                  <a:schemeClr val="accent1"/>
                </a:solidFill>
              </a:rPr>
              <a:t>Региональный проект «</a:t>
            </a:r>
            <a:r>
              <a:rPr lang="ru-RU" b="1" smtClean="0">
                <a:solidFill>
                  <a:schemeClr val="accent1"/>
                </a:solidFill>
                <a:latin typeface="Arial" charset="0"/>
              </a:rPr>
              <a:t>Развитие </a:t>
            </a:r>
            <a:r>
              <a:rPr lang="ru-RU" b="1" smtClean="0">
                <a:solidFill>
                  <a:schemeClr val="accent1"/>
                </a:solidFill>
              </a:rPr>
              <a:t>служб медиации</a:t>
            </a:r>
            <a:r>
              <a:rPr lang="ru-RU" b="1" smtClean="0">
                <a:solidFill>
                  <a:schemeClr val="accent1"/>
                </a:solidFill>
                <a:latin typeface="Arial" charset="0"/>
              </a:rPr>
              <a:t> в образовательных организациях Ярославской области</a:t>
            </a:r>
            <a:r>
              <a:rPr lang="ru-RU" b="1" smtClean="0">
                <a:solidFill>
                  <a:schemeClr val="accent1"/>
                </a:solidFill>
              </a:rPr>
              <a:t>»</a:t>
            </a:r>
          </a:p>
          <a:p>
            <a:r>
              <a:rPr lang="ru-RU" b="1" smtClean="0">
                <a:solidFill>
                  <a:schemeClr val="accent1"/>
                </a:solidFill>
              </a:rPr>
              <a:t>ОЦП "Модернизация профессионального образования в соответствии с приоритетными направлениями развития экономики Ярославской области на 2013-2015 годы» (отдельные мероприятия по поручению ДО)</a:t>
            </a:r>
          </a:p>
          <a:p>
            <a:r>
              <a:rPr lang="ru-RU" b="1" smtClean="0">
                <a:solidFill>
                  <a:schemeClr val="accent1"/>
                </a:solidFill>
              </a:rPr>
              <a:t>Региональный проект «</a:t>
            </a:r>
            <a:r>
              <a:rPr lang="ru-RU" b="1" smtClean="0">
                <a:solidFill>
                  <a:schemeClr val="accent1"/>
                </a:solidFill>
                <a:latin typeface="Arial" charset="0"/>
              </a:rPr>
              <a:t>Образовательная организация – территория ГТО</a:t>
            </a:r>
            <a:r>
              <a:rPr lang="ru-RU" b="1" smtClean="0">
                <a:solidFill>
                  <a:schemeClr val="accent1"/>
                </a:solidFill>
              </a:rPr>
              <a:t>»</a:t>
            </a:r>
            <a:endParaRPr lang="ru-RU" b="1" smtClean="0">
              <a:solidFill>
                <a:schemeClr val="accent1"/>
              </a:solidFill>
              <a:latin typeface="Arial" charset="0"/>
            </a:endParaRPr>
          </a:p>
          <a:p>
            <a:r>
              <a:rPr lang="ru-RU" b="1" smtClean="0">
                <a:solidFill>
                  <a:schemeClr val="accent1"/>
                </a:solidFill>
              </a:rPr>
              <a:t>Региональный проект «Футбол – детям»</a:t>
            </a:r>
          </a:p>
          <a:p>
            <a:r>
              <a:rPr lang="ru-RU" b="1" smtClean="0">
                <a:solidFill>
                  <a:schemeClr val="accent1"/>
                </a:solidFill>
              </a:rPr>
              <a:t>Региональный проект «Разговор о правильном питании».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8575" y="552450"/>
            <a:ext cx="9550400" cy="18113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Региональный комплексный проект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</a:t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8575" y="2541588"/>
            <a:ext cx="10018713" cy="3479800"/>
          </a:xfrm>
        </p:spPr>
        <p:txBody>
          <a:bodyPr rtlCol="0">
            <a:normAutofit fontScale="77500" lnSpcReduction="20000"/>
          </a:bodyPr>
          <a:lstStyle/>
          <a:p>
            <a:pPr marL="0" indent="0" fontAlgn="auto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4100" b="1" dirty="0">
                <a:solidFill>
                  <a:schemeClr val="bg2">
                    <a:lumMod val="25000"/>
                  </a:schemeClr>
                </a:solidFill>
              </a:rPr>
              <a:t>Стратегические цели проекта:</a:t>
            </a:r>
            <a:endParaRPr lang="ru-RU" sz="41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Сокращение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разрыва в качестве образования между успешными и неуспешные школами.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ru-RU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Обеспечение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учебной успешности каждого ребенка, независимо от места жительства, социально-экономического статуса семьи.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ru-RU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endParaRPr lang="ru-RU" sz="2800" b="1" dirty="0"/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5163" y="685800"/>
            <a:ext cx="9567862" cy="863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Региональный комплексный проект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000" y="1924050"/>
            <a:ext cx="10018713" cy="4405313"/>
          </a:xfrm>
        </p:spPr>
        <p:txBody>
          <a:bodyPr rtlCol="0">
            <a:norm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Задачи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проекта на 2015 год: </a:t>
            </a:r>
            <a:endParaRPr lang="ru-RU" sz="20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Формирование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инфраструктуры поддержки школ в разработке и реализации программ перехода в эффективный режим работы.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Внедрение в практику управления ОУ и профессиональным развитием педагогов методов управления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результатами.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Создание и развитие различных форм профессионального взаимодействия в региональной (муниципальной) системе образования: профессиональных сообществ директоров, педагогов, сетей школ, территориальных предметных (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межпредметных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) объединений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Стимулирование (создание условий) и поддержка участия школ, работающих в сложном социальном контексте, в конкурсах и проектах  регионального и муниципального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уровней.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6318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Направления деятельности ИРО в 2015 году по проекту</a:t>
            </a:r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>
          <a:xfrm>
            <a:off x="1484313" y="1449388"/>
            <a:ext cx="10018712" cy="4341812"/>
          </a:xfrm>
        </p:spPr>
        <p:txBody>
          <a:bodyPr/>
          <a:lstStyle/>
          <a:p>
            <a:r>
              <a:rPr lang="ru-RU" smtClean="0">
                <a:solidFill>
                  <a:srgbClr val="C00000"/>
                </a:solidFill>
              </a:rPr>
              <a:t>Разработка механизмов, стимулирующих переход школ в эффективный режим работы на региональном и муниципальных уровня</a:t>
            </a:r>
          </a:p>
          <a:p>
            <a:r>
              <a:rPr lang="ru-RU" smtClean="0">
                <a:solidFill>
                  <a:srgbClr val="C00000"/>
                </a:solidFill>
              </a:rPr>
              <a:t>Развитие профессиональной компетентности учителей школ-участников проекта</a:t>
            </a:r>
          </a:p>
          <a:p>
            <a:r>
              <a:rPr lang="ru-RU" smtClean="0">
                <a:solidFill>
                  <a:srgbClr val="C00000"/>
                </a:solidFill>
              </a:rPr>
              <a:t>Разработка инструментария для мониторинга реализации программы мониторинга и организация проведения мониторинга</a:t>
            </a:r>
          </a:p>
          <a:p>
            <a:r>
              <a:rPr lang="ru-RU" smtClean="0">
                <a:solidFill>
                  <a:srgbClr val="C00000"/>
                </a:solidFill>
              </a:rPr>
              <a:t>Разработка программы комплексного анализа деятельности ОО по переходу школ в эффективный режим работы на основе данных мониторинга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3" y="214313"/>
            <a:ext cx="10018712" cy="8778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Реализация программы по сопровождению инновационной инфраструктуры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3" y="1412875"/>
            <a:ext cx="10018712" cy="521335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2800" b="1" dirty="0">
                <a:solidFill>
                  <a:srgbClr val="C00000"/>
                </a:solidFill>
              </a:rPr>
              <a:t>Цели: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Сформировать </a:t>
            </a:r>
            <a:r>
              <a:rPr lang="ru-RU" sz="2800" b="1" dirty="0">
                <a:solidFill>
                  <a:srgbClr val="C00000"/>
                </a:solidFill>
              </a:rPr>
              <a:t>методические, организационные, </a:t>
            </a:r>
            <a:r>
              <a:rPr lang="ru-RU" sz="2800" b="1" dirty="0" smtClean="0">
                <a:solidFill>
                  <a:srgbClr val="C00000"/>
                </a:solidFill>
              </a:rPr>
              <a:t>информационные  </a:t>
            </a:r>
            <a:r>
              <a:rPr lang="ru-RU" sz="2800" b="1" dirty="0">
                <a:solidFill>
                  <a:srgbClr val="C00000"/>
                </a:solidFill>
              </a:rPr>
              <a:t>ресурсы, способствующие выявлению, сопровождению и внедрению инновационных практик в региональной системе образования 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i="1" dirty="0" smtClean="0">
                <a:solidFill>
                  <a:srgbClr val="C00000"/>
                </a:solidFill>
              </a:rPr>
              <a:t>(из проекта стратегии ИРО)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sz="2800" b="1" dirty="0">
                <a:solidFill>
                  <a:srgbClr val="C00000"/>
                </a:solidFill>
              </a:rPr>
              <a:t>Обеспечить научно - методическое сопровождение инновационной деятельности в </a:t>
            </a:r>
            <a:r>
              <a:rPr lang="ru-RU" sz="2800" b="1" dirty="0" smtClean="0">
                <a:solidFill>
                  <a:srgbClr val="C00000"/>
                </a:solidFill>
              </a:rPr>
              <a:t>РСО </a:t>
            </a:r>
            <a:r>
              <a:rPr lang="ru-RU" sz="2800" i="1" dirty="0" smtClean="0">
                <a:solidFill>
                  <a:srgbClr val="C00000"/>
                </a:solidFill>
              </a:rPr>
              <a:t>(из проекта стратегии ИРО)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6445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/>
              <a:t>Реализация программы по сопровождению инновационной инфраструктуры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3" y="1804988"/>
            <a:ext cx="10018712" cy="4810125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3200" b="1" dirty="0">
                <a:solidFill>
                  <a:srgbClr val="C00000"/>
                </a:solidFill>
              </a:rPr>
              <a:t>Задачи: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Создать </a:t>
            </a:r>
            <a:r>
              <a:rPr lang="ru-RU" sz="3200" b="1" dirty="0">
                <a:solidFill>
                  <a:srgbClr val="C00000"/>
                </a:solidFill>
              </a:rPr>
              <a:t>условия (кадровые, организационные, мотивационные, информационно-методические) для обеспечения выявления, сопровождения и внедрения инновационных практик в РСО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Разработать </a:t>
            </a:r>
            <a:r>
              <a:rPr lang="ru-RU" sz="3200" b="1" dirty="0">
                <a:solidFill>
                  <a:srgbClr val="C00000"/>
                </a:solidFill>
              </a:rPr>
              <a:t>новые механизмы взаимодействия участников инновационной деятельности для выявления, сопровождения и внедрения  инновационных практик в  РСО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Обеспечить </a:t>
            </a:r>
            <a:r>
              <a:rPr lang="ru-RU" sz="3200" b="1" dirty="0">
                <a:solidFill>
                  <a:srgbClr val="C00000"/>
                </a:solidFill>
              </a:rPr>
              <a:t>работу творческой лаборатории по прогнозированию и анализу результативности и эффективности инновационной деятельности.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Определить </a:t>
            </a:r>
            <a:r>
              <a:rPr lang="ru-RU" sz="3200" b="1" dirty="0">
                <a:solidFill>
                  <a:srgbClr val="C00000"/>
                </a:solidFill>
              </a:rPr>
              <a:t>единые подходы к  созданию научно-методической продукции.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Проработать </a:t>
            </a:r>
            <a:r>
              <a:rPr lang="ru-RU" sz="3200" b="1" dirty="0">
                <a:solidFill>
                  <a:srgbClr val="C00000"/>
                </a:solidFill>
              </a:rPr>
              <a:t>наиболее рациональные способы продвижения научно-методической инновационной продукции 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Обеспечить </a:t>
            </a:r>
            <a:r>
              <a:rPr lang="ru-RU" sz="3200" b="1" dirty="0">
                <a:solidFill>
                  <a:srgbClr val="C00000"/>
                </a:solidFill>
              </a:rPr>
              <a:t>опережающее оснащение инновационной деятельности соответствующей научно-методической продукцией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6794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Направления деятельности ИРО в рамках программы в 2015 году</a:t>
            </a:r>
            <a:endParaRPr lang="ru-RU" sz="3200" b="1" dirty="0"/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1484313" y="1770063"/>
            <a:ext cx="10018712" cy="4021137"/>
          </a:xfrm>
        </p:spPr>
        <p:txBody>
          <a:bodyPr/>
          <a:lstStyle/>
          <a:p>
            <a:r>
              <a:rPr lang="ru-RU" b="1" smtClean="0">
                <a:solidFill>
                  <a:schemeClr val="accent1"/>
                </a:solidFill>
              </a:rPr>
              <a:t>Организация работы Школы методиста</a:t>
            </a:r>
          </a:p>
          <a:p>
            <a:r>
              <a:rPr lang="ru-RU" b="1" smtClean="0">
                <a:solidFill>
                  <a:schemeClr val="accent1"/>
                </a:solidFill>
              </a:rPr>
              <a:t>Организация работы Межмуниципального  координационного совета методических служб</a:t>
            </a:r>
          </a:p>
          <a:p>
            <a:r>
              <a:rPr lang="ru-RU" b="1" smtClean="0">
                <a:solidFill>
                  <a:schemeClr val="accent1"/>
                </a:solidFill>
              </a:rPr>
              <a:t>Проведение Педагогических субботников</a:t>
            </a:r>
          </a:p>
          <a:p>
            <a:r>
              <a:rPr lang="ru-RU" b="1" smtClean="0">
                <a:solidFill>
                  <a:schemeClr val="accent1"/>
                </a:solidFill>
              </a:rPr>
              <a:t>Сопровождение РИП</a:t>
            </a:r>
          </a:p>
          <a:p>
            <a:r>
              <a:rPr lang="ru-RU" b="1" smtClean="0">
                <a:solidFill>
                  <a:schemeClr val="accent1"/>
                </a:solidFill>
              </a:rPr>
              <a:t>Проведение межмуниципальных  мероприятий по организации инновационной деятельности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TC103457496[[fn=Параллакс]]</Template>
  <TotalTime>439</TotalTime>
  <Words>1046</Words>
  <Application>Microsoft Office PowerPoint</Application>
  <PresentationFormat>Custom</PresentationFormat>
  <Paragraphs>102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Corbel</vt:lpstr>
      <vt:lpstr>Arial</vt:lpstr>
      <vt:lpstr>Calibri</vt:lpstr>
      <vt:lpstr>Параллакс</vt:lpstr>
      <vt:lpstr>Параллакс</vt:lpstr>
      <vt:lpstr>Параллакс</vt:lpstr>
      <vt:lpstr>Параллакс</vt:lpstr>
      <vt:lpstr>Параллакс</vt:lpstr>
      <vt:lpstr>ГОАУ ЯО  Институт развития образования</vt:lpstr>
      <vt:lpstr>Перечень региональных проектов (программ) ИРО</vt:lpstr>
      <vt:lpstr>Проекты и программы, реализуемые ИРО в рамках ОЦП</vt:lpstr>
      <vt:lpstr>Региональный комплексный проект 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 </vt:lpstr>
      <vt:lpstr>Региональный комплексный проект 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 </vt:lpstr>
      <vt:lpstr>Направления деятельности ИРО в 2015 году по проекту</vt:lpstr>
      <vt:lpstr>Реализация программы по сопровождению инновационной инфраструктуры</vt:lpstr>
      <vt:lpstr>Реализация программы по сопровождению инновационной инфраструктуры</vt:lpstr>
      <vt:lpstr>Направления деятельности ИРО в рамках программы в 2015 году</vt:lpstr>
      <vt:lpstr>Региональный проект «Развитие кадрового потенциала системы образования ЯО</vt:lpstr>
      <vt:lpstr>Направления деятельности ИРО  по проекту в 2015 году</vt:lpstr>
      <vt:lpstr>Региональный проект « Образовательный комплекс региона»,  малый проект «Развитие неформального образования» </vt:lpstr>
      <vt:lpstr>Региональный проект «Подготовка рабочих кадров, соответствующих требованиям высокотехнологичных отраслей промышленности на основе дуального образования» </vt:lpstr>
      <vt:lpstr>Направления деятельности ИРО по проекту в 2015 году</vt:lpstr>
      <vt:lpstr>Региональный проект «Образовательная организация – территория ГТО» </vt:lpstr>
      <vt:lpstr>Слайд 16</vt:lpstr>
      <vt:lpstr>Региональный проект «Развитие служб медиации  в образовательных организациях Ярославской области»</vt:lpstr>
      <vt:lpstr>Региональный проект «Футбол – детям» </vt:lpstr>
      <vt:lpstr>Региональный проект «Разговор о правильном питании»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Региональный комплексный проект 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</dc:title>
  <dc:creator>Светлана Михайловна Полищук</dc:creator>
  <cp:lastModifiedBy>User</cp:lastModifiedBy>
  <cp:revision>29</cp:revision>
  <dcterms:created xsi:type="dcterms:W3CDTF">2013-10-30T10:27:19Z</dcterms:created>
  <dcterms:modified xsi:type="dcterms:W3CDTF">2015-06-28T19:56:46Z</dcterms:modified>
</cp:coreProperties>
</file>