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1" r:id="rId6"/>
    <p:sldId id="278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80" r:id="rId16"/>
    <p:sldId id="275" r:id="rId17"/>
    <p:sldId id="276" r:id="rId18"/>
    <p:sldId id="279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____________5&#1089;&#1077;&#1085;&#1090;&#1103;&#1073;&#1088;&#1103;_&#1050;&#1086;&#1087;&#1088;&#1080;&#1085;&#1086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4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Лист1!$C$4:$C$14</c:f>
              <c:strCache>
                <c:ptCount val="11"/>
                <c:pt idx="0">
                  <c:v>г. Рыбинск</c:v>
                </c:pt>
                <c:pt idx="1">
                  <c:v>г. Переславль</c:v>
                </c:pt>
                <c:pt idx="2">
                  <c:v>Борисоглебский МР</c:v>
                </c:pt>
                <c:pt idx="3">
                  <c:v>Гаврилов-Ямский МР</c:v>
                </c:pt>
                <c:pt idx="4">
                  <c:v>Даниловский МР</c:v>
                </c:pt>
                <c:pt idx="5">
                  <c:v>Некрасовский МР</c:v>
                </c:pt>
                <c:pt idx="6">
                  <c:v>Первомайский МР</c:v>
                </c:pt>
                <c:pt idx="7">
                  <c:v>Ростовский МР</c:v>
                </c:pt>
                <c:pt idx="8">
                  <c:v>Тутаевский МР</c:v>
                </c:pt>
                <c:pt idx="9">
                  <c:v>Угличский МР</c:v>
                </c:pt>
                <c:pt idx="10">
                  <c:v>Ярославский МР</c:v>
                </c:pt>
              </c:strCache>
            </c:strRef>
          </c:cat>
          <c:val>
            <c:numRef>
              <c:f>Лист1!$D$4:$D$14</c:f>
              <c:numCache>
                <c:formatCode>General</c:formatCode>
                <c:ptCount val="11"/>
                <c:pt idx="0">
                  <c:v>9</c:v>
                </c:pt>
                <c:pt idx="1">
                  <c:v>4</c:v>
                </c:pt>
                <c:pt idx="2">
                  <c:v>3</c:v>
                </c:pt>
                <c:pt idx="3">
                  <c:v>5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4</c:v>
                </c:pt>
                <c:pt idx="8">
                  <c:v>3</c:v>
                </c:pt>
                <c:pt idx="9">
                  <c:v>16</c:v>
                </c:pt>
                <c:pt idx="1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970560"/>
        <c:axId val="100392960"/>
      </c:barChart>
      <c:catAx>
        <c:axId val="43970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00392960"/>
        <c:crosses val="autoZero"/>
        <c:auto val="1"/>
        <c:lblAlgn val="ctr"/>
        <c:lblOffset val="100"/>
        <c:noMultiLvlLbl val="0"/>
      </c:catAx>
      <c:valAx>
        <c:axId val="1003929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970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46C7E-395B-484E-BE98-398F7FD43ADB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5B777-29AD-455B-AEAF-5F875D9355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4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137E-07FE-41CE-8194-8AA298EFDBA4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5102-71BE-4B30-B340-3B342DE4F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1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5"/>
            <a:ext cx="3203848" cy="15683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948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99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353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4"/>
            <a:ext cx="3059832" cy="14978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9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0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261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2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236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8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75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07504" y="27748"/>
            <a:ext cx="2195736" cy="1052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7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43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174"/>
            <a:ext cx="2160240" cy="10574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58" y="20174"/>
            <a:ext cx="528746" cy="52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8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6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8A793-EF42-4859-9AB7-2F3AECD50069}" type="datetimeFigureOut">
              <a:rPr lang="ru-RU" smtClean="0"/>
              <a:pPr/>
              <a:t>08.09.2015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88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iocryb.ru:1111/" TargetMode="External"/><Relationship Id="rId2" Type="http://schemas.openxmlformats.org/officeDocument/2006/relationships/hyperlink" Target="http://www.iro.yar.ru/index.php?id=1049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44824"/>
            <a:ext cx="8928992" cy="1470025"/>
          </a:xfrm>
        </p:spPr>
        <p:txBody>
          <a:bodyPr>
            <a:noAutofit/>
          </a:bodyPr>
          <a:lstStyle/>
          <a:p>
            <a:r>
              <a:rPr lang="ru-RU" sz="3200" dirty="0" smtClean="0"/>
              <a:t>МЫ ВМЕСТЕ! Подводим итоги. </a:t>
            </a:r>
            <a:br>
              <a:rPr lang="ru-RU" sz="3200" dirty="0" smtClean="0"/>
            </a:br>
            <a:r>
              <a:rPr lang="ru-RU" sz="3200" dirty="0" smtClean="0"/>
              <a:t>Определяем перспективы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84168" y="4653136"/>
            <a:ext cx="2880320" cy="528464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>Смирнова А.Н., </a:t>
            </a:r>
          </a:p>
          <a:p>
            <a:pPr algn="l"/>
            <a:r>
              <a:rPr lang="ru-RU" sz="1800" dirty="0" smtClean="0"/>
              <a:t>проректор ГОАУ ЯО ИРО</a:t>
            </a: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805264"/>
            <a:ext cx="4032448" cy="79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18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7864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b="1" dirty="0"/>
              <a:t> </a:t>
            </a:r>
            <a:r>
              <a:rPr lang="ru-RU" sz="1600" b="1" dirty="0" smtClean="0"/>
              <a:t>г</a:t>
            </a:r>
            <a:r>
              <a:rPr lang="ru-RU" sz="1600" b="1" dirty="0"/>
              <a:t>. </a:t>
            </a:r>
            <a:r>
              <a:rPr lang="ru-RU" sz="1600" b="1" dirty="0" smtClean="0"/>
              <a:t>Рыбинск – 6 </a:t>
            </a:r>
            <a:r>
              <a:rPr lang="ru-RU" sz="1600" b="1" dirty="0"/>
              <a:t>МРЦ</a:t>
            </a:r>
            <a:r>
              <a:rPr lang="ru-RU" sz="1600" dirty="0"/>
              <a:t>: </a:t>
            </a:r>
          </a:p>
          <a:p>
            <a:pPr marL="176213" lvl="0" indent="-176213"/>
            <a:r>
              <a:rPr lang="ru-RU" sz="1600" dirty="0"/>
              <a:t>Создание организационно-методических условий внедрения </a:t>
            </a:r>
            <a:r>
              <a:rPr lang="ru-RU" sz="1600" dirty="0" smtClean="0"/>
              <a:t>ФГОС</a:t>
            </a:r>
            <a:endParaRPr lang="ru-RU" sz="1600" dirty="0"/>
          </a:p>
          <a:p>
            <a:pPr marL="176213" lvl="0" indent="-176213"/>
            <a:r>
              <a:rPr lang="ru-RU" sz="1600" dirty="0"/>
              <a:t>Организация здоровье формирующего пространства образовательной организации и муниципальной системы </a:t>
            </a:r>
            <a:r>
              <a:rPr lang="ru-RU" sz="1600" dirty="0" smtClean="0"/>
              <a:t>образования</a:t>
            </a:r>
            <a:endParaRPr lang="ru-RU" sz="1600" dirty="0"/>
          </a:p>
          <a:p>
            <a:pPr marL="176213" lvl="0" indent="-176213"/>
            <a:r>
              <a:rPr lang="ru-RU" sz="1600" dirty="0"/>
              <a:t>Обеспечение доступности качественных образовательных услуг для одарённых </a:t>
            </a:r>
            <a:r>
              <a:rPr lang="ru-RU" sz="1600" dirty="0" smtClean="0"/>
              <a:t>детей</a:t>
            </a:r>
            <a:endParaRPr lang="ru-RU" sz="1600" dirty="0"/>
          </a:p>
          <a:p>
            <a:pPr marL="176213" lvl="0" indent="-176213"/>
            <a:r>
              <a:rPr lang="ru-RU" sz="1600" dirty="0"/>
              <a:t>Организация обучения по сетевой форме профильного обучения</a:t>
            </a:r>
          </a:p>
          <a:p>
            <a:pPr marL="176213" lvl="0" indent="-176213"/>
            <a:r>
              <a:rPr lang="ru-RU" sz="1600" dirty="0"/>
              <a:t>Развитие государственно-общественного управления ОУ</a:t>
            </a:r>
          </a:p>
          <a:p>
            <a:pPr marL="176213" lvl="0" indent="-176213"/>
            <a:r>
              <a:rPr lang="ru-RU" sz="1600" dirty="0"/>
              <a:t>Возрождение и развитие комплекса ГТО.</a:t>
            </a:r>
          </a:p>
          <a:p>
            <a:pPr>
              <a:buNone/>
            </a:pPr>
            <a:r>
              <a:rPr lang="ru-RU" sz="1600" b="1" dirty="0" smtClean="0"/>
              <a:t>г</a:t>
            </a:r>
            <a:r>
              <a:rPr lang="ru-RU" sz="1600" b="1" dirty="0"/>
              <a:t>. </a:t>
            </a:r>
            <a:r>
              <a:rPr lang="ru-RU" sz="1600" b="1" dirty="0" smtClean="0"/>
              <a:t>Переславль –3 </a:t>
            </a:r>
            <a:r>
              <a:rPr lang="ru-RU" sz="1600" b="1" dirty="0"/>
              <a:t>МРЦ</a:t>
            </a:r>
            <a:r>
              <a:rPr lang="ru-RU" sz="1600" dirty="0"/>
              <a:t>:</a:t>
            </a:r>
          </a:p>
          <a:p>
            <a:pPr marL="176213" lvl="0" indent="-176213"/>
            <a:r>
              <a:rPr lang="ru-RU" sz="1600" dirty="0" err="1"/>
              <a:t>Здоровьесбережение</a:t>
            </a:r>
            <a:r>
              <a:rPr lang="ru-RU" sz="1600" dirty="0"/>
              <a:t> участников образовательного процесса (МОУ СОШ № 4)</a:t>
            </a:r>
          </a:p>
          <a:p>
            <a:pPr marL="176213" lvl="0" indent="-176213"/>
            <a:r>
              <a:rPr lang="ru-RU" sz="1600" dirty="0"/>
              <a:t>Дистанционное обучение (МОУ </a:t>
            </a:r>
            <a:r>
              <a:rPr lang="ru-RU" sz="1600" dirty="0" smtClean="0"/>
              <a:t>гимназия</a:t>
            </a:r>
            <a:r>
              <a:rPr lang="ru-RU" sz="1600" dirty="0"/>
              <a:t>)</a:t>
            </a:r>
          </a:p>
          <a:p>
            <a:pPr marL="176213" lvl="0" indent="-176213"/>
            <a:r>
              <a:rPr lang="ru-RU" sz="1600" dirty="0" err="1"/>
              <a:t>Профориентационная</a:t>
            </a:r>
            <a:r>
              <a:rPr lang="ru-RU" sz="1600" dirty="0"/>
              <a:t> работа с обучающимися (МОУ Межшкольный учебный комбинат)</a:t>
            </a:r>
          </a:p>
          <a:p>
            <a:pPr>
              <a:buNone/>
            </a:pPr>
            <a:r>
              <a:rPr lang="ru-RU" sz="1600" b="1" dirty="0" err="1"/>
              <a:t>Брейтовский</a:t>
            </a:r>
            <a:r>
              <a:rPr lang="ru-RU" sz="1600" b="1" dirty="0"/>
              <a:t> </a:t>
            </a:r>
            <a:r>
              <a:rPr lang="ru-RU" sz="1600" b="1" dirty="0" smtClean="0"/>
              <a:t>–1 МРЦ</a:t>
            </a:r>
            <a:r>
              <a:rPr lang="ru-RU" sz="1600" dirty="0" smtClean="0"/>
              <a:t> </a:t>
            </a:r>
            <a:r>
              <a:rPr lang="ru-RU" sz="1600" b="1" dirty="0" smtClean="0"/>
              <a:t>– </a:t>
            </a:r>
            <a:r>
              <a:rPr lang="ru-RU" sz="1600" dirty="0" smtClean="0"/>
              <a:t>Организация </a:t>
            </a:r>
            <a:r>
              <a:rPr lang="ru-RU" sz="1600" dirty="0"/>
              <a:t>профильного обучения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b="1" dirty="0" err="1" smtClean="0"/>
              <a:t>Большесельский</a:t>
            </a:r>
            <a:r>
              <a:rPr lang="ru-RU" sz="1600" b="1" dirty="0" smtClean="0"/>
              <a:t> – 4 МРЦ:</a:t>
            </a:r>
            <a:endParaRPr lang="ru-RU" sz="1600" dirty="0" smtClean="0"/>
          </a:p>
          <a:p>
            <a:pPr marL="176213" indent="-176213"/>
            <a:r>
              <a:rPr lang="ru-RU" sz="1600" dirty="0" smtClean="0"/>
              <a:t>Организация и методическое сопровождение работы с талантливыми детьми</a:t>
            </a:r>
          </a:p>
          <a:p>
            <a:pPr marL="176213" indent="-176213"/>
            <a:r>
              <a:rPr lang="ru-RU" sz="1600" dirty="0" smtClean="0"/>
              <a:t>Профилактика правонарушений среди несовершеннолетних</a:t>
            </a:r>
          </a:p>
          <a:p>
            <a:pPr marL="176213" indent="-176213"/>
            <a:r>
              <a:rPr lang="ru-RU" sz="1600" dirty="0" smtClean="0"/>
              <a:t>Спортивно-массовая работа с детьми</a:t>
            </a:r>
          </a:p>
          <a:p>
            <a:pPr marL="176213" indent="-176213"/>
            <a:r>
              <a:rPr lang="ru-RU" sz="1600" dirty="0" smtClean="0"/>
              <a:t>Дистанционное обучение школьников</a:t>
            </a:r>
          </a:p>
          <a:p>
            <a:pPr marL="176213" indent="-176213">
              <a:buNone/>
            </a:pPr>
            <a:r>
              <a:rPr lang="ru-RU" sz="1600" b="1" dirty="0" err="1" smtClean="0"/>
              <a:t>Даниловский</a:t>
            </a:r>
            <a:r>
              <a:rPr lang="ru-RU" sz="1600" b="1" dirty="0" smtClean="0"/>
              <a:t> – 1 МРЦ</a:t>
            </a:r>
            <a:r>
              <a:rPr lang="ru-RU" sz="1600" dirty="0" smtClean="0"/>
              <a:t> </a:t>
            </a:r>
            <a:r>
              <a:rPr lang="ru-RU" sz="1600" b="1" dirty="0" smtClean="0"/>
              <a:t>– «</a:t>
            </a:r>
            <a:r>
              <a:rPr lang="ru-RU" sz="1600" dirty="0" smtClean="0"/>
              <a:t>Организация профильного и дистанционного обучения учащихся школ района» (на базе СОШ № 2 г.Данилов)</a:t>
            </a:r>
          </a:p>
          <a:p>
            <a:pPr marL="176213" indent="-176213">
              <a:buNone/>
            </a:pPr>
            <a:endParaRPr lang="ru-RU" sz="1600" dirty="0" smtClean="0"/>
          </a:p>
          <a:p>
            <a:pPr marL="176213" indent="-176213"/>
            <a:endParaRPr lang="ru-RU" sz="1600" dirty="0" smtClean="0"/>
          </a:p>
          <a:p>
            <a:pPr>
              <a:buNone/>
            </a:pPr>
            <a:endParaRPr lang="ru-RU" sz="1600" dirty="0"/>
          </a:p>
          <a:p>
            <a:endParaRPr lang="ru-RU" sz="1600" dirty="0"/>
          </a:p>
          <a:p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Муниципальные ресурсные центры (МРЦ)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50530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Муниципальные ресурсные центры (МРЦ)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500042"/>
            <a:ext cx="857256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b="1" dirty="0" err="1" smtClean="0"/>
              <a:t>Мышкинский</a:t>
            </a:r>
            <a:r>
              <a:rPr lang="ru-RU" sz="1500" b="1" dirty="0" smtClean="0"/>
              <a:t> </a:t>
            </a:r>
            <a:r>
              <a:rPr lang="ru-RU" sz="1400" b="1" dirty="0" smtClean="0"/>
              <a:t>– </a:t>
            </a:r>
            <a:r>
              <a:rPr lang="ru-RU" sz="1500" b="1" dirty="0" smtClean="0"/>
              <a:t>2 </a:t>
            </a:r>
            <a:r>
              <a:rPr lang="ru-RU" sz="1500" b="1" dirty="0"/>
              <a:t>МРЦ</a:t>
            </a:r>
            <a:r>
              <a:rPr lang="ru-RU" sz="1500" dirty="0"/>
              <a:t>:</a:t>
            </a:r>
          </a:p>
          <a:p>
            <a:pPr marL="360363" indent="-360363"/>
            <a:r>
              <a:rPr lang="ru-RU" sz="1500" dirty="0"/>
              <a:t>Дистанционное обучение</a:t>
            </a:r>
          </a:p>
          <a:p>
            <a:pPr marL="360363" indent="-360363"/>
            <a:r>
              <a:rPr lang="ru-RU" sz="1500" dirty="0"/>
              <a:t>Развитие физической культуры, привитие навыков здорового образа жизни, укрепления здоровья обучающихся.</a:t>
            </a:r>
          </a:p>
          <a:p>
            <a:pPr>
              <a:buNone/>
            </a:pPr>
            <a:r>
              <a:rPr lang="ru-RU" sz="1500" b="1" dirty="0" err="1" smtClean="0"/>
              <a:t>Некоузский</a:t>
            </a:r>
            <a:r>
              <a:rPr lang="ru-RU" sz="1500" b="1" dirty="0" smtClean="0"/>
              <a:t> </a:t>
            </a:r>
            <a:r>
              <a:rPr lang="ru-RU" sz="1400" b="1" dirty="0" smtClean="0"/>
              <a:t>– </a:t>
            </a:r>
            <a:r>
              <a:rPr lang="ru-RU" sz="1500" b="1" dirty="0" smtClean="0"/>
              <a:t>2 </a:t>
            </a:r>
            <a:r>
              <a:rPr lang="ru-RU" sz="1500" b="1" dirty="0"/>
              <a:t>МРЦ</a:t>
            </a:r>
            <a:r>
              <a:rPr lang="ru-RU" sz="1500" dirty="0"/>
              <a:t>:</a:t>
            </a:r>
          </a:p>
          <a:p>
            <a:pPr marL="360363" indent="-360363"/>
            <a:r>
              <a:rPr lang="ru-RU" sz="1500" dirty="0"/>
              <a:t>Технологии дистанционного обучения (МОУ </a:t>
            </a:r>
            <a:r>
              <a:rPr lang="ru-RU" sz="1500" dirty="0" err="1"/>
              <a:t>Некоузская</a:t>
            </a:r>
            <a:r>
              <a:rPr lang="ru-RU" sz="1500" dirty="0"/>
              <a:t> СОШ.)</a:t>
            </a:r>
          </a:p>
          <a:p>
            <a:pPr marL="360363" indent="-360363"/>
            <a:r>
              <a:rPr lang="ru-RU" sz="1500" dirty="0"/>
              <a:t>Спортивно-оздоровительное направление (МОУ Волжская СОШ.)</a:t>
            </a:r>
          </a:p>
          <a:p>
            <a:pPr>
              <a:buNone/>
            </a:pPr>
            <a:r>
              <a:rPr lang="ru-RU" sz="1500" b="1" dirty="0" smtClean="0"/>
              <a:t>Некрасовский </a:t>
            </a:r>
            <a:r>
              <a:rPr lang="ru-RU" sz="1400" b="1" dirty="0" smtClean="0"/>
              <a:t>– </a:t>
            </a:r>
            <a:r>
              <a:rPr lang="ru-RU" sz="1500" b="1" dirty="0" smtClean="0"/>
              <a:t>2 </a:t>
            </a:r>
            <a:r>
              <a:rPr lang="ru-RU" sz="1500" b="1" dirty="0"/>
              <a:t>МРЦ</a:t>
            </a:r>
            <a:r>
              <a:rPr lang="ru-RU" sz="1500" dirty="0"/>
              <a:t>:</a:t>
            </a:r>
          </a:p>
          <a:p>
            <a:pPr marL="360363" indent="-360363"/>
            <a:r>
              <a:rPr lang="ru-RU" sz="1500" dirty="0"/>
              <a:t>Целевые ориентиры ФГОС</a:t>
            </a:r>
          </a:p>
          <a:p>
            <a:pPr marL="360363" indent="-360363"/>
            <a:r>
              <a:rPr lang="ru-RU" sz="1500" dirty="0"/>
              <a:t>Дистанционное обучение на ступени общего образования.</a:t>
            </a:r>
          </a:p>
          <a:p>
            <a:pPr>
              <a:buNone/>
            </a:pPr>
            <a:r>
              <a:rPr lang="ru-RU" sz="1500" b="1" dirty="0" smtClean="0"/>
              <a:t>Первомайский </a:t>
            </a:r>
            <a:r>
              <a:rPr lang="ru-RU" sz="1400" b="1" dirty="0" smtClean="0"/>
              <a:t>– </a:t>
            </a:r>
            <a:r>
              <a:rPr lang="ru-RU" sz="1500" b="1" dirty="0" smtClean="0"/>
              <a:t>2 </a:t>
            </a:r>
            <a:r>
              <a:rPr lang="ru-RU" sz="1500" b="1" dirty="0"/>
              <a:t>МРЦ</a:t>
            </a:r>
            <a:r>
              <a:rPr lang="ru-RU" sz="1500" dirty="0"/>
              <a:t>:</a:t>
            </a:r>
          </a:p>
          <a:p>
            <a:pPr marL="360363" indent="-360363"/>
            <a:r>
              <a:rPr lang="ru-RU" sz="1500" dirty="0"/>
              <a:t>Дистанционное обучение школьников (МОУ Пречистенской </a:t>
            </a:r>
            <a:r>
              <a:rPr lang="ru-RU" sz="1500" dirty="0" smtClean="0"/>
              <a:t>СОШ.)</a:t>
            </a:r>
            <a:endParaRPr lang="ru-RU" sz="1500" dirty="0"/>
          </a:p>
          <a:p>
            <a:pPr marL="360363" indent="-360363"/>
            <a:r>
              <a:rPr lang="ru-RU" sz="1500" dirty="0"/>
              <a:t>Спортивно-массовая работа с детьми (МОУ Семёновской СОШ.)</a:t>
            </a:r>
          </a:p>
          <a:p>
            <a:pPr>
              <a:buNone/>
            </a:pPr>
            <a:r>
              <a:rPr lang="ru-RU" sz="1500" b="1" dirty="0" err="1" smtClean="0"/>
              <a:t>Переславский</a:t>
            </a:r>
            <a:r>
              <a:rPr lang="ru-RU" sz="1500" b="1" dirty="0" smtClean="0"/>
              <a:t> </a:t>
            </a:r>
            <a:r>
              <a:rPr lang="ru-RU" sz="1400" b="1" dirty="0" smtClean="0"/>
              <a:t>– 1 </a:t>
            </a:r>
            <a:r>
              <a:rPr lang="ru-RU" sz="1500" b="1" dirty="0" smtClean="0"/>
              <a:t>МРЦ</a:t>
            </a:r>
            <a:r>
              <a:rPr lang="ru-RU" sz="1500" dirty="0" smtClean="0"/>
              <a:t> </a:t>
            </a:r>
            <a:r>
              <a:rPr lang="ru-RU" sz="1400" b="1" dirty="0" smtClean="0"/>
              <a:t>–</a:t>
            </a:r>
            <a:r>
              <a:rPr lang="ru-RU" sz="1500" dirty="0" smtClean="0"/>
              <a:t> </a:t>
            </a:r>
            <a:r>
              <a:rPr lang="ru-RU" sz="1500" dirty="0"/>
              <a:t>«Дистанционное обучение школьников</a:t>
            </a:r>
            <a:r>
              <a:rPr lang="ru-RU" sz="1500" dirty="0" smtClean="0"/>
              <a:t>»</a:t>
            </a:r>
            <a:endParaRPr lang="ru-RU" sz="1500" dirty="0"/>
          </a:p>
          <a:p>
            <a:pPr>
              <a:buNone/>
            </a:pPr>
            <a:r>
              <a:rPr lang="ru-RU" sz="1500" b="1" dirty="0" smtClean="0"/>
              <a:t>Пошехонский </a:t>
            </a:r>
            <a:r>
              <a:rPr lang="ru-RU" sz="1500" b="1" dirty="0"/>
              <a:t>– 7 МРЦ</a:t>
            </a:r>
            <a:r>
              <a:rPr lang="ru-RU" sz="1500" dirty="0"/>
              <a:t>:</a:t>
            </a:r>
          </a:p>
          <a:p>
            <a:pPr marL="360363" lvl="1" indent="-360363">
              <a:buFont typeface="Arial" panose="020B0604020202020204" pitchFamily="34" charset="0"/>
              <a:buChar char="•"/>
            </a:pPr>
            <a:r>
              <a:rPr lang="ru-RU" sz="1500" dirty="0"/>
              <a:t>по работе с одарёнными детьми (интеллектуальное развитие)</a:t>
            </a:r>
          </a:p>
          <a:p>
            <a:pPr marL="360363" lvl="1" indent="-360363">
              <a:buFont typeface="Arial" panose="020B0604020202020204" pitchFamily="34" charset="0"/>
              <a:buChar char="•"/>
            </a:pPr>
            <a:r>
              <a:rPr lang="ru-RU" sz="1500" dirty="0"/>
              <a:t>по интеллектуальному развитию детей дошкольного возраста</a:t>
            </a:r>
          </a:p>
          <a:p>
            <a:pPr marL="360363" lvl="1" indent="-360363">
              <a:buFont typeface="Arial" panose="020B0604020202020204" pitchFamily="34" charset="0"/>
              <a:buChar char="•"/>
            </a:pPr>
            <a:r>
              <a:rPr lang="ru-RU" sz="1500" dirty="0"/>
              <a:t>по </a:t>
            </a:r>
            <a:r>
              <a:rPr lang="ru-RU" sz="1500" dirty="0" err="1" smtClean="0"/>
              <a:t>здоровьесбережению</a:t>
            </a:r>
            <a:endParaRPr lang="ru-RU" sz="1500" dirty="0" smtClean="0"/>
          </a:p>
          <a:p>
            <a:pPr marL="360363" lvl="1" indent="-360363">
              <a:buFont typeface="Arial" panose="020B0604020202020204" pitchFamily="34" charset="0"/>
              <a:buChar char="•"/>
            </a:pPr>
            <a:r>
              <a:rPr lang="ru-RU" sz="1500" dirty="0" smtClean="0"/>
              <a:t>…</a:t>
            </a:r>
          </a:p>
          <a:p>
            <a:pPr marL="360363" lvl="1" indent="-360363">
              <a:buNone/>
            </a:pPr>
            <a:r>
              <a:rPr lang="ru-RU" sz="1400" b="1" dirty="0" smtClean="0"/>
              <a:t>Ростовский –1 МРЦ</a:t>
            </a:r>
            <a:r>
              <a:rPr lang="ru-RU" sz="1400" dirty="0" smtClean="0"/>
              <a:t> </a:t>
            </a:r>
            <a:r>
              <a:rPr lang="ru-RU" sz="1400" b="1" dirty="0" smtClean="0"/>
              <a:t>–</a:t>
            </a:r>
            <a:r>
              <a:rPr lang="ru-RU" sz="1400" dirty="0" smtClean="0"/>
              <a:t>«Совершенствование системы работы с допризывной молодежью в ОУ Ростовского МР на основе моделирования характера и условий военной службы». </a:t>
            </a:r>
          </a:p>
          <a:p>
            <a:pPr marL="360363" lvl="1" indent="-360363">
              <a:buFont typeface="Arial" panose="020B0604020202020204" pitchFamily="34" charset="0"/>
              <a:buChar char="•"/>
            </a:pPr>
            <a:endParaRPr lang="ru-RU" sz="1500" dirty="0"/>
          </a:p>
          <a:p>
            <a:pPr>
              <a:buNone/>
            </a:pP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8553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44" y="714356"/>
            <a:ext cx="9001156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500" b="1" dirty="0" err="1" smtClean="0"/>
              <a:t>Рыбинский</a:t>
            </a:r>
            <a:r>
              <a:rPr lang="ru-RU" sz="1500" b="1" dirty="0" smtClean="0"/>
              <a:t> </a:t>
            </a:r>
            <a:r>
              <a:rPr lang="ru-RU" sz="1500" b="1" dirty="0"/>
              <a:t>– 7 </a:t>
            </a:r>
            <a:r>
              <a:rPr lang="ru-RU" sz="1500" b="1" dirty="0" smtClean="0"/>
              <a:t>МРЦ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по внедрению современных образовательных технологий </a:t>
            </a:r>
            <a:r>
              <a:rPr lang="ru-RU" sz="1500" dirty="0" smtClean="0"/>
              <a:t>(подготовка </a:t>
            </a:r>
            <a:r>
              <a:rPr lang="ru-RU" sz="1500" dirty="0"/>
              <a:t>обучающихся к ЕГЭ с использованием </a:t>
            </a:r>
            <a:r>
              <a:rPr lang="ru-RU" sz="1500" dirty="0" smtClean="0"/>
              <a:t>ДОТ) (МОУ </a:t>
            </a:r>
            <a:r>
              <a:rPr lang="ru-RU" sz="1500" dirty="0"/>
              <a:t>Октябрьская </a:t>
            </a:r>
            <a:r>
              <a:rPr lang="ru-RU" sz="1500" dirty="0" smtClean="0"/>
              <a:t>СОШ.)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по работе со способными и одаренными школьниками Рыбинского </a:t>
            </a:r>
            <a:r>
              <a:rPr lang="ru-RU" sz="1500" dirty="0" smtClean="0"/>
              <a:t>МР(МОУ </a:t>
            </a:r>
            <a:r>
              <a:rPr lang="ru-RU" sz="1500" dirty="0"/>
              <a:t>Ермаковская </a:t>
            </a:r>
            <a:r>
              <a:rPr lang="ru-RU" sz="1500" dirty="0" smtClean="0"/>
              <a:t>СОШ.)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по непрерывному дополнительному образованию педагогов и информатизации образования, по работе с молодыми специалистами </a:t>
            </a:r>
            <a:r>
              <a:rPr lang="ru-RU" sz="1500" dirty="0" smtClean="0"/>
              <a:t>ОУ</a:t>
            </a:r>
            <a:r>
              <a:rPr lang="ru-RU" sz="1500" b="1" dirty="0" smtClean="0"/>
              <a:t> (</a:t>
            </a:r>
            <a:r>
              <a:rPr lang="ru-RU" sz="1500" dirty="0" smtClean="0"/>
              <a:t>МОУ </a:t>
            </a:r>
            <a:r>
              <a:rPr lang="ru-RU" sz="1500" dirty="0" err="1"/>
              <a:t>Болтинская</a:t>
            </a:r>
            <a:r>
              <a:rPr lang="ru-RU" sz="1500" dirty="0"/>
              <a:t> </a:t>
            </a:r>
            <a:r>
              <a:rPr lang="ru-RU" sz="1500" dirty="0" smtClean="0"/>
              <a:t>СОШ.)</a:t>
            </a:r>
          </a:p>
          <a:p>
            <a:pPr marL="360363" lvl="0" indent="-360363">
              <a:spcBef>
                <a:spcPts val="0"/>
              </a:spcBef>
            </a:pPr>
            <a:r>
              <a:rPr lang="ru-RU" sz="1500" dirty="0" smtClean="0"/>
              <a:t>…</a:t>
            </a:r>
            <a:endParaRPr lang="ru-RU" sz="1500" dirty="0"/>
          </a:p>
          <a:p>
            <a:pPr>
              <a:buNone/>
            </a:pPr>
            <a:r>
              <a:rPr lang="ru-RU" sz="1500" b="1" dirty="0" err="1" smtClean="0"/>
              <a:t>Тутаевский</a:t>
            </a:r>
            <a:r>
              <a:rPr lang="ru-RU" sz="1500" b="1" dirty="0" smtClean="0"/>
              <a:t> – </a:t>
            </a:r>
            <a:r>
              <a:rPr lang="ru-RU" sz="1500" b="1" dirty="0"/>
              <a:t>7 </a:t>
            </a:r>
            <a:r>
              <a:rPr lang="ru-RU" sz="1500" b="1" dirty="0" smtClean="0"/>
              <a:t>МРЦ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Методическое сопровождение школ, работающих в социально сложных </a:t>
            </a:r>
            <a:r>
              <a:rPr lang="ru-RU" sz="1500" dirty="0" smtClean="0"/>
              <a:t>контекстах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Электронное обучение и применение дистанционных образовательных </a:t>
            </a:r>
            <a:r>
              <a:rPr lang="ru-RU" sz="1500" dirty="0" smtClean="0"/>
              <a:t>технологий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 smtClean="0"/>
              <a:t>Военно-патриотическое </a:t>
            </a:r>
            <a:r>
              <a:rPr lang="ru-RU" sz="1500" dirty="0"/>
              <a:t>воспитание </a:t>
            </a:r>
            <a:r>
              <a:rPr lang="ru-RU" sz="1500" dirty="0" smtClean="0"/>
              <a:t>школьников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Методическое сопровождение деятельности педагогов сельских </a:t>
            </a:r>
            <a:r>
              <a:rPr lang="ru-RU" sz="1500" dirty="0" smtClean="0"/>
              <a:t>ОУ</a:t>
            </a:r>
          </a:p>
          <a:p>
            <a:pPr marL="360363" lvl="0" indent="-360363">
              <a:spcBef>
                <a:spcPts val="0"/>
              </a:spcBef>
            </a:pPr>
            <a:r>
              <a:rPr lang="ru-RU" sz="1500" dirty="0" smtClean="0"/>
              <a:t>Эколого-биологическое </a:t>
            </a:r>
            <a:r>
              <a:rPr lang="ru-RU" sz="1500" dirty="0"/>
              <a:t>и </a:t>
            </a:r>
            <a:r>
              <a:rPr lang="ru-RU" sz="1500" dirty="0" smtClean="0"/>
              <a:t>научно-исследовательское</a:t>
            </a:r>
          </a:p>
          <a:p>
            <a:pPr marL="360363" lvl="0" indent="-360363">
              <a:spcBef>
                <a:spcPts val="0"/>
              </a:spcBef>
            </a:pPr>
            <a:r>
              <a:rPr lang="ru-RU" sz="1500" dirty="0" smtClean="0"/>
              <a:t>…</a:t>
            </a:r>
            <a:endParaRPr lang="ru-RU" sz="1500" dirty="0"/>
          </a:p>
          <a:p>
            <a:pPr>
              <a:buNone/>
            </a:pPr>
            <a:r>
              <a:rPr lang="ru-RU" sz="1500" b="1" dirty="0" err="1" smtClean="0"/>
              <a:t>Угличский</a:t>
            </a:r>
            <a:r>
              <a:rPr lang="ru-RU" sz="1500" b="1" dirty="0" smtClean="0"/>
              <a:t> – 5 МРЦ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Развитие практики электронного образования и дистанционного обучения школьников (МОУ </a:t>
            </a:r>
            <a:r>
              <a:rPr lang="ru-RU" sz="1500" dirty="0" err="1"/>
              <a:t>Отрадновская</a:t>
            </a:r>
            <a:r>
              <a:rPr lang="ru-RU" sz="1500" dirty="0"/>
              <a:t> </a:t>
            </a:r>
            <a:r>
              <a:rPr lang="ru-RU" sz="1500" dirty="0" smtClean="0"/>
              <a:t>СОШ.)</a:t>
            </a:r>
            <a:endParaRPr lang="ru-RU" sz="1500" dirty="0"/>
          </a:p>
          <a:p>
            <a:pPr marL="360363" lvl="0" indent="-360363">
              <a:spcBef>
                <a:spcPts val="0"/>
              </a:spcBef>
            </a:pPr>
            <a:r>
              <a:rPr lang="ru-RU" sz="1500" dirty="0"/>
              <a:t>Формы и методы работы с одаренными детьми в урочной и внеурочной деятельности (МОУ ФМЛ)</a:t>
            </a:r>
          </a:p>
          <a:p>
            <a:pPr marL="360363" lvl="0" indent="-360363">
              <a:spcBef>
                <a:spcPts val="0"/>
              </a:spcBef>
            </a:pPr>
            <a:r>
              <a:rPr lang="ru-RU" sz="1500" dirty="0" err="1"/>
              <a:t>Медиаобразование</a:t>
            </a:r>
            <a:r>
              <a:rPr lang="ru-RU" sz="1500" dirty="0"/>
              <a:t> школьников (МОУ СОШ №8</a:t>
            </a:r>
            <a:r>
              <a:rPr lang="ru-RU" sz="1500" dirty="0" smtClean="0"/>
              <a:t>)</a:t>
            </a:r>
          </a:p>
          <a:p>
            <a:pPr marL="360363" lvl="0" indent="-360363">
              <a:spcBef>
                <a:spcPts val="0"/>
              </a:spcBef>
            </a:pPr>
            <a:r>
              <a:rPr lang="ru-RU" sz="1500" dirty="0" smtClean="0"/>
              <a:t>…</a:t>
            </a:r>
            <a:endParaRPr lang="ru-RU" sz="1500" dirty="0"/>
          </a:p>
          <a:p>
            <a:pPr>
              <a:buNone/>
            </a:pPr>
            <a:r>
              <a:rPr lang="ru-RU" sz="1500" b="1" dirty="0" smtClean="0"/>
              <a:t>Ярославский –14 </a:t>
            </a:r>
            <a:r>
              <a:rPr lang="ru-RU" sz="1500" b="1" dirty="0"/>
              <a:t>опорных школ</a:t>
            </a:r>
            <a:r>
              <a:rPr lang="ru-RU" sz="1500" dirty="0"/>
              <a:t> по предметам, объединяет 378 педагогов</a:t>
            </a:r>
          </a:p>
          <a:p>
            <a:endParaRPr lang="ru-RU" sz="15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Муниципальные ресурсные центры (МРЦ)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303632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Муниципальные инновационные площадки (МИП)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71435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Инновационные </a:t>
            </a:r>
            <a:r>
              <a:rPr lang="ru-RU" sz="1600" b="1" dirty="0"/>
              <a:t>проекты на муниципальном уровне (МИП)</a:t>
            </a:r>
            <a:r>
              <a:rPr lang="ru-RU" sz="1600" dirty="0"/>
              <a:t> по актуальным проблемам образования:</a:t>
            </a:r>
          </a:p>
          <a:p>
            <a:pPr lvl="0"/>
            <a:r>
              <a:rPr lang="ru-RU" sz="1600" dirty="0"/>
              <a:t>по дистанционному обучению </a:t>
            </a:r>
          </a:p>
          <a:p>
            <a:pPr lvl="0"/>
            <a:r>
              <a:rPr lang="ru-RU" sz="1600" dirty="0"/>
              <a:t>по </a:t>
            </a:r>
            <a:r>
              <a:rPr lang="ru-RU" sz="1600" dirty="0" err="1"/>
              <a:t>здоровьесбережению</a:t>
            </a:r>
            <a:endParaRPr lang="ru-RU" sz="1600" dirty="0"/>
          </a:p>
          <a:p>
            <a:pPr lvl="0"/>
            <a:r>
              <a:rPr lang="ru-RU" sz="1600" dirty="0"/>
              <a:t>по организации работы с одаренными детьми</a:t>
            </a:r>
          </a:p>
          <a:p>
            <a:pPr lvl="0"/>
            <a:r>
              <a:rPr lang="ru-RU" sz="1600" dirty="0"/>
              <a:t>по работе с детьми с ограниченными возможностями здоровья и т.д.</a:t>
            </a:r>
          </a:p>
          <a:p>
            <a:pPr>
              <a:buNone/>
            </a:pPr>
            <a:endParaRPr lang="ru-RU" sz="1600" dirty="0"/>
          </a:p>
          <a:p>
            <a:endParaRPr lang="ru-RU" sz="16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142976" y="2928934"/>
          <a:ext cx="6648450" cy="3295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3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err="1" smtClean="0"/>
              <a:t>Даниловский</a:t>
            </a:r>
            <a:r>
              <a:rPr lang="ru-RU" b="1" dirty="0" smtClean="0"/>
              <a:t> </a:t>
            </a:r>
            <a:r>
              <a:rPr lang="ru-RU" b="1" dirty="0"/>
              <a:t>МР – 7 МИП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ФГОС: Инновационный проект программы «Понимание и поддержка» в рамках реализации модели преемственности дошкольного, начального и основного общего образования»(</a:t>
            </a:r>
            <a:r>
              <a:rPr lang="ru-RU" dirty="0" err="1"/>
              <a:t>Горушинская</a:t>
            </a:r>
            <a:r>
              <a:rPr lang="ru-RU" dirty="0"/>
              <a:t> НОШ/ДС) </a:t>
            </a:r>
          </a:p>
          <a:p>
            <a:pPr lvl="0"/>
            <a:r>
              <a:rPr lang="ru-RU" dirty="0"/>
              <a:t>Создание и апробация школьной (внутренней) системы оценки качества образования( СОШ №12)</a:t>
            </a:r>
          </a:p>
          <a:p>
            <a:pPr lvl="0"/>
            <a:r>
              <a:rPr lang="ru-RU" dirty="0"/>
              <a:t>Создание и развитие системы поддержки одаренных детей(СОШ №1)</a:t>
            </a:r>
          </a:p>
          <a:p>
            <a:pPr lvl="0"/>
            <a:r>
              <a:rPr lang="ru-RU" dirty="0"/>
              <a:t>Модель организации внеурочной воспитательной работы на основе интеграции деятельности учреждений социума(СОШ им. Мичурина) </a:t>
            </a:r>
          </a:p>
          <a:p>
            <a:pPr lvl="0"/>
            <a:r>
              <a:rPr lang="ru-RU" dirty="0"/>
              <a:t>Модель организации внеурочной деятельности сельских школьников (Дмитриевская СОШ)</a:t>
            </a:r>
          </a:p>
          <a:p>
            <a:pPr lvl="0"/>
            <a:r>
              <a:rPr lang="ru-RU" dirty="0"/>
              <a:t>Построение модели демократической структуры самоуправления (</a:t>
            </a:r>
            <a:r>
              <a:rPr lang="ru-RU" dirty="0" err="1"/>
              <a:t>Скоковская</a:t>
            </a:r>
            <a:r>
              <a:rPr lang="ru-RU" dirty="0"/>
              <a:t> СОШ)</a:t>
            </a:r>
          </a:p>
          <a:p>
            <a:pPr lvl="0"/>
            <a:r>
              <a:rPr lang="ru-RU" dirty="0"/>
              <a:t>Система работы с одаренными детьми как условие построения личностно ориентированной образовательной среды школы(СОШ № 2)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Муниципальные инновационные площадки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4437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5429256" y="1285860"/>
            <a:ext cx="257176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000760" y="1643050"/>
            <a:ext cx="1285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РРЦ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58016" y="3071810"/>
            <a:ext cx="128588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РИП</a:t>
            </a:r>
            <a:endParaRPr lang="ru-RU" b="1" dirty="0"/>
          </a:p>
        </p:txBody>
      </p:sp>
      <p:cxnSp>
        <p:nvCxnSpPr>
          <p:cNvPr id="10" name="Скругленная соединительная линия 9"/>
          <p:cNvCxnSpPr>
            <a:stCxn id="3" idx="4"/>
            <a:endCxn id="5" idx="0"/>
          </p:cNvCxnSpPr>
          <p:nvPr/>
        </p:nvCxnSpPr>
        <p:spPr>
          <a:xfrm rot="16200000" flipH="1">
            <a:off x="6929454" y="2500306"/>
            <a:ext cx="357190" cy="785818"/>
          </a:xfrm>
          <a:prstGeom prst="curvedConnector3">
            <a:avLst>
              <a:gd name="adj1" fmla="val 50000"/>
            </a:avLst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4357686" y="2571744"/>
            <a:ext cx="128588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РИП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143504" y="3357562"/>
            <a:ext cx="128588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РИП</a:t>
            </a:r>
            <a:endParaRPr lang="ru-RU" b="1" dirty="0"/>
          </a:p>
        </p:txBody>
      </p:sp>
      <p:cxnSp>
        <p:nvCxnSpPr>
          <p:cNvPr id="14" name="Shape 13"/>
          <p:cNvCxnSpPr>
            <a:stCxn id="3" idx="2"/>
          </p:cNvCxnSpPr>
          <p:nvPr/>
        </p:nvCxnSpPr>
        <p:spPr>
          <a:xfrm rot="10800000" flipV="1">
            <a:off x="4857752" y="2000240"/>
            <a:ext cx="571504" cy="571504"/>
          </a:xfrm>
          <a:prstGeom prst="curved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17"/>
          <p:cNvCxnSpPr>
            <a:stCxn id="3" idx="3"/>
          </p:cNvCxnSpPr>
          <p:nvPr/>
        </p:nvCxnSpPr>
        <p:spPr>
          <a:xfrm rot="16200000" flipH="1">
            <a:off x="5584389" y="2726876"/>
            <a:ext cx="852179" cy="409191"/>
          </a:xfrm>
          <a:prstGeom prst="curvedConnector3">
            <a:avLst>
              <a:gd name="adj1" fmla="val 50000"/>
            </a:avLst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714348" y="1714488"/>
            <a:ext cx="1500198" cy="13573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000100" y="221455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МРЦ</a:t>
            </a:r>
            <a:endParaRPr lang="ru-RU" sz="2400" b="1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14348" y="3571876"/>
            <a:ext cx="928694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МИП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285984" y="2928934"/>
            <a:ext cx="928694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МИП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71736" y="1500174"/>
            <a:ext cx="928694" cy="42862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МИП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5" name="Shape 24"/>
          <p:cNvCxnSpPr>
            <a:stCxn id="19" idx="0"/>
          </p:cNvCxnSpPr>
          <p:nvPr/>
        </p:nvCxnSpPr>
        <p:spPr>
          <a:xfrm rot="5400000" flipH="1" flipV="1">
            <a:off x="1946653" y="1089406"/>
            <a:ext cx="142876" cy="1107289"/>
          </a:xfrm>
          <a:prstGeom prst="curvedConnector2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>
            <a:stCxn id="19" idx="3"/>
          </p:cNvCxnSpPr>
          <p:nvPr/>
        </p:nvCxnSpPr>
        <p:spPr>
          <a:xfrm rot="16200000" flipH="1">
            <a:off x="831967" y="2975114"/>
            <a:ext cx="698841" cy="494681"/>
          </a:xfrm>
          <a:prstGeom prst="curvedConnector3">
            <a:avLst>
              <a:gd name="adj1" fmla="val 50000"/>
            </a:avLst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>
            <a:stCxn id="19" idx="6"/>
          </p:cNvCxnSpPr>
          <p:nvPr/>
        </p:nvCxnSpPr>
        <p:spPr>
          <a:xfrm>
            <a:off x="2214546" y="2393149"/>
            <a:ext cx="785818" cy="535785"/>
          </a:xfrm>
          <a:prstGeom prst="curvedConnector3">
            <a:avLst>
              <a:gd name="adj1" fmla="val 50000"/>
            </a:avLst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214282" y="714356"/>
            <a:ext cx="8572560" cy="4429156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Shape 31"/>
          <p:cNvCxnSpPr>
            <a:stCxn id="19" idx="7"/>
          </p:cNvCxnSpPr>
          <p:nvPr/>
        </p:nvCxnSpPr>
        <p:spPr>
          <a:xfrm rot="16200000" flipH="1">
            <a:off x="3775719" y="132390"/>
            <a:ext cx="801357" cy="4363103"/>
          </a:xfrm>
          <a:prstGeom prst="curvedConnector4">
            <a:avLst>
              <a:gd name="adj1" fmla="val -28527"/>
              <a:gd name="adj2" fmla="val 52518"/>
            </a:avLst>
          </a:prstGeom>
          <a:ln w="19050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hape 35"/>
          <p:cNvCxnSpPr>
            <a:stCxn id="19" idx="4"/>
            <a:endCxn id="11" idx="1"/>
          </p:cNvCxnSpPr>
          <p:nvPr/>
        </p:nvCxnSpPr>
        <p:spPr>
          <a:xfrm rot="5400000" flipH="1" flipV="1">
            <a:off x="2803909" y="1518033"/>
            <a:ext cx="214314" cy="2893239"/>
          </a:xfrm>
          <a:prstGeom prst="curvedConnector4">
            <a:avLst>
              <a:gd name="adj1" fmla="val -106666"/>
              <a:gd name="adj2" fmla="val 62963"/>
            </a:avLst>
          </a:prstGeom>
          <a:ln w="19050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В 2015 году </a:t>
            </a: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428604"/>
            <a:ext cx="8786874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ГОАУ </a:t>
            </a:r>
            <a:r>
              <a:rPr lang="ru-RU" sz="1600" b="1" dirty="0"/>
              <a:t>ЯО ИРО</a:t>
            </a:r>
            <a:r>
              <a:rPr lang="ru-RU" sz="1600" dirty="0"/>
              <a:t> </a:t>
            </a:r>
            <a:r>
              <a:rPr lang="ru-RU" sz="1600" b="1" dirty="0"/>
              <a:t>и </a:t>
            </a:r>
            <a:r>
              <a:rPr lang="ru-RU" sz="1600" b="1" dirty="0" smtClean="0"/>
              <a:t>ММС</a:t>
            </a:r>
            <a:r>
              <a:rPr lang="ru-RU" sz="1600" dirty="0" smtClean="0"/>
              <a:t> </a:t>
            </a:r>
            <a:r>
              <a:rPr lang="ru-RU" sz="1600" dirty="0"/>
              <a:t>региона реализуют совместный план организационно-методических мероприятий, все мероприятия плана открытые и носят межмуниципальный </a:t>
            </a:r>
            <a:r>
              <a:rPr lang="ru-RU" sz="1600" dirty="0" smtClean="0"/>
              <a:t>характер: </a:t>
            </a:r>
            <a:r>
              <a:rPr lang="ru-RU" sz="1600" u="sng" dirty="0" smtClean="0">
                <a:hlinkClick r:id="rId2"/>
              </a:rPr>
              <a:t>педагогические </a:t>
            </a:r>
            <a:r>
              <a:rPr lang="ru-RU" sz="1600" u="sng" dirty="0">
                <a:hlinkClick r:id="rId2"/>
              </a:rPr>
              <a:t>субботники</a:t>
            </a:r>
            <a:r>
              <a:rPr lang="ru-RU" sz="1600" dirty="0"/>
              <a:t>, семинары, </a:t>
            </a:r>
            <a:r>
              <a:rPr lang="ru-RU" sz="1600" dirty="0" smtClean="0"/>
              <a:t>конференции</a:t>
            </a:r>
            <a:endParaRPr lang="ru-RU" sz="1600" dirty="0"/>
          </a:p>
          <a:p>
            <a:pPr>
              <a:buNone/>
            </a:pPr>
            <a:r>
              <a:rPr lang="ru-RU" sz="1600" b="1" dirty="0" smtClean="0"/>
              <a:t>г</a:t>
            </a:r>
            <a:r>
              <a:rPr lang="ru-RU" sz="1600" b="1" dirty="0"/>
              <a:t>. </a:t>
            </a:r>
            <a:r>
              <a:rPr lang="ru-RU" sz="1600" b="1" dirty="0" smtClean="0"/>
              <a:t>Рыбинск</a:t>
            </a:r>
            <a:endParaRPr lang="ru-RU" sz="1600" dirty="0"/>
          </a:p>
          <a:p>
            <a:pPr marL="268288" lvl="0" indent="-268288">
              <a:spcBef>
                <a:spcPts val="0"/>
              </a:spcBef>
            </a:pPr>
            <a:r>
              <a:rPr lang="ru-RU" sz="1600" dirty="0"/>
              <a:t>Конференция «Российский патриотизм и патриотическое воспитание детей и молодежи», посвящённая 70-летию со дня Победы в Великой Отечественной войне </a:t>
            </a:r>
          </a:p>
          <a:p>
            <a:pPr marL="268288" lvl="0" indent="-268288">
              <a:spcBef>
                <a:spcPts val="0"/>
              </a:spcBef>
            </a:pPr>
            <a:r>
              <a:rPr lang="ru-RU" sz="1600" dirty="0"/>
              <a:t>Семинар «Проектирование программы саморазвития молодых педагогов» с использованием виртуальной площадки в СДО </a:t>
            </a:r>
            <a:r>
              <a:rPr lang="ru-RU" sz="1600" dirty="0" err="1"/>
              <a:t>Moodle</a:t>
            </a:r>
            <a:r>
              <a:rPr lang="ru-RU" sz="1600" dirty="0"/>
              <a:t> (</a:t>
            </a:r>
            <a:r>
              <a:rPr lang="ru-RU" sz="1600" dirty="0">
                <a:hlinkClick r:id="rId3"/>
              </a:rPr>
              <a:t>http://</a:t>
            </a:r>
            <a:r>
              <a:rPr lang="ru-RU" sz="1600" dirty="0" smtClean="0">
                <a:hlinkClick r:id="rId3"/>
              </a:rPr>
              <a:t>iocryb.ru:1111</a:t>
            </a:r>
            <a:r>
              <a:rPr lang="ru-RU" sz="1600" dirty="0" smtClean="0"/>
              <a:t>) </a:t>
            </a:r>
            <a:endParaRPr lang="ru-RU" sz="1600" dirty="0"/>
          </a:p>
          <a:p>
            <a:pPr marL="268288" lvl="0" indent="-268288">
              <a:spcBef>
                <a:spcPts val="0"/>
              </a:spcBef>
            </a:pPr>
            <a:r>
              <a:rPr lang="ru-RU" sz="1600" dirty="0"/>
              <a:t>Сетевой семинар «Профессиональная позиция: сетевой </a:t>
            </a:r>
            <a:r>
              <a:rPr lang="ru-RU" sz="1600" dirty="0" smtClean="0"/>
              <a:t>методист»</a:t>
            </a:r>
            <a:endParaRPr lang="ru-RU" sz="1600" dirty="0"/>
          </a:p>
          <a:p>
            <a:pPr marL="360363" indent="-360363">
              <a:buNone/>
            </a:pPr>
            <a:r>
              <a:rPr lang="ru-RU" sz="1600" b="1" dirty="0" smtClean="0"/>
              <a:t>Борисоглебский </a:t>
            </a:r>
            <a:r>
              <a:rPr lang="ru-RU" sz="1600" b="1" dirty="0"/>
              <a:t>МР</a:t>
            </a:r>
            <a:endParaRPr lang="ru-RU" sz="1600" dirty="0"/>
          </a:p>
          <a:p>
            <a:pPr marL="268288" indent="-268288">
              <a:spcBef>
                <a:spcPts val="600"/>
              </a:spcBef>
            </a:pPr>
            <a:r>
              <a:rPr lang="ru-RU" sz="1600" dirty="0"/>
              <a:t>Методическая гостиная «Профессиональный стандарт педагога: разработка и реализация проектов и программ духовно-нравственной направленности» в рамках акции педагогический субботник.  </a:t>
            </a:r>
          </a:p>
          <a:p>
            <a:pPr>
              <a:buNone/>
            </a:pPr>
            <a:r>
              <a:rPr lang="ru-RU" sz="1600" b="1" dirty="0" err="1" smtClean="0"/>
              <a:t>Большесельский</a:t>
            </a:r>
            <a:r>
              <a:rPr lang="ru-RU" sz="1600" b="1" dirty="0" smtClean="0"/>
              <a:t> </a:t>
            </a:r>
            <a:r>
              <a:rPr lang="ru-RU" sz="1600" b="1" dirty="0"/>
              <a:t>МР</a:t>
            </a:r>
            <a:endParaRPr lang="ru-RU" sz="1600" dirty="0"/>
          </a:p>
          <a:p>
            <a:pPr marL="268288" indent="-268288">
              <a:tabLst>
                <a:tab pos="268288" algn="l"/>
              </a:tabLst>
            </a:pPr>
            <a:r>
              <a:rPr lang="ru-RU" sz="1600" dirty="0" smtClean="0"/>
              <a:t>Педагогические </a:t>
            </a:r>
            <a:r>
              <a:rPr lang="ru-RU" sz="1600" dirty="0"/>
              <a:t>чтения «Введение ФГОС: проблемы и пути </a:t>
            </a:r>
            <a:r>
              <a:rPr lang="ru-RU" sz="1600" dirty="0" smtClean="0"/>
              <a:t>решения» </a:t>
            </a:r>
          </a:p>
          <a:p>
            <a:pPr>
              <a:buNone/>
            </a:pPr>
            <a:r>
              <a:rPr lang="ru-RU" sz="1600" b="1" dirty="0" err="1" smtClean="0"/>
              <a:t>Гаврилов-Ямский</a:t>
            </a:r>
            <a:r>
              <a:rPr lang="ru-RU" sz="1600" b="1" dirty="0" smtClean="0"/>
              <a:t> МР </a:t>
            </a:r>
            <a:endParaRPr lang="ru-RU" sz="1600" dirty="0" smtClean="0"/>
          </a:p>
          <a:p>
            <a:pPr marL="268288" lvl="0" indent="-268288">
              <a:spcBef>
                <a:spcPts val="0"/>
              </a:spcBef>
            </a:pPr>
            <a:r>
              <a:rPr lang="ru-RU" sz="1600" dirty="0" smtClean="0"/>
              <a:t>Ярмарка педагогических идей «Исследовательская деятельность как развитие познавательной активности детей дошкольного возраста»</a:t>
            </a:r>
          </a:p>
          <a:p>
            <a:pPr marL="268288" lvl="0" indent="-268288">
              <a:spcBef>
                <a:spcPts val="0"/>
              </a:spcBef>
            </a:pPr>
            <a:r>
              <a:rPr lang="ru-RU" sz="1600" dirty="0" smtClean="0"/>
              <a:t>Семинар «Проектирование образовательного процесса в школе на основе </a:t>
            </a:r>
            <a:r>
              <a:rPr lang="ru-RU" sz="1600" dirty="0" err="1" smtClean="0"/>
              <a:t>со-бытийного</a:t>
            </a:r>
            <a:r>
              <a:rPr lang="ru-RU" sz="1600" dirty="0" smtClean="0"/>
              <a:t> подхода»</a:t>
            </a:r>
          </a:p>
          <a:p>
            <a:pPr marL="268288" lvl="0" indent="-268288">
              <a:spcBef>
                <a:spcPts val="0"/>
              </a:spcBef>
            </a:pPr>
            <a:r>
              <a:rPr lang="ru-RU" sz="1600" dirty="0" smtClean="0"/>
              <a:t>Семинар «Современные подходы к организации индивидуальной образовательной деятельности учащихся старшей школы на основе требований ФГОС ООО»</a:t>
            </a:r>
          </a:p>
          <a:p>
            <a:endParaRPr lang="ru-RU" sz="1600" dirty="0"/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912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err="1" smtClean="0"/>
              <a:t>Даниловский</a:t>
            </a:r>
            <a:r>
              <a:rPr lang="ru-RU" sz="1600" b="1" dirty="0" smtClean="0"/>
              <a:t> МР</a:t>
            </a:r>
            <a:endParaRPr lang="ru-RU" sz="1600" dirty="0"/>
          </a:p>
          <a:p>
            <a:pPr marL="268288" lvl="0" indent="-268288"/>
            <a:r>
              <a:rPr lang="ru-RU" sz="1600" dirty="0"/>
              <a:t>Районная методическая конференция (по итогам работы </a:t>
            </a:r>
            <a:r>
              <a:rPr lang="ru-RU" sz="1600" dirty="0" smtClean="0"/>
              <a:t>МИП) </a:t>
            </a:r>
            <a:endParaRPr lang="ru-RU" sz="1600" dirty="0"/>
          </a:p>
          <a:p>
            <a:pPr>
              <a:buNone/>
            </a:pPr>
            <a:r>
              <a:rPr lang="ru-RU" sz="1600" b="1" dirty="0" err="1" smtClean="0"/>
              <a:t>Мышкинский</a:t>
            </a:r>
            <a:r>
              <a:rPr lang="ru-RU" sz="1600" b="1" dirty="0" smtClean="0"/>
              <a:t> </a:t>
            </a:r>
            <a:r>
              <a:rPr lang="ru-RU" sz="1600" b="1" dirty="0"/>
              <a:t>МР</a:t>
            </a:r>
            <a:r>
              <a:rPr lang="ru-RU" sz="1600" dirty="0"/>
              <a:t> </a:t>
            </a:r>
          </a:p>
          <a:p>
            <a:pPr marL="268288" lvl="0" indent="-268288">
              <a:spcBef>
                <a:spcPts val="0"/>
              </a:spcBef>
            </a:pPr>
            <a:r>
              <a:rPr lang="ru-RU" sz="1600" dirty="0"/>
              <a:t>Семинар «Преемственность дошкольного и школьного </a:t>
            </a:r>
            <a:r>
              <a:rPr lang="ru-RU" sz="1600" dirty="0" err="1" smtClean="0"/>
              <a:t>логопунктов</a:t>
            </a:r>
            <a:r>
              <a:rPr lang="ru-RU" sz="1600" dirty="0" smtClean="0"/>
              <a:t>»</a:t>
            </a:r>
            <a:endParaRPr lang="ru-RU" sz="1600" dirty="0"/>
          </a:p>
          <a:p>
            <a:pPr marL="268288" lvl="0" indent="-268288">
              <a:spcBef>
                <a:spcPts val="0"/>
              </a:spcBef>
            </a:pPr>
            <a:r>
              <a:rPr lang="ru-RU" sz="1600" dirty="0"/>
              <a:t>Научно-практическая конференция в 1-4 </a:t>
            </a:r>
            <a:r>
              <a:rPr lang="ru-RU" sz="1600" dirty="0" err="1" smtClean="0"/>
              <a:t>кл</a:t>
            </a:r>
            <a:r>
              <a:rPr lang="ru-RU" sz="1600" dirty="0" smtClean="0"/>
              <a:t>. </a:t>
            </a:r>
            <a:r>
              <a:rPr lang="ru-RU" sz="1600" dirty="0"/>
              <a:t>«Учение с увлечением – старт в </a:t>
            </a:r>
            <a:r>
              <a:rPr lang="ru-RU" sz="1600" dirty="0" smtClean="0"/>
              <a:t>науку»</a:t>
            </a:r>
            <a:endParaRPr lang="ru-RU" sz="1600" dirty="0"/>
          </a:p>
          <a:p>
            <a:pPr>
              <a:buNone/>
            </a:pPr>
            <a:r>
              <a:rPr lang="ru-RU" sz="1600" b="1" dirty="0" err="1" smtClean="0"/>
              <a:t>Некоузский</a:t>
            </a:r>
            <a:r>
              <a:rPr lang="ru-RU" sz="1600" b="1" dirty="0" smtClean="0"/>
              <a:t> </a:t>
            </a:r>
            <a:r>
              <a:rPr lang="ru-RU" sz="1600" b="1" dirty="0"/>
              <a:t>МР</a:t>
            </a:r>
            <a:endParaRPr lang="ru-RU" sz="1600" dirty="0"/>
          </a:p>
          <a:p>
            <a:pPr marL="268288" lvl="0" indent="-268288"/>
            <a:r>
              <a:rPr lang="ru-RU" sz="1600" dirty="0"/>
              <a:t>Семинар «Духовно-нравственное воспитание дошкольников средствами музейной педагогики</a:t>
            </a:r>
            <a:r>
              <a:rPr lang="ru-RU" sz="1600" dirty="0" smtClean="0"/>
              <a:t>»</a:t>
            </a:r>
          </a:p>
          <a:p>
            <a:pPr>
              <a:buNone/>
            </a:pPr>
            <a:r>
              <a:rPr lang="ru-RU" sz="1600" b="1" dirty="0" err="1" smtClean="0"/>
              <a:t>Рыбинский</a:t>
            </a:r>
            <a:r>
              <a:rPr lang="ru-RU" sz="1600" b="1" dirty="0" smtClean="0"/>
              <a:t> МР </a:t>
            </a:r>
            <a:endParaRPr lang="ru-RU" sz="1600" dirty="0" smtClean="0"/>
          </a:p>
          <a:p>
            <a:pPr marL="268288" lvl="0" indent="-268288">
              <a:spcBef>
                <a:spcPts val="0"/>
              </a:spcBef>
            </a:pPr>
            <a:r>
              <a:rPr lang="ru-RU" sz="1600" dirty="0" smtClean="0"/>
              <a:t>Научно-практическая конференция, посвящённая 175-летию со дня рождения </a:t>
            </a:r>
            <a:r>
              <a:rPr lang="ru-RU" sz="1600" dirty="0" err="1" smtClean="0"/>
              <a:t>ФФ.Ушакова</a:t>
            </a:r>
            <a:r>
              <a:rPr lang="ru-RU" sz="1600" dirty="0" smtClean="0"/>
              <a:t> </a:t>
            </a:r>
          </a:p>
          <a:p>
            <a:pPr marL="268288" lvl="0" indent="-268288">
              <a:spcBef>
                <a:spcPts val="0"/>
              </a:spcBef>
            </a:pPr>
            <a:r>
              <a:rPr lang="ru-RU" sz="1600" dirty="0" smtClean="0"/>
              <a:t>II </a:t>
            </a:r>
            <a:r>
              <a:rPr lang="ru-RU" sz="1600" dirty="0" err="1" smtClean="0"/>
              <a:t>Кузнецовские</a:t>
            </a:r>
            <a:r>
              <a:rPr lang="ru-RU" sz="1600" dirty="0" smtClean="0"/>
              <a:t> </a:t>
            </a:r>
            <a:r>
              <a:rPr lang="ru-RU" sz="1600" dirty="0" err="1" smtClean="0"/>
              <a:t>краеведческо</a:t>
            </a:r>
            <a:r>
              <a:rPr lang="ru-RU" sz="1600" dirty="0" smtClean="0"/>
              <a:t>- просветительские чтения</a:t>
            </a:r>
          </a:p>
          <a:p>
            <a:pPr marL="268288" lvl="0" indent="-268288">
              <a:spcBef>
                <a:spcPts val="0"/>
              </a:spcBef>
            </a:pPr>
            <a:r>
              <a:rPr lang="ru-RU" sz="1600" dirty="0" smtClean="0"/>
              <a:t>Межрегиональная научно-практическая конференция, посвящённая 140-летию со дня рождении А.А.Ухтомского</a:t>
            </a:r>
          </a:p>
          <a:p>
            <a:pPr>
              <a:buNone/>
            </a:pPr>
            <a:r>
              <a:rPr lang="ru-RU" sz="1600" b="1" dirty="0" smtClean="0"/>
              <a:t>Первомайский МР</a:t>
            </a:r>
            <a:endParaRPr lang="ru-RU" sz="1600" dirty="0" smtClean="0"/>
          </a:p>
          <a:p>
            <a:pPr marL="268288" lvl="0" indent="-268288"/>
            <a:r>
              <a:rPr lang="ru-RU" sz="1600" dirty="0" smtClean="0"/>
              <a:t>Видеоконференция «Из опыта работы МРЦ по направлению «Дистанционное обучение школьников» на базе МОУ Пречистенской СОШ»</a:t>
            </a:r>
          </a:p>
          <a:p>
            <a:pPr lvl="0"/>
            <a:endParaRPr lang="ru-RU" sz="1600" dirty="0" smtClean="0"/>
          </a:p>
          <a:p>
            <a:pPr lvl="0"/>
            <a:endParaRPr lang="ru-RU" sz="1600" dirty="0"/>
          </a:p>
          <a:p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В 2015 году 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199086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Пошехонский МР</a:t>
            </a:r>
            <a:endParaRPr lang="ru-RU" sz="1600" dirty="0" smtClean="0"/>
          </a:p>
          <a:p>
            <a:pPr marL="268288" lvl="0" indent="-268288"/>
            <a:r>
              <a:rPr lang="ru-RU" sz="1600" dirty="0" smtClean="0"/>
              <a:t>Презентация деятельности МРЦ по теме «Деятельность педагогического коллектива по созданию условий для интеллектуального развития детей»</a:t>
            </a:r>
          </a:p>
          <a:p>
            <a:pPr>
              <a:buNone/>
            </a:pPr>
            <a:r>
              <a:rPr lang="ru-RU" sz="1600" b="1" dirty="0" smtClean="0"/>
              <a:t>Ростовский МР</a:t>
            </a:r>
            <a:r>
              <a:rPr lang="ru-RU" sz="1600" dirty="0" smtClean="0"/>
              <a:t> Фестиваль «Золотые россыпи»</a:t>
            </a:r>
          </a:p>
          <a:p>
            <a:pPr>
              <a:buNone/>
            </a:pPr>
            <a:r>
              <a:rPr lang="ru-RU" sz="1600" b="1" dirty="0" err="1" smtClean="0"/>
              <a:t>Угличский</a:t>
            </a:r>
            <a:r>
              <a:rPr lang="ru-RU" sz="1600" b="1" dirty="0" smtClean="0"/>
              <a:t> МР</a:t>
            </a:r>
            <a:endParaRPr lang="ru-RU" sz="1600" dirty="0" smtClean="0"/>
          </a:p>
          <a:p>
            <a:pPr marL="268288" lvl="0" indent="-268288"/>
            <a:r>
              <a:rPr lang="ru-RU" sz="1600" dirty="0" smtClean="0"/>
              <a:t>Выставка инновационных продуктов в ДОО</a:t>
            </a:r>
          </a:p>
          <a:p>
            <a:pPr marL="268288" lvl="0" indent="-268288"/>
            <a:r>
              <a:rPr lang="ru-RU" sz="1600" dirty="0" smtClean="0"/>
              <a:t>Открытый Интернет – марафон, посвященный Великой Отечественной войне</a:t>
            </a:r>
          </a:p>
          <a:p>
            <a:pPr marL="268288" lvl="0" indent="-268288"/>
            <a:r>
              <a:rPr lang="ru-RU" sz="1600" dirty="0" smtClean="0"/>
              <a:t>III муниципальный фестиваль школьных СМИ</a:t>
            </a:r>
          </a:p>
          <a:p>
            <a:pPr>
              <a:buNone/>
            </a:pPr>
            <a:r>
              <a:rPr lang="ru-RU" sz="1600" b="1" dirty="0" err="1" smtClean="0"/>
              <a:t>Тутаевский</a:t>
            </a:r>
            <a:r>
              <a:rPr lang="ru-RU" sz="1600" b="1" dirty="0" smtClean="0"/>
              <a:t> МР </a:t>
            </a:r>
            <a:r>
              <a:rPr lang="ru-RU" sz="1600" dirty="0" smtClean="0"/>
              <a:t>межрегиональный</a:t>
            </a:r>
            <a:r>
              <a:rPr lang="ru-RU" sz="1600" b="1" dirty="0" smtClean="0"/>
              <a:t> </a:t>
            </a:r>
            <a:r>
              <a:rPr lang="ru-RU" sz="1600" dirty="0" smtClean="0"/>
              <a:t>семинар «</a:t>
            </a:r>
            <a:r>
              <a:rPr lang="ru-RU" sz="1600" dirty="0" err="1" smtClean="0"/>
              <a:t>Метапредметные</a:t>
            </a:r>
            <a:r>
              <a:rPr lang="ru-RU" sz="1600" dirty="0" smtClean="0"/>
              <a:t> образовательные технологии: региональная модель инновации» </a:t>
            </a:r>
          </a:p>
          <a:p>
            <a:pPr>
              <a:buNone/>
            </a:pPr>
            <a:r>
              <a:rPr lang="ru-RU" sz="1600" b="1" dirty="0" smtClean="0"/>
              <a:t>Ярославский МР</a:t>
            </a:r>
            <a:r>
              <a:rPr lang="ru-RU" sz="1600" dirty="0" smtClean="0"/>
              <a:t> муниципальная научно-практическая конференция педагогов общеобразовательных и дошкольных учреждений «Реализация ФГОС: опыт, проблемы, перспективы»</a:t>
            </a:r>
          </a:p>
          <a:p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rmAutofit/>
          </a:bodyPr>
          <a:lstStyle/>
          <a:p>
            <a:r>
              <a:rPr lang="ru-RU" sz="2400" i="1" dirty="0" smtClean="0"/>
              <a:t>В 2015 году 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 2016 </a:t>
            </a:r>
            <a:r>
              <a:rPr lang="ru-RU" dirty="0" smtClean="0"/>
              <a:t>году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9600" dirty="0"/>
          </a:p>
          <a:p>
            <a:pPr marL="0" indent="0" algn="ctr">
              <a:buNone/>
            </a:pPr>
            <a:r>
              <a:rPr lang="ru-RU" sz="9600" dirty="0" smtClean="0">
                <a:solidFill>
                  <a:srgbClr val="FF0000"/>
                </a:solidFill>
              </a:rPr>
              <a:t>?</a:t>
            </a:r>
            <a:endParaRPr lang="ru-RU" sz="9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01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 </a:t>
            </a:r>
            <a:r>
              <a:rPr lang="ru-RU" sz="1800" dirty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ea typeface="+mj-ea"/>
              </a:rPr>
              <a:t>РЕАЛИЗАЦИЯ НАЦИОНАЛЬНОЙ ОБРАЗОВАТЕЛЬНОЙ ИНИЦИАТИВЫ </a:t>
            </a:r>
          </a:p>
          <a:p>
            <a:pPr marL="0" indent="0" algn="ctr">
              <a:buNone/>
            </a:pPr>
            <a:r>
              <a:rPr lang="ru-RU" sz="1800" dirty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ea typeface="+mj-ea"/>
              </a:rPr>
              <a:t>«НАША НОВАЯ ШКОЛА» В 2015 ГОДУ</a:t>
            </a:r>
          </a:p>
          <a:p>
            <a:pPr marL="0" indent="0" algn="ctr">
              <a:buNone/>
            </a:pPr>
            <a:endParaRPr lang="ru-RU" dirty="0">
              <a:ln>
                <a:solidFill>
                  <a:srgbClr val="990000"/>
                </a:solidFill>
              </a:ln>
              <a:solidFill>
                <a:srgbClr val="990000"/>
              </a:solidFill>
              <a:ea typeface="+mj-ea"/>
            </a:endParaRPr>
          </a:p>
          <a:p>
            <a:pPr marL="0" indent="0" algn="ctr">
              <a:buNone/>
            </a:pPr>
            <a:r>
              <a:rPr lang="ru-RU" dirty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ea typeface="+mj-ea"/>
              </a:rPr>
              <a:t>СОВЕРШЕНСТВОВАНИЕ УЧИТЕЛЬСКОГО </a:t>
            </a:r>
            <a:r>
              <a:rPr lang="ru-RU" dirty="0" smtClean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ea typeface="+mj-ea"/>
              </a:rPr>
              <a:t>КОРПУСА.</a:t>
            </a:r>
          </a:p>
          <a:p>
            <a:pPr marL="0" indent="0" algn="ctr">
              <a:buNone/>
            </a:pPr>
            <a:endParaRPr lang="ru-RU" dirty="0" smtClean="0">
              <a:ln>
                <a:solidFill>
                  <a:srgbClr val="990000"/>
                </a:solidFill>
              </a:ln>
              <a:solidFill>
                <a:srgbClr val="990000"/>
              </a:solidFill>
              <a:ea typeface="+mj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dirty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ea typeface="+mj-ea"/>
              </a:rPr>
              <a:t>Обеспечение непрерывности, персонификации и актуальности повышения квалификации педагогических работников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95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Autofit/>
          </a:bodyPr>
          <a:lstStyle/>
          <a:p>
            <a:pPr marL="0" indent="0"/>
            <a:r>
              <a:rPr lang="ru-RU" sz="2400" i="1" dirty="0"/>
              <a:t>Профессиональные конкурсы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093188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ru-RU" dirty="0" smtClean="0"/>
              <a:t>Областной </a:t>
            </a:r>
            <a:r>
              <a:rPr lang="ru-RU" dirty="0"/>
              <a:t>этап Всероссийского конкурса «Учитель года </a:t>
            </a:r>
            <a:r>
              <a:rPr lang="ru-RU" dirty="0" smtClean="0"/>
              <a:t>России»</a:t>
            </a:r>
          </a:p>
          <a:p>
            <a:pPr lvl="1"/>
            <a:r>
              <a:rPr lang="ru-RU" dirty="0" smtClean="0"/>
              <a:t>Региональный </a:t>
            </a:r>
            <a:r>
              <a:rPr lang="ru-RU" dirty="0"/>
              <a:t>конкурс «Лучший </a:t>
            </a:r>
            <a:r>
              <a:rPr lang="ru-RU" dirty="0" smtClean="0"/>
              <a:t>воспитатель </a:t>
            </a:r>
            <a:r>
              <a:rPr lang="ru-RU" dirty="0"/>
              <a:t>дошкольного учреждения</a:t>
            </a:r>
            <a:r>
              <a:rPr lang="ru-RU" dirty="0" smtClean="0"/>
              <a:t>»</a:t>
            </a:r>
          </a:p>
          <a:p>
            <a:pPr lvl="1"/>
            <a:r>
              <a:rPr lang="ru-RU" dirty="0"/>
              <a:t>Региональный этап конкурса «За нравственный подвиг учителя</a:t>
            </a:r>
            <a:r>
              <a:rPr lang="ru-RU" dirty="0" smtClean="0"/>
              <a:t>»</a:t>
            </a:r>
          </a:p>
          <a:p>
            <a:pPr lvl="1"/>
            <a:r>
              <a:rPr lang="ru-RU" dirty="0"/>
              <a:t>Конкурс школьных библиотек «Библиотека образовательной организации – пространство неформального образования</a:t>
            </a:r>
            <a:r>
              <a:rPr lang="ru-RU" dirty="0" smtClean="0"/>
              <a:t>»</a:t>
            </a:r>
          </a:p>
          <a:p>
            <a:pPr lvl="1"/>
            <a:endParaRPr lang="ru-RU" dirty="0"/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Региональный </a:t>
            </a:r>
            <a:r>
              <a:rPr lang="ru-RU" dirty="0"/>
              <a:t>конкурс «Общественное признание». Детский сад </a:t>
            </a:r>
            <a:r>
              <a:rPr lang="ru-RU" dirty="0" smtClean="0"/>
              <a:t>года</a:t>
            </a:r>
          </a:p>
          <a:p>
            <a:pPr lvl="1"/>
            <a:r>
              <a:rPr lang="ru-RU" dirty="0"/>
              <a:t>Областной этап Всероссийского конкурса работников образовательных учреждений «Воспитать человека</a:t>
            </a:r>
            <a:r>
              <a:rPr lang="ru-RU" dirty="0" smtClean="0"/>
              <a:t>»</a:t>
            </a:r>
          </a:p>
          <a:p>
            <a:pPr lvl="1"/>
            <a:r>
              <a:rPr lang="ru-RU" dirty="0"/>
              <a:t>Фестиваль социально значимых проектов «Изменим мир к лучшему</a:t>
            </a:r>
            <a:r>
              <a:rPr lang="ru-RU" dirty="0" smtClean="0"/>
              <a:t>»</a:t>
            </a:r>
          </a:p>
          <a:p>
            <a:pPr lvl="1"/>
            <a:r>
              <a:rPr lang="ru-RU" sz="2900" dirty="0"/>
              <a:t>Р</a:t>
            </a:r>
            <a:r>
              <a:rPr lang="ru-RU" sz="2900" dirty="0" smtClean="0"/>
              <a:t>егиональный </a:t>
            </a:r>
            <a:r>
              <a:rPr lang="ru-RU" sz="2900" dirty="0"/>
              <a:t>конкурс среди образовательных организаций на лучшую учебно-материальную базу по курсу «Основы безопасности жизнедеятельности» и подготовку обучающихся к военной службе</a:t>
            </a:r>
            <a:r>
              <a:rPr lang="ru-RU" b="1" dirty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34689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28604"/>
            <a:ext cx="9001156" cy="57864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/>
              <a:t>г</a:t>
            </a:r>
            <a:r>
              <a:rPr lang="ru-RU" sz="1400" b="1" dirty="0"/>
              <a:t>. </a:t>
            </a:r>
            <a:r>
              <a:rPr lang="ru-RU" sz="1400" b="1" dirty="0" smtClean="0"/>
              <a:t>Ярославль</a:t>
            </a:r>
            <a:r>
              <a:rPr lang="ru-RU" sz="1400" dirty="0" smtClean="0"/>
              <a:t> –</a:t>
            </a:r>
            <a:r>
              <a:rPr lang="ru-RU" sz="1400" b="1" dirty="0" smtClean="0"/>
              <a:t> </a:t>
            </a:r>
            <a:r>
              <a:rPr lang="ru-RU" sz="1400" dirty="0" smtClean="0"/>
              <a:t>«</a:t>
            </a:r>
            <a:r>
              <a:rPr lang="ru-RU" sz="1400" dirty="0"/>
              <a:t>Педагогические надежды» </a:t>
            </a:r>
            <a:r>
              <a:rPr lang="ru-RU" sz="1400" dirty="0" smtClean="0"/>
              <a:t> для </a:t>
            </a:r>
            <a:r>
              <a:rPr lang="ru-RU" sz="1400" dirty="0"/>
              <a:t>молодых </a:t>
            </a:r>
            <a:r>
              <a:rPr lang="ru-RU" sz="1400" dirty="0" smtClean="0"/>
              <a:t>педагогов (23 чел. </a:t>
            </a:r>
            <a:r>
              <a:rPr lang="ru-RU" sz="1400" dirty="0"/>
              <a:t>из 21 ОУ).</a:t>
            </a:r>
          </a:p>
          <a:p>
            <a:pPr>
              <a:buNone/>
            </a:pPr>
            <a:r>
              <a:rPr lang="ru-RU" sz="1400" b="1" dirty="0" smtClean="0"/>
              <a:t>г</a:t>
            </a:r>
            <a:r>
              <a:rPr lang="ru-RU" sz="1400" b="1" dirty="0"/>
              <a:t>. </a:t>
            </a:r>
            <a:r>
              <a:rPr lang="ru-RU" sz="1400" b="1" dirty="0" smtClean="0"/>
              <a:t>Переславль</a:t>
            </a:r>
            <a:r>
              <a:rPr lang="ru-RU" sz="1400" dirty="0" smtClean="0"/>
              <a:t> – методическая разработка </a:t>
            </a:r>
            <a:r>
              <a:rPr lang="ru-RU" sz="1400" dirty="0"/>
              <a:t>по психолого-педагогическому сопровождению формирования и развития УУД обучающихся (воспитанников) ОО (12 </a:t>
            </a:r>
            <a:r>
              <a:rPr lang="ru-RU" sz="1400" dirty="0" smtClean="0"/>
              <a:t>чел.).</a:t>
            </a:r>
            <a:endParaRPr lang="ru-RU" sz="1400" dirty="0"/>
          </a:p>
          <a:p>
            <a:pPr>
              <a:buNone/>
            </a:pPr>
            <a:r>
              <a:rPr lang="ru-RU" sz="1400" b="1" dirty="0" smtClean="0"/>
              <a:t>Борисоглебский </a:t>
            </a:r>
            <a:r>
              <a:rPr lang="ru-RU" sz="1400" b="1" dirty="0"/>
              <a:t>МР</a:t>
            </a:r>
            <a:r>
              <a:rPr lang="ru-RU" sz="1400" dirty="0"/>
              <a:t> - «Мой лучший урок»(19 </a:t>
            </a:r>
            <a:r>
              <a:rPr lang="ru-RU" sz="1400" dirty="0" smtClean="0"/>
              <a:t>чел.). </a:t>
            </a:r>
            <a:endParaRPr lang="ru-RU" sz="1400" dirty="0"/>
          </a:p>
          <a:p>
            <a:pPr>
              <a:buNone/>
            </a:pPr>
            <a:r>
              <a:rPr lang="ru-RU" sz="1400" b="1" dirty="0" err="1" smtClean="0"/>
              <a:t>Гаврилов-Ямский</a:t>
            </a:r>
            <a:r>
              <a:rPr lang="ru-RU" sz="1400" b="1" dirty="0" smtClean="0"/>
              <a:t> </a:t>
            </a:r>
            <a:r>
              <a:rPr lang="ru-RU" sz="1400" b="1" dirty="0"/>
              <a:t>МР</a:t>
            </a:r>
            <a:r>
              <a:rPr lang="ru-RU" sz="1400" dirty="0"/>
              <a:t> </a:t>
            </a:r>
            <a:endParaRPr lang="ru-RU" sz="1400" dirty="0" smtClean="0"/>
          </a:p>
          <a:p>
            <a:pPr marL="534988" lvl="1" indent="-174625"/>
            <a:r>
              <a:rPr lang="ru-RU" sz="1400" dirty="0" smtClean="0"/>
              <a:t> </a:t>
            </a:r>
            <a:r>
              <a:rPr lang="ru-RU" sz="1400" dirty="0"/>
              <a:t>Интернет-сайтов ОО, методических объединений и педагогов (9 ОО, </a:t>
            </a:r>
            <a:r>
              <a:rPr lang="ru-RU" sz="1400" dirty="0" smtClean="0"/>
              <a:t>12 чел.) </a:t>
            </a:r>
          </a:p>
          <a:p>
            <a:pPr marL="534988" lvl="1" indent="-174625"/>
            <a:r>
              <a:rPr lang="ru-RU" sz="1400" dirty="0" smtClean="0"/>
              <a:t>«</a:t>
            </a:r>
            <a:r>
              <a:rPr lang="ru-RU" sz="1400" dirty="0"/>
              <a:t>Интерактивные средства обучения в образовательном процессе»(</a:t>
            </a:r>
            <a:r>
              <a:rPr lang="ru-RU" sz="1400" dirty="0" smtClean="0"/>
              <a:t>18 чел.).</a:t>
            </a:r>
            <a:endParaRPr lang="ru-RU" sz="1400" dirty="0"/>
          </a:p>
          <a:p>
            <a:pPr>
              <a:buNone/>
            </a:pPr>
            <a:r>
              <a:rPr lang="ru-RU" sz="1400" b="1" dirty="0" err="1" smtClean="0"/>
              <a:t>Любимский</a:t>
            </a:r>
            <a:r>
              <a:rPr lang="ru-RU" sz="1400" b="1" dirty="0" smtClean="0"/>
              <a:t> </a:t>
            </a:r>
            <a:r>
              <a:rPr lang="ru-RU" sz="1400" b="1" dirty="0"/>
              <a:t>МР</a:t>
            </a:r>
            <a:r>
              <a:rPr lang="ru-RU" sz="1400" dirty="0"/>
              <a:t> </a:t>
            </a:r>
            <a:r>
              <a:rPr lang="ru-RU" sz="1400" dirty="0" smtClean="0"/>
              <a:t>- </a:t>
            </a:r>
            <a:r>
              <a:rPr lang="ru-RU" sz="1400" dirty="0"/>
              <a:t>учебный проект в начальной, основной и старшей школе, </a:t>
            </a:r>
            <a:r>
              <a:rPr lang="ru-RU" sz="1400" dirty="0" smtClean="0"/>
              <a:t>Интернет – проект (сетевые сервисы) </a:t>
            </a:r>
            <a:r>
              <a:rPr lang="ru-RU" sz="1400" dirty="0"/>
              <a:t>(28 </a:t>
            </a:r>
            <a:r>
              <a:rPr lang="ru-RU" sz="1400" dirty="0" smtClean="0"/>
              <a:t>чел.)</a:t>
            </a:r>
            <a:endParaRPr lang="ru-RU" sz="1400" dirty="0"/>
          </a:p>
          <a:p>
            <a:pPr>
              <a:buNone/>
            </a:pPr>
            <a:r>
              <a:rPr lang="ru-RU" sz="1400" b="1" dirty="0" err="1" smtClean="0"/>
              <a:t>Некоузский</a:t>
            </a:r>
            <a:r>
              <a:rPr lang="ru-RU" sz="1400" b="1" dirty="0" smtClean="0"/>
              <a:t> </a:t>
            </a:r>
            <a:r>
              <a:rPr lang="ru-RU" sz="1400" b="1" dirty="0"/>
              <a:t>МР</a:t>
            </a:r>
            <a:r>
              <a:rPr lang="ru-RU" sz="1400" dirty="0"/>
              <a:t> - «Растим патриотов!» (опыт ОО по патриотическому воспитанию»(10 ОУ, 29 </a:t>
            </a:r>
            <a:r>
              <a:rPr lang="ru-RU" sz="1400" dirty="0" smtClean="0"/>
              <a:t>чел.)</a:t>
            </a:r>
            <a:endParaRPr lang="ru-RU" sz="1400" dirty="0"/>
          </a:p>
          <a:p>
            <a:pPr>
              <a:buNone/>
            </a:pPr>
            <a:r>
              <a:rPr lang="ru-RU" sz="1400" b="1" dirty="0" smtClean="0"/>
              <a:t>Некрасовский </a:t>
            </a:r>
            <a:r>
              <a:rPr lang="ru-RU" sz="1400" b="1" dirty="0"/>
              <a:t>МР</a:t>
            </a:r>
            <a:r>
              <a:rPr lang="ru-RU" sz="1400" dirty="0"/>
              <a:t> </a:t>
            </a:r>
            <a:r>
              <a:rPr lang="ru-RU" sz="1400" dirty="0" smtClean="0"/>
              <a:t>- «</a:t>
            </a:r>
            <a:r>
              <a:rPr lang="ru-RU" sz="1400" dirty="0"/>
              <a:t>Подвиг нашего народа» посвященный 70-летию Победы в ВОВ (52 </a:t>
            </a:r>
            <a:r>
              <a:rPr lang="ru-RU" sz="1400" dirty="0" smtClean="0"/>
              <a:t>чел.)</a:t>
            </a:r>
            <a:endParaRPr lang="ru-RU" sz="1400" dirty="0"/>
          </a:p>
          <a:p>
            <a:pPr>
              <a:buNone/>
            </a:pPr>
            <a:r>
              <a:rPr lang="ru-RU" sz="1400" b="1" dirty="0" smtClean="0"/>
              <a:t>Ростовский </a:t>
            </a:r>
            <a:r>
              <a:rPr lang="ru-RU" sz="1400" b="1" dirty="0"/>
              <a:t>МР</a:t>
            </a:r>
            <a:r>
              <a:rPr lang="ru-RU" sz="1400" dirty="0"/>
              <a:t> </a:t>
            </a:r>
            <a:endParaRPr lang="ru-RU" sz="1400" dirty="0" smtClean="0"/>
          </a:p>
          <a:p>
            <a:pPr marL="534988" lvl="1" indent="-174625"/>
            <a:r>
              <a:rPr lang="ru-RU" sz="1400" dirty="0" smtClean="0"/>
              <a:t>«</a:t>
            </a:r>
            <a:r>
              <a:rPr lang="ru-RU" sz="1400" dirty="0"/>
              <a:t>Профессиональный дебют</a:t>
            </a:r>
            <a:r>
              <a:rPr lang="ru-RU" sz="1400" dirty="0" smtClean="0"/>
              <a:t>»</a:t>
            </a:r>
            <a:r>
              <a:rPr lang="ru-RU" sz="1400" dirty="0"/>
              <a:t> для молодых </a:t>
            </a:r>
            <a:r>
              <a:rPr lang="ru-RU" sz="1400" dirty="0" smtClean="0"/>
              <a:t> педагогов(8 чел.)</a:t>
            </a:r>
          </a:p>
          <a:p>
            <a:pPr marL="534988" lvl="1" indent="-174625"/>
            <a:r>
              <a:rPr lang="ru-RU" sz="1400" dirty="0" smtClean="0"/>
              <a:t>«</a:t>
            </a:r>
            <a:r>
              <a:rPr lang="ru-RU" sz="1400" dirty="0"/>
              <a:t>Методический калейдоскоп» конкурс методических объединений учителей начальных классов </a:t>
            </a:r>
            <a:r>
              <a:rPr lang="ru-RU" sz="1400" dirty="0" smtClean="0"/>
              <a:t>(</a:t>
            </a:r>
            <a:r>
              <a:rPr lang="ru-RU" sz="1400" dirty="0"/>
              <a:t>участники-МО четырёх ОО). </a:t>
            </a:r>
          </a:p>
          <a:p>
            <a:pPr>
              <a:buNone/>
            </a:pPr>
            <a:r>
              <a:rPr lang="ru-RU" sz="1400" b="1" dirty="0" err="1" smtClean="0"/>
              <a:t>Рыбинский</a:t>
            </a:r>
            <a:r>
              <a:rPr lang="ru-RU" sz="1400" b="1" dirty="0" smtClean="0"/>
              <a:t> </a:t>
            </a:r>
            <a:r>
              <a:rPr lang="ru-RU" sz="1400" b="1" dirty="0"/>
              <a:t>МР</a:t>
            </a:r>
            <a:r>
              <a:rPr lang="ru-RU" sz="1400" dirty="0"/>
              <a:t> </a:t>
            </a:r>
            <a:endParaRPr lang="ru-RU" sz="1400" dirty="0" smtClean="0"/>
          </a:p>
          <a:p>
            <a:pPr marL="534988" lvl="1" indent="-174625"/>
            <a:r>
              <a:rPr lang="ru-RU" sz="1400" dirty="0" smtClean="0"/>
              <a:t>«</a:t>
            </a:r>
            <a:r>
              <a:rPr lang="ru-RU" sz="1400" dirty="0"/>
              <a:t>Духовно-нравственное и </a:t>
            </a:r>
            <a:r>
              <a:rPr lang="ru-RU" sz="1400" dirty="0" smtClean="0"/>
              <a:t>гражданско-патриотическое </a:t>
            </a:r>
            <a:r>
              <a:rPr lang="ru-RU" sz="1400" dirty="0"/>
              <a:t>воспитание обучающихся </a:t>
            </a:r>
            <a:r>
              <a:rPr lang="ru-RU" sz="1400" dirty="0" smtClean="0"/>
              <a:t>(17 чел.)</a:t>
            </a:r>
          </a:p>
          <a:p>
            <a:pPr marL="534988" lvl="1" indent="-174625"/>
            <a:r>
              <a:rPr lang="ru-RU" sz="1400" dirty="0" smtClean="0"/>
              <a:t> </a:t>
            </a:r>
            <a:r>
              <a:rPr lang="ru-RU" sz="1400" dirty="0"/>
              <a:t>«Лучшая программа (проект) по патриотическому воспитанию»(8 </a:t>
            </a:r>
            <a:r>
              <a:rPr lang="ru-RU" sz="1400" dirty="0" smtClean="0"/>
              <a:t>чел.).</a:t>
            </a:r>
            <a:endParaRPr lang="ru-RU" sz="1400" dirty="0"/>
          </a:p>
          <a:p>
            <a:pPr>
              <a:buNone/>
            </a:pPr>
            <a:r>
              <a:rPr lang="ru-RU" sz="1400" b="1" dirty="0" err="1" smtClean="0"/>
              <a:t>Тутаевский</a:t>
            </a:r>
            <a:r>
              <a:rPr lang="ru-RU" sz="1400" b="1" dirty="0" smtClean="0"/>
              <a:t> </a:t>
            </a:r>
            <a:r>
              <a:rPr lang="ru-RU" sz="1400" b="1" dirty="0"/>
              <a:t>МР</a:t>
            </a:r>
            <a:r>
              <a:rPr lang="ru-RU" sz="1400" dirty="0"/>
              <a:t> - «Профессиональный дуэт» для молодых специалистов и их наставников(24 </a:t>
            </a:r>
            <a:r>
              <a:rPr lang="ru-RU" sz="1400" dirty="0" smtClean="0"/>
              <a:t>чел.).</a:t>
            </a:r>
            <a:endParaRPr lang="ru-RU" sz="1400" dirty="0"/>
          </a:p>
          <a:p>
            <a:pPr>
              <a:buNone/>
            </a:pPr>
            <a:r>
              <a:rPr lang="ru-RU" sz="1400" b="1" dirty="0" err="1" smtClean="0"/>
              <a:t>Угличский</a:t>
            </a:r>
            <a:r>
              <a:rPr lang="ru-RU" sz="1400" b="1" dirty="0" smtClean="0"/>
              <a:t> МР</a:t>
            </a:r>
            <a:endParaRPr lang="ru-RU" sz="1400" dirty="0"/>
          </a:p>
          <a:p>
            <a:pPr marL="534988" lvl="1" indent="-174625"/>
            <a:r>
              <a:rPr lang="ru-RU" sz="1400" dirty="0"/>
              <a:t>Открытый муниципальный Интернет марафон, посвященный 70 </a:t>
            </a:r>
            <a:r>
              <a:rPr lang="ru-RU" sz="1400" dirty="0" err="1"/>
              <a:t>летию</a:t>
            </a:r>
            <a:r>
              <a:rPr lang="ru-RU" sz="1400" dirty="0"/>
              <a:t> Победы (300 </a:t>
            </a:r>
            <a:r>
              <a:rPr lang="ru-RU" sz="1400" dirty="0" smtClean="0"/>
              <a:t>чел.)</a:t>
            </a:r>
            <a:endParaRPr lang="ru-RU" sz="1400" dirty="0"/>
          </a:p>
          <a:p>
            <a:pPr marL="534988" lvl="1" indent="-174625"/>
            <a:r>
              <a:rPr lang="ru-RU" sz="1400" dirty="0" smtClean="0"/>
              <a:t>Фестиваль </a:t>
            </a:r>
            <a:r>
              <a:rPr lang="ru-RU" sz="1400" dirty="0"/>
              <a:t>методических разработок, посвященный </a:t>
            </a:r>
            <a:r>
              <a:rPr lang="ru-RU" sz="1400" dirty="0" smtClean="0"/>
              <a:t> 70 –</a:t>
            </a:r>
            <a:r>
              <a:rPr lang="ru-RU" sz="1400" dirty="0" err="1" smtClean="0"/>
              <a:t>летию</a:t>
            </a:r>
            <a:r>
              <a:rPr lang="ru-RU" sz="1400" dirty="0" smtClean="0"/>
              <a:t> </a:t>
            </a:r>
            <a:r>
              <a:rPr lang="ru-RU" sz="1400" dirty="0"/>
              <a:t>Победы в </a:t>
            </a:r>
            <a:r>
              <a:rPr lang="ru-RU" sz="1400" dirty="0" smtClean="0"/>
              <a:t>ВОВ(58 чел.).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0042"/>
          </a:xfrm>
        </p:spPr>
        <p:txBody>
          <a:bodyPr>
            <a:noAutofit/>
          </a:bodyPr>
          <a:lstStyle/>
          <a:p>
            <a:r>
              <a:rPr lang="ru-RU" sz="2400" i="1" dirty="0" smtClean="0"/>
              <a:t>Муниципальные профессиональные </a:t>
            </a:r>
            <a:r>
              <a:rPr lang="ru-RU" sz="2400" i="1" dirty="0"/>
              <a:t>конкурсы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218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ru-RU" sz="2400" i="1" dirty="0"/>
              <a:t>Профессиональные педагогические объединения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В </a:t>
            </a:r>
            <a:r>
              <a:rPr lang="ru-RU" sz="2000" dirty="0"/>
              <a:t>Ярославской области </a:t>
            </a:r>
            <a:r>
              <a:rPr lang="ru-RU" sz="2000" b="1" dirty="0"/>
              <a:t>35 региональных профессиональных объединений,</a:t>
            </a:r>
            <a:r>
              <a:rPr lang="ru-RU" sz="2000" dirty="0"/>
              <a:t> в работе которых участвуют 3817 чел. </a:t>
            </a:r>
            <a:r>
              <a:rPr lang="ru-RU" sz="2000" dirty="0" smtClean="0"/>
              <a:t>:</a:t>
            </a:r>
            <a:endParaRPr lang="ru-RU" sz="2000" dirty="0"/>
          </a:p>
          <a:p>
            <a:pPr lvl="0"/>
            <a:r>
              <a:rPr lang="ru-RU" sz="2000" dirty="0"/>
              <a:t>Региональное отделение Всероссийской ассоциации учителей литературы и русского языка.</a:t>
            </a:r>
          </a:p>
          <a:p>
            <a:pPr lvl="0"/>
            <a:r>
              <a:rPr lang="ru-RU" sz="2000" dirty="0"/>
              <a:t> Региональное отделение Всероссийской ассоциации учителей истории и обществознания</a:t>
            </a:r>
          </a:p>
          <a:p>
            <a:pPr lvl="0"/>
            <a:r>
              <a:rPr lang="ru-RU" sz="2000" dirty="0"/>
              <a:t>Ярославская региональная общественная организация «Ассоциация учителей английского языка</a:t>
            </a:r>
          </a:p>
          <a:p>
            <a:pPr lvl="0"/>
            <a:r>
              <a:rPr lang="ru-RU" sz="2000" dirty="0"/>
              <a:t>Ассоциация «Педагоги-лидеры сельской школы» на базе лаборатории «Сельская школа</a:t>
            </a:r>
          </a:p>
          <a:p>
            <a:pPr lvl="0"/>
            <a:r>
              <a:rPr lang="ru-RU" sz="2000" dirty="0"/>
              <a:t>Региональное методическое объединение «УНО» (учителей начальных классов)</a:t>
            </a:r>
          </a:p>
          <a:p>
            <a:pPr lvl="0"/>
            <a:r>
              <a:rPr lang="ru-RU" sz="2000" dirty="0"/>
              <a:t>Региональное методическое объединение «ТЕМП» (учителей естественно-научных дисциплин, математики и технологии)</a:t>
            </a:r>
          </a:p>
          <a:p>
            <a:pPr lvl="0"/>
            <a:r>
              <a:rPr lang="ru-RU" sz="2000" dirty="0"/>
              <a:t>Сообщество методистов «Школа методиста»,</a:t>
            </a:r>
          </a:p>
          <a:p>
            <a:pPr lvl="0"/>
            <a:r>
              <a:rPr lang="ru-RU" sz="2000" dirty="0" smtClean="0"/>
              <a:t>Сообщество </a:t>
            </a:r>
            <a:r>
              <a:rPr lang="ru-RU" sz="2000" dirty="0"/>
              <a:t>социальных педагогов и др.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3333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2" descr="kar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500" y="116632"/>
            <a:ext cx="7162800" cy="662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7635" name="Oval 3"/>
          <p:cNvSpPr>
            <a:spLocks noChangeArrowheads="1"/>
          </p:cNvSpPr>
          <p:nvPr/>
        </p:nvSpPr>
        <p:spPr bwMode="auto">
          <a:xfrm>
            <a:off x="5508625" y="3028950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36" name="Oval 4"/>
          <p:cNvSpPr>
            <a:spLocks noChangeArrowheads="1"/>
          </p:cNvSpPr>
          <p:nvPr/>
        </p:nvSpPr>
        <p:spPr bwMode="auto">
          <a:xfrm>
            <a:off x="6913195" y="3576163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37" name="Oval 5"/>
          <p:cNvSpPr>
            <a:spLocks noChangeArrowheads="1"/>
          </p:cNvSpPr>
          <p:nvPr/>
        </p:nvSpPr>
        <p:spPr bwMode="auto">
          <a:xfrm>
            <a:off x="4714876" y="4714884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38" name="Oval 6"/>
          <p:cNvSpPr>
            <a:spLocks noChangeArrowheads="1"/>
          </p:cNvSpPr>
          <p:nvPr/>
        </p:nvSpPr>
        <p:spPr bwMode="auto">
          <a:xfrm>
            <a:off x="3357554" y="3929066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40" name="Oval 8"/>
          <p:cNvSpPr>
            <a:spLocks noChangeArrowheads="1"/>
          </p:cNvSpPr>
          <p:nvPr/>
        </p:nvSpPr>
        <p:spPr bwMode="auto">
          <a:xfrm>
            <a:off x="6794746" y="1565734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41" name="Oval 9"/>
          <p:cNvSpPr>
            <a:spLocks noChangeArrowheads="1"/>
          </p:cNvSpPr>
          <p:nvPr/>
        </p:nvSpPr>
        <p:spPr bwMode="auto">
          <a:xfrm>
            <a:off x="3500430" y="3286124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42" name="Oval 10"/>
          <p:cNvSpPr>
            <a:spLocks noChangeArrowheads="1"/>
          </p:cNvSpPr>
          <p:nvPr/>
        </p:nvSpPr>
        <p:spPr bwMode="auto">
          <a:xfrm>
            <a:off x="5286380" y="4857760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43" name="Oval 11"/>
          <p:cNvSpPr>
            <a:spLocks noChangeArrowheads="1"/>
          </p:cNvSpPr>
          <p:nvPr/>
        </p:nvSpPr>
        <p:spPr bwMode="auto">
          <a:xfrm>
            <a:off x="4731208" y="1408113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44" name="Oval 12"/>
          <p:cNvSpPr>
            <a:spLocks noChangeArrowheads="1"/>
          </p:cNvSpPr>
          <p:nvPr/>
        </p:nvSpPr>
        <p:spPr bwMode="auto">
          <a:xfrm>
            <a:off x="7393159" y="1735138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45" name="Oval 13"/>
          <p:cNvSpPr>
            <a:spLocks noChangeArrowheads="1"/>
          </p:cNvSpPr>
          <p:nvPr/>
        </p:nvSpPr>
        <p:spPr bwMode="auto">
          <a:xfrm>
            <a:off x="6520240" y="2239963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46" name="Rectangle 14"/>
          <p:cNvSpPr>
            <a:spLocks noChangeArrowheads="1"/>
          </p:cNvSpPr>
          <p:nvPr/>
        </p:nvSpPr>
        <p:spPr bwMode="auto">
          <a:xfrm>
            <a:off x="3851275" y="2060575"/>
            <a:ext cx="1944688" cy="2159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Рыбинский </a:t>
            </a:r>
            <a:r>
              <a:rPr lang="ru-RU" altLang="ru-RU" sz="1400" b="1" dirty="0" smtClean="0">
                <a:latin typeface="Times New Roman" pitchFamily="18" charset="0"/>
              </a:rPr>
              <a:t>- </a:t>
            </a:r>
            <a:r>
              <a:rPr lang="ru-RU" altLang="ru-RU" sz="14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ru-RU" altLang="ru-RU" sz="1400" b="1" dirty="0" smtClean="0">
                <a:latin typeface="Times New Roman" pitchFamily="18" charset="0"/>
              </a:rPr>
              <a:t>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47" name="Rectangle 15"/>
          <p:cNvSpPr>
            <a:spLocks noChangeArrowheads="1"/>
          </p:cNvSpPr>
          <p:nvPr/>
        </p:nvSpPr>
        <p:spPr bwMode="auto">
          <a:xfrm>
            <a:off x="6011863" y="4076700"/>
            <a:ext cx="2160587" cy="2159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Ярославский </a:t>
            </a:r>
            <a:r>
              <a:rPr lang="ru-RU" altLang="ru-RU" sz="1400" b="1" dirty="0" smtClean="0">
                <a:latin typeface="Times New Roman" pitchFamily="18" charset="0"/>
              </a:rPr>
              <a:t>-</a:t>
            </a:r>
            <a:r>
              <a:rPr lang="ru-RU" altLang="ru-RU" sz="14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altLang="ru-RU" sz="14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48" name="Rectangle 16"/>
          <p:cNvSpPr>
            <a:spLocks noChangeArrowheads="1"/>
          </p:cNvSpPr>
          <p:nvPr/>
        </p:nvSpPr>
        <p:spPr bwMode="auto">
          <a:xfrm>
            <a:off x="4286248" y="5072074"/>
            <a:ext cx="2035175" cy="2159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 Ростовский </a:t>
            </a:r>
            <a:r>
              <a:rPr lang="ru-RU" altLang="ru-RU" sz="1400" b="1" dirty="0" smtClean="0">
                <a:latin typeface="Times New Roman" pitchFamily="18" charset="0"/>
              </a:rPr>
              <a:t>-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</a:rPr>
              <a:t>? </a:t>
            </a:r>
            <a:endParaRPr lang="ru-RU" altLang="ru-RU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7649" name="Rectangle 17"/>
          <p:cNvSpPr>
            <a:spLocks noChangeArrowheads="1"/>
          </p:cNvSpPr>
          <p:nvPr/>
        </p:nvSpPr>
        <p:spPr bwMode="auto">
          <a:xfrm>
            <a:off x="1428728" y="4071942"/>
            <a:ext cx="2160587" cy="2159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Угличский </a:t>
            </a:r>
            <a:r>
              <a:rPr lang="ru-RU" altLang="ru-RU" sz="1400" b="1" dirty="0" smtClean="0">
                <a:latin typeface="Times New Roman" pitchFamily="18" charset="0"/>
              </a:rPr>
              <a:t> -30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0" name="Rectangle 18"/>
          <p:cNvSpPr>
            <a:spLocks noChangeArrowheads="1"/>
          </p:cNvSpPr>
          <p:nvPr/>
        </p:nvSpPr>
        <p:spPr bwMode="auto">
          <a:xfrm>
            <a:off x="1000100" y="3357562"/>
            <a:ext cx="2111375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Мышкинский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– 5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1" name="Rectangle 19"/>
          <p:cNvSpPr>
            <a:spLocks noChangeArrowheads="1"/>
          </p:cNvSpPr>
          <p:nvPr/>
        </p:nvSpPr>
        <p:spPr bwMode="auto">
          <a:xfrm>
            <a:off x="7092156" y="1349834"/>
            <a:ext cx="2111375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Любимский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-13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2" name="Rectangle 20"/>
          <p:cNvSpPr>
            <a:spLocks noChangeArrowheads="1"/>
          </p:cNvSpPr>
          <p:nvPr/>
        </p:nvSpPr>
        <p:spPr bwMode="auto">
          <a:xfrm>
            <a:off x="3060700" y="981075"/>
            <a:ext cx="2303463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Пошехонский </a:t>
            </a:r>
            <a:r>
              <a:rPr lang="ru-RU" altLang="ru-RU" sz="1400" b="1" dirty="0" smtClean="0">
                <a:latin typeface="Times New Roman" pitchFamily="18" charset="0"/>
              </a:rPr>
              <a:t>-13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3" name="Rectangle 21"/>
          <p:cNvSpPr>
            <a:spLocks noChangeArrowheads="1"/>
          </p:cNvSpPr>
          <p:nvPr/>
        </p:nvSpPr>
        <p:spPr bwMode="auto">
          <a:xfrm>
            <a:off x="1908175" y="4581525"/>
            <a:ext cx="2663825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Борисоглебский </a:t>
            </a:r>
            <a:r>
              <a:rPr lang="ru-RU" altLang="ru-RU" sz="1400" b="1" dirty="0" smtClean="0">
                <a:latin typeface="Times New Roman" pitchFamily="18" charset="0"/>
              </a:rPr>
              <a:t>-8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4" name="Rectangle 22"/>
          <p:cNvSpPr>
            <a:spLocks noChangeArrowheads="1"/>
          </p:cNvSpPr>
          <p:nvPr/>
        </p:nvSpPr>
        <p:spPr bwMode="auto">
          <a:xfrm>
            <a:off x="539750" y="2492375"/>
            <a:ext cx="2160588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Некоузский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-8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5" name="Rectangle 23"/>
          <p:cNvSpPr>
            <a:spLocks noChangeArrowheads="1"/>
          </p:cNvSpPr>
          <p:nvPr/>
        </p:nvSpPr>
        <p:spPr bwMode="auto">
          <a:xfrm>
            <a:off x="5435600" y="2565400"/>
            <a:ext cx="1800225" cy="2159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Тутаевский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-23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6" name="Rectangle 24"/>
          <p:cNvSpPr>
            <a:spLocks noChangeArrowheads="1"/>
          </p:cNvSpPr>
          <p:nvPr/>
        </p:nvSpPr>
        <p:spPr bwMode="auto">
          <a:xfrm>
            <a:off x="6804025" y="2997200"/>
            <a:ext cx="1936750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smtClean="0">
                <a:latin typeface="Times New Roman" pitchFamily="18" charset="0"/>
              </a:rPr>
              <a:t>Некрасовский -5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7" name="Rectangle 25"/>
          <p:cNvSpPr>
            <a:spLocks noChangeArrowheads="1"/>
          </p:cNvSpPr>
          <p:nvPr/>
        </p:nvSpPr>
        <p:spPr bwMode="auto">
          <a:xfrm>
            <a:off x="6804025" y="2060575"/>
            <a:ext cx="2159000" cy="217488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Даниловский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-19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8" name="Rectangle 26"/>
          <p:cNvSpPr>
            <a:spLocks noChangeArrowheads="1"/>
          </p:cNvSpPr>
          <p:nvPr/>
        </p:nvSpPr>
        <p:spPr bwMode="auto">
          <a:xfrm>
            <a:off x="4500563" y="5661025"/>
            <a:ext cx="2232025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г. Переславль  </a:t>
            </a:r>
            <a:r>
              <a:rPr lang="ru-RU" altLang="ru-RU" sz="1400" b="1" dirty="0" smtClean="0">
                <a:latin typeface="Times New Roman" pitchFamily="18" charset="0"/>
              </a:rPr>
              <a:t>-17 ГМО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59" name="Rectangle 27"/>
          <p:cNvSpPr>
            <a:spLocks noChangeArrowheads="1"/>
          </p:cNvSpPr>
          <p:nvPr/>
        </p:nvSpPr>
        <p:spPr bwMode="auto">
          <a:xfrm>
            <a:off x="5250967" y="1052513"/>
            <a:ext cx="2160588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Первомайский </a:t>
            </a:r>
            <a:r>
              <a:rPr lang="ru-RU" altLang="ru-RU" sz="1400" b="1" dirty="0" smtClean="0">
                <a:latin typeface="Times New Roman" pitchFamily="18" charset="0"/>
              </a:rPr>
              <a:t>-3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60" name="Oval 28"/>
          <p:cNvSpPr>
            <a:spLocks noChangeArrowheads="1"/>
          </p:cNvSpPr>
          <p:nvPr/>
        </p:nvSpPr>
        <p:spPr bwMode="auto">
          <a:xfrm>
            <a:off x="4429124" y="3429000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61" name="Oval 29"/>
          <p:cNvSpPr>
            <a:spLocks noChangeArrowheads="1"/>
          </p:cNvSpPr>
          <p:nvPr/>
        </p:nvSpPr>
        <p:spPr bwMode="auto">
          <a:xfrm>
            <a:off x="6000760" y="4572008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63" name="Oval 31"/>
          <p:cNvSpPr>
            <a:spLocks noChangeArrowheads="1"/>
          </p:cNvSpPr>
          <p:nvPr/>
        </p:nvSpPr>
        <p:spPr bwMode="auto">
          <a:xfrm>
            <a:off x="4261964" y="6026150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64" name="Oval 32"/>
          <p:cNvSpPr>
            <a:spLocks noChangeArrowheads="1"/>
          </p:cNvSpPr>
          <p:nvPr/>
        </p:nvSpPr>
        <p:spPr bwMode="auto">
          <a:xfrm>
            <a:off x="6084888" y="3644900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65" name="Oval 33"/>
          <p:cNvSpPr>
            <a:spLocks noChangeArrowheads="1"/>
          </p:cNvSpPr>
          <p:nvPr/>
        </p:nvSpPr>
        <p:spPr bwMode="auto">
          <a:xfrm>
            <a:off x="4132263" y="2467793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66" name="Oval 34"/>
          <p:cNvSpPr>
            <a:spLocks noChangeArrowheads="1"/>
          </p:cNvSpPr>
          <p:nvPr/>
        </p:nvSpPr>
        <p:spPr bwMode="auto">
          <a:xfrm>
            <a:off x="2519378" y="1930000"/>
            <a:ext cx="80963" cy="71438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7667" name="Rectangle 35"/>
          <p:cNvSpPr>
            <a:spLocks noChangeArrowheads="1"/>
          </p:cNvSpPr>
          <p:nvPr/>
        </p:nvSpPr>
        <p:spPr bwMode="auto">
          <a:xfrm>
            <a:off x="4787900" y="6021388"/>
            <a:ext cx="2376488" cy="217487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Переславский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– 6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68" name="Rectangle 36"/>
          <p:cNvSpPr>
            <a:spLocks noChangeArrowheads="1"/>
          </p:cNvSpPr>
          <p:nvPr/>
        </p:nvSpPr>
        <p:spPr bwMode="auto">
          <a:xfrm>
            <a:off x="323850" y="1557338"/>
            <a:ext cx="2160588" cy="215900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Брейтовский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-1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69" name="Rectangle 37"/>
          <p:cNvSpPr>
            <a:spLocks noChangeArrowheads="1"/>
          </p:cNvSpPr>
          <p:nvPr/>
        </p:nvSpPr>
        <p:spPr bwMode="auto">
          <a:xfrm>
            <a:off x="6215074" y="4643446"/>
            <a:ext cx="2395537" cy="215900"/>
          </a:xfrm>
          <a:prstGeom prst="rect">
            <a:avLst/>
          </a:prstGeom>
          <a:gradFill rotWithShape="0">
            <a:gsLst>
              <a:gs pos="0">
                <a:srgbClr val="FFFF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 Гаврилов-</a:t>
            </a:r>
            <a:r>
              <a:rPr lang="ru-RU" altLang="ru-RU" sz="1400" b="1" dirty="0" err="1">
                <a:latin typeface="Times New Roman" pitchFamily="18" charset="0"/>
              </a:rPr>
              <a:t>Ямский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-24 ММО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70" name="Rectangle 38"/>
          <p:cNvSpPr>
            <a:spLocks noChangeArrowheads="1"/>
          </p:cNvSpPr>
          <p:nvPr/>
        </p:nvSpPr>
        <p:spPr bwMode="auto">
          <a:xfrm>
            <a:off x="2928926" y="3643314"/>
            <a:ext cx="2087562" cy="217487"/>
          </a:xfrm>
          <a:prstGeom prst="rect">
            <a:avLst/>
          </a:prstGeom>
          <a:gradFill rotWithShape="0">
            <a:gsLst>
              <a:gs pos="0">
                <a:srgbClr val="99FFCC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Большесельский </a:t>
            </a:r>
            <a:r>
              <a:rPr lang="ru-RU" altLang="ru-RU" sz="1400" b="1" dirty="0" smtClean="0">
                <a:latin typeface="Times New Roman" pitchFamily="18" charset="0"/>
              </a:rPr>
              <a:t>-</a:t>
            </a:r>
            <a:r>
              <a:rPr lang="ru-RU" altLang="ru-RU" sz="1400" b="1" dirty="0">
                <a:solidFill>
                  <a:srgbClr val="FF0000"/>
                </a:solidFill>
                <a:latin typeface="Times New Roman" pitchFamily="18" charset="0"/>
              </a:rPr>
              <a:t>? </a:t>
            </a:r>
          </a:p>
        </p:txBody>
      </p:sp>
      <p:sp>
        <p:nvSpPr>
          <p:cNvPr id="197671" name="Rectangle 39"/>
          <p:cNvSpPr>
            <a:spLocks noChangeArrowheads="1"/>
          </p:cNvSpPr>
          <p:nvPr/>
        </p:nvSpPr>
        <p:spPr bwMode="auto">
          <a:xfrm>
            <a:off x="3263426" y="2600718"/>
            <a:ext cx="2087563" cy="2159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 err="1">
                <a:latin typeface="Times New Roman" pitchFamily="18" charset="0"/>
              </a:rPr>
              <a:t>г.Рыбинск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r>
              <a:rPr lang="ru-RU" altLang="ru-RU" sz="1400" b="1" dirty="0" smtClean="0">
                <a:latin typeface="Times New Roman" pitchFamily="18" charset="0"/>
              </a:rPr>
              <a:t>-11 ГМО</a:t>
            </a:r>
            <a:endParaRPr lang="ru-RU" altLang="ru-RU" sz="1400" b="1" dirty="0">
              <a:latin typeface="Times New Roman" pitchFamily="18" charset="0"/>
            </a:endParaRPr>
          </a:p>
        </p:txBody>
      </p:sp>
      <p:sp>
        <p:nvSpPr>
          <p:cNvPr id="197672" name="Rectangle 40"/>
          <p:cNvSpPr>
            <a:spLocks noChangeArrowheads="1"/>
          </p:cNvSpPr>
          <p:nvPr/>
        </p:nvSpPr>
        <p:spPr bwMode="auto">
          <a:xfrm>
            <a:off x="5580063" y="3789363"/>
            <a:ext cx="2087562" cy="215900"/>
          </a:xfrm>
          <a:prstGeom prst="rect">
            <a:avLst/>
          </a:prstGeom>
          <a:gradFill rotWithShape="0">
            <a:gsLst>
              <a:gs pos="0">
                <a:srgbClr val="33CC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ru-RU" altLang="ru-RU" sz="1400" b="1" dirty="0">
                <a:latin typeface="Times New Roman" pitchFamily="18" charset="0"/>
              </a:rPr>
              <a:t>г.Ярославль </a:t>
            </a:r>
            <a:r>
              <a:rPr lang="ru-RU" altLang="ru-RU" sz="1400" b="1" dirty="0" smtClean="0">
                <a:latin typeface="Times New Roman" pitchFamily="18" charset="0"/>
              </a:rPr>
              <a:t>-  </a:t>
            </a:r>
            <a:r>
              <a:rPr lang="ru-RU" altLang="ru-RU" dirty="0" smtClean="0">
                <a:solidFill>
                  <a:srgbClr val="FF0000"/>
                </a:solidFill>
                <a:latin typeface="Times New Roman" pitchFamily="18" charset="0"/>
              </a:rPr>
              <a:t>? </a:t>
            </a:r>
            <a:endParaRPr lang="ru-RU" altLang="ru-RU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7673" name="Oval 41"/>
          <p:cNvSpPr>
            <a:spLocks noChangeArrowheads="1"/>
          </p:cNvSpPr>
          <p:nvPr/>
        </p:nvSpPr>
        <p:spPr bwMode="auto">
          <a:xfrm>
            <a:off x="2848843" y="3028950"/>
            <a:ext cx="152400" cy="762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72917" y="4782680"/>
            <a:ext cx="16813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Более</a:t>
            </a:r>
          </a:p>
          <a:p>
            <a:r>
              <a:rPr lang="ru-RU" sz="1600" i="1" dirty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200 ММО,  </a:t>
            </a:r>
          </a:p>
          <a:p>
            <a:r>
              <a:rPr lang="ru-RU" sz="1600" i="1" dirty="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7000 педагогов</a:t>
            </a:r>
          </a:p>
        </p:txBody>
      </p:sp>
      <p:sp>
        <p:nvSpPr>
          <p:cNvPr id="45" name="Заголовок 1"/>
          <p:cNvSpPr txBox="1">
            <a:spLocks/>
          </p:cNvSpPr>
          <p:nvPr/>
        </p:nvSpPr>
        <p:spPr>
          <a:xfrm>
            <a:off x="0" y="0"/>
            <a:ext cx="9144000" cy="47667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ln>
                  <a:solidFill>
                    <a:srgbClr val="990000"/>
                  </a:solidFill>
                </a:ln>
                <a:solidFill>
                  <a:srgbClr val="99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i="1" dirty="0" smtClean="0"/>
              <a:t>Муниципальные    методические    объединения (ММО)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2901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334390"/>
          </a:xfrm>
        </p:spPr>
        <p:txBody>
          <a:bodyPr>
            <a:noAutofit/>
          </a:bodyPr>
          <a:lstStyle/>
          <a:p>
            <a:r>
              <a:rPr lang="ru-RU" sz="2400" i="1" dirty="0"/>
              <a:t>Участие в педагогических сообществах</a:t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/>
              <a:t>В г. Переславле 137 педагогов</a:t>
            </a:r>
            <a:r>
              <a:rPr lang="ru-RU" dirty="0"/>
              <a:t> (55% от общего количества педагогических работников ООО) зарегистрированы в сетевых педагогических </a:t>
            </a:r>
            <a:r>
              <a:rPr lang="ru-RU" dirty="0" smtClean="0"/>
              <a:t>сообществах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В </a:t>
            </a:r>
            <a:r>
              <a:rPr lang="ru-RU" b="1" dirty="0"/>
              <a:t>г. </a:t>
            </a:r>
            <a:r>
              <a:rPr lang="ru-RU" b="1" dirty="0" smtClean="0"/>
              <a:t>Рыбинске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</a:t>
            </a:r>
            <a:r>
              <a:rPr lang="ru-RU" dirty="0" smtClean="0"/>
              <a:t> </a:t>
            </a:r>
            <a:r>
              <a:rPr lang="ru-RU" b="1" dirty="0" smtClean="0"/>
              <a:t>6 </a:t>
            </a:r>
            <a:r>
              <a:rPr lang="ru-RU" b="1" dirty="0"/>
              <a:t>профессиональных </a:t>
            </a:r>
            <a:r>
              <a:rPr lang="ru-RU" b="1" dirty="0" smtClean="0"/>
              <a:t>клубов </a:t>
            </a:r>
            <a:r>
              <a:rPr lang="ru-RU" dirty="0" smtClean="0"/>
              <a:t>(115 педагогов):</a:t>
            </a:r>
            <a:endParaRPr lang="ru-RU" dirty="0"/>
          </a:p>
          <a:p>
            <a:pPr lvl="1"/>
            <a:r>
              <a:rPr lang="ru-RU" dirty="0"/>
              <a:t>«Профессионал» и «</a:t>
            </a:r>
            <a:r>
              <a:rPr lang="ru-RU" dirty="0" err="1"/>
              <a:t>Проф-юни</a:t>
            </a:r>
            <a:r>
              <a:rPr lang="ru-RU" dirty="0"/>
              <a:t>» (победители и лауреаты конкурса «Учитель года», «Лучший воспитатель дошкольного учреждения»),</a:t>
            </a:r>
          </a:p>
          <a:p>
            <a:pPr lvl="1"/>
            <a:r>
              <a:rPr lang="ru-RU" dirty="0"/>
              <a:t>«Становление» (молодые педагоги),</a:t>
            </a:r>
          </a:p>
          <a:p>
            <a:pPr lvl="1"/>
            <a:r>
              <a:rPr lang="ru-RU" dirty="0"/>
              <a:t>«</a:t>
            </a:r>
            <a:r>
              <a:rPr lang="ru-RU" dirty="0" err="1"/>
              <a:t>Книгиня</a:t>
            </a:r>
            <a:r>
              <a:rPr lang="ru-RU" dirty="0"/>
              <a:t>» (школьные библиотекари),</a:t>
            </a:r>
          </a:p>
          <a:p>
            <a:pPr lvl="1"/>
            <a:r>
              <a:rPr lang="ru-RU" dirty="0"/>
              <a:t>«Литературный салон»,</a:t>
            </a:r>
          </a:p>
          <a:p>
            <a:pPr lvl="1"/>
            <a:r>
              <a:rPr lang="ru-RU" dirty="0"/>
              <a:t>«ТРИЗ-Клуб «</a:t>
            </a:r>
            <a:r>
              <a:rPr lang="ru-RU" dirty="0" err="1"/>
              <a:t>Эвроритм</a:t>
            </a:r>
            <a:r>
              <a:rPr lang="ru-RU" dirty="0"/>
              <a:t>» (педагоги дошкольных образовательных учреждений</a:t>
            </a:r>
            <a:r>
              <a:rPr lang="ru-RU" dirty="0" smtClean="0"/>
              <a:t>).</a:t>
            </a:r>
          </a:p>
          <a:p>
            <a:pPr marL="263525" lvl="1" indent="0">
              <a:buNone/>
            </a:pPr>
            <a:r>
              <a:rPr lang="ru-RU" b="1" dirty="0" smtClean="0"/>
              <a:t>5 </a:t>
            </a:r>
            <a:r>
              <a:rPr lang="ru-RU" b="1" dirty="0"/>
              <a:t>интернет-сообществ</a:t>
            </a:r>
            <a:r>
              <a:rPr lang="ru-RU" dirty="0"/>
              <a:t>:</a:t>
            </a:r>
          </a:p>
          <a:p>
            <a:pPr lvl="1"/>
            <a:r>
              <a:rPr lang="ru-RU" dirty="0"/>
              <a:t>Методическая лаборатория учителя русского языка и литературы,</a:t>
            </a:r>
          </a:p>
          <a:p>
            <a:pPr lvl="1"/>
            <a:r>
              <a:rPr lang="ru-RU" dirty="0"/>
              <a:t>Сетевое сообщество учителей физической культуры,</a:t>
            </a:r>
          </a:p>
          <a:p>
            <a:pPr lvl="1"/>
            <a:r>
              <a:rPr lang="ru-RU" dirty="0"/>
              <a:t>Сетевое сообщество педагогов дополнительного образования детей,</a:t>
            </a:r>
          </a:p>
          <a:p>
            <a:pPr lvl="1"/>
            <a:r>
              <a:rPr lang="ru-RU" dirty="0"/>
              <a:t>Открытый читальный зал,</a:t>
            </a:r>
          </a:p>
          <a:p>
            <a:pPr lvl="1"/>
            <a:r>
              <a:rPr lang="ru-RU" dirty="0"/>
              <a:t>Сообщество педагогов и родителей, занимающихся образованием детей с ограниченными возможностями здоровья. </a:t>
            </a:r>
          </a:p>
          <a:p>
            <a:pPr marL="285750" lvl="1" indent="0">
              <a:buNone/>
            </a:pPr>
            <a:r>
              <a:rPr lang="ru-RU" b="1" dirty="0"/>
              <a:t>19 творческих групп педагогов и лабораторий </a:t>
            </a:r>
            <a:r>
              <a:rPr lang="ru-RU" b="1" dirty="0" smtClean="0"/>
              <a:t>(</a:t>
            </a:r>
            <a:r>
              <a:rPr lang="ru-RU" dirty="0" smtClean="0"/>
              <a:t> </a:t>
            </a:r>
            <a:r>
              <a:rPr lang="ru-RU" dirty="0"/>
              <a:t>более 400 человек </a:t>
            </a:r>
            <a:r>
              <a:rPr lang="ru-RU" dirty="0" smtClean="0"/>
              <a:t>) по </a:t>
            </a:r>
            <a:r>
              <a:rPr lang="ru-RU" dirty="0"/>
              <a:t>направлениям:</a:t>
            </a:r>
          </a:p>
          <a:p>
            <a:pPr lvl="1"/>
            <a:r>
              <a:rPr lang="ru-RU" dirty="0"/>
              <a:t>подготовка олимпиадных заданий школьного этапа Всероссийской олимпиады школьников,</a:t>
            </a:r>
          </a:p>
          <a:p>
            <a:pPr lvl="1"/>
            <a:r>
              <a:rPr lang="ru-RU" dirty="0"/>
              <a:t>внедрение интерактивных средств и технологий обучения,</a:t>
            </a:r>
          </a:p>
          <a:p>
            <a:pPr lvl="1"/>
            <a:r>
              <a:rPr lang="ru-RU" dirty="0"/>
              <a:t>подготовка учащихся к итоговой аттестации в форме ОГЭ и ЕГЭ,</a:t>
            </a:r>
          </a:p>
          <a:p>
            <a:pPr lvl="1"/>
            <a:r>
              <a:rPr lang="ru-RU" dirty="0"/>
              <a:t>организация </a:t>
            </a:r>
            <a:r>
              <a:rPr lang="ru-RU" dirty="0" err="1"/>
              <a:t>профориентационной</a:t>
            </a:r>
            <a:r>
              <a:rPr lang="ru-RU" dirty="0"/>
              <a:t> работы в школе,</a:t>
            </a:r>
          </a:p>
          <a:p>
            <a:pPr lvl="1"/>
            <a:r>
              <a:rPr lang="ru-RU" dirty="0"/>
              <a:t>методическое сопровождение педагогов, работающих с детьми «группы риска» и т.п.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67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/>
              <a:t>В Даниловском МР</a:t>
            </a:r>
            <a:r>
              <a:rPr lang="ru-RU" sz="1800" dirty="0"/>
              <a:t> </a:t>
            </a:r>
            <a:r>
              <a:rPr lang="ru-RU" sz="1800" dirty="0" smtClean="0"/>
              <a:t>- </a:t>
            </a:r>
            <a:r>
              <a:rPr lang="ru-RU" sz="1800" dirty="0"/>
              <a:t>проблемная группа учителей начальных классов по теме «Потенциал урока по формированию УУД младших школьников».</a:t>
            </a:r>
          </a:p>
          <a:p>
            <a:pPr>
              <a:buNone/>
            </a:pPr>
            <a:r>
              <a:rPr lang="ru-RU" sz="1800" b="1" dirty="0"/>
              <a:t>В Рыбинском МР</a:t>
            </a:r>
            <a:r>
              <a:rPr lang="ru-RU" sz="1800" dirty="0"/>
              <a:t> </a:t>
            </a:r>
            <a:r>
              <a:rPr lang="ru-RU" sz="1800" dirty="0" smtClean="0"/>
              <a:t>-10 </a:t>
            </a:r>
            <a:r>
              <a:rPr lang="ru-RU" sz="1800" dirty="0"/>
              <a:t>педагогических сетевых сообществ:</a:t>
            </a:r>
          </a:p>
          <a:p>
            <a:pPr lvl="1"/>
            <a:r>
              <a:rPr lang="ru-RU" sz="1800" dirty="0"/>
              <a:t>учителей физики</a:t>
            </a:r>
          </a:p>
          <a:p>
            <a:pPr lvl="1"/>
            <a:r>
              <a:rPr lang="ru-RU" sz="1800" dirty="0"/>
              <a:t>педагогов-участников конкурсного движения.</a:t>
            </a:r>
          </a:p>
          <a:p>
            <a:pPr lvl="1"/>
            <a:r>
              <a:rPr lang="ru-RU" sz="1800" dirty="0"/>
              <a:t>административных работников</a:t>
            </a:r>
          </a:p>
          <a:p>
            <a:pPr lvl="1"/>
            <a:r>
              <a:rPr lang="ru-RU" sz="1800" dirty="0"/>
              <a:t>молодых специалистов.</a:t>
            </a:r>
          </a:p>
          <a:p>
            <a:pPr>
              <a:buNone/>
            </a:pPr>
            <a:r>
              <a:rPr lang="ru-RU" sz="1800" b="1" dirty="0"/>
              <a:t>В Ростовском МР</a:t>
            </a:r>
            <a:r>
              <a:rPr lang="ru-RU" sz="1800" dirty="0"/>
              <a:t> - творческие группы учителей-предметников по введению ФГОС (математика, иностранный язык, география, педагогов, химия). «Школа молодого педагога».</a:t>
            </a:r>
          </a:p>
          <a:p>
            <a:pPr>
              <a:buNone/>
            </a:pPr>
            <a:r>
              <a:rPr lang="ru-RU" sz="1800" b="1" dirty="0"/>
              <a:t>В </a:t>
            </a:r>
            <a:r>
              <a:rPr lang="ru-RU" sz="1800" b="1" dirty="0" err="1"/>
              <a:t>Угличском</a:t>
            </a:r>
            <a:r>
              <a:rPr lang="ru-RU" sz="1800" b="1" dirty="0"/>
              <a:t> МР</a:t>
            </a:r>
            <a:r>
              <a:rPr lang="ru-RU" sz="1800" dirty="0"/>
              <a:t> </a:t>
            </a:r>
            <a:r>
              <a:rPr lang="ru-RU" sz="1800" dirty="0" smtClean="0"/>
              <a:t>-3 </a:t>
            </a:r>
            <a:r>
              <a:rPr lang="ru-RU" sz="1800" dirty="0"/>
              <a:t>сообщества:</a:t>
            </a:r>
          </a:p>
          <a:p>
            <a:pPr lvl="1"/>
            <a:r>
              <a:rPr lang="ru-RU" sz="1800" dirty="0"/>
              <a:t>молодых педагогов</a:t>
            </a:r>
          </a:p>
          <a:p>
            <a:pPr lvl="1"/>
            <a:r>
              <a:rPr lang="ru-RU" sz="1800" dirty="0" err="1"/>
              <a:t>тьюторов</a:t>
            </a:r>
            <a:r>
              <a:rPr lang="ru-RU" sz="1800" dirty="0"/>
              <a:t> по ИКТ</a:t>
            </a:r>
          </a:p>
          <a:p>
            <a:pPr lvl="1"/>
            <a:r>
              <a:rPr lang="ru-RU" sz="1800" dirty="0" err="1"/>
              <a:t>тьюторов</a:t>
            </a:r>
            <a:r>
              <a:rPr lang="ru-RU" sz="1800" dirty="0"/>
              <a:t> – предметников.</a:t>
            </a:r>
          </a:p>
          <a:p>
            <a:pPr lvl="1"/>
            <a:endParaRPr lang="ru-RU" sz="1800" dirty="0"/>
          </a:p>
          <a:p>
            <a:endParaRPr lang="ru-RU" sz="18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548680"/>
          </a:xfrm>
        </p:spPr>
        <p:txBody>
          <a:bodyPr>
            <a:noAutofit/>
          </a:bodyPr>
          <a:lstStyle/>
          <a:p>
            <a:r>
              <a:rPr lang="ru-RU" sz="2400" i="1" dirty="0"/>
              <a:t>Участие в педагогических сообществах</a:t>
            </a:r>
            <a:br>
              <a:rPr lang="ru-RU" sz="2400" i="1" dirty="0"/>
            </a:b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82615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Региональные ресурсные центры (РРЦ)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491174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РРЦ в </a:t>
            </a:r>
            <a:r>
              <a:rPr lang="ru-RU" dirty="0" smtClean="0"/>
              <a:t>ГОАУ </a:t>
            </a:r>
            <a:r>
              <a:rPr lang="ru-RU" dirty="0"/>
              <a:t>ЯО ИРО </a:t>
            </a:r>
            <a:r>
              <a:rPr lang="ru-RU" dirty="0" smtClean="0"/>
              <a:t>по  7 направлениям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Реализация ФГОС дошкольного образования</a:t>
            </a:r>
          </a:p>
          <a:p>
            <a:pPr lvl="0"/>
            <a:r>
              <a:rPr lang="ru-RU" dirty="0"/>
              <a:t>Введение и реализации ФГОС общего </a:t>
            </a:r>
            <a:r>
              <a:rPr lang="ru-RU" dirty="0" smtClean="0"/>
              <a:t>образования  </a:t>
            </a:r>
            <a:endParaRPr lang="ru-RU" dirty="0"/>
          </a:p>
          <a:p>
            <a:pPr lvl="1"/>
            <a:r>
              <a:rPr lang="ru-RU" dirty="0"/>
              <a:t>ФГОС начального общего образования</a:t>
            </a:r>
          </a:p>
          <a:p>
            <a:pPr lvl="0"/>
            <a:r>
              <a:rPr lang="ru-RU" dirty="0"/>
              <a:t>Формирование культуры здорового и безопасного образа жизни</a:t>
            </a:r>
          </a:p>
          <a:p>
            <a:pPr lvl="0"/>
            <a:r>
              <a:rPr lang="ru-RU" dirty="0"/>
              <a:t>Развитие инклюзивного образования в общеобразовательных организациях</a:t>
            </a:r>
          </a:p>
          <a:p>
            <a:pPr lvl="0"/>
            <a:r>
              <a:rPr lang="ru-RU" dirty="0"/>
              <a:t>Профилактика правонарушений среди несовершеннолетних</a:t>
            </a:r>
          </a:p>
          <a:p>
            <a:pPr lvl="0"/>
            <a:r>
              <a:rPr lang="ru-RU" dirty="0"/>
              <a:t>Государственно-общественное управление</a:t>
            </a:r>
          </a:p>
          <a:p>
            <a:r>
              <a:rPr lang="ru-RU" dirty="0" smtClean="0"/>
              <a:t>Сопровождение </a:t>
            </a:r>
            <a:r>
              <a:rPr lang="ru-RU" dirty="0"/>
              <a:t>деятельности ресурсных центров и инновационных площадок на базе профессиональных образовательных </a:t>
            </a:r>
            <a:r>
              <a:rPr lang="ru-RU" dirty="0" smtClean="0"/>
              <a:t>организаций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0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1446</Words>
  <Application>Microsoft Office PowerPoint</Application>
  <PresentationFormat>Экран (4:3)</PresentationFormat>
  <Paragraphs>244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МЫ ВМЕСТЕ! Подводим итоги.  Определяем перспективы</vt:lpstr>
      <vt:lpstr>Презентация PowerPoint</vt:lpstr>
      <vt:lpstr>Профессиональные конкурсы </vt:lpstr>
      <vt:lpstr>Муниципальные профессиональные конкурсы </vt:lpstr>
      <vt:lpstr>Профессиональные педагогические объединения</vt:lpstr>
      <vt:lpstr>Презентация PowerPoint</vt:lpstr>
      <vt:lpstr>Участие в педагогических сообществах </vt:lpstr>
      <vt:lpstr>Участие в педагогических сообществах </vt:lpstr>
      <vt:lpstr>Региональные ресурсные центры (РРЦ)</vt:lpstr>
      <vt:lpstr>Муниципальные ресурсные центры (МРЦ)</vt:lpstr>
      <vt:lpstr>Муниципальные ресурсные центры (МРЦ)</vt:lpstr>
      <vt:lpstr>Муниципальные ресурсные центры (МРЦ)</vt:lpstr>
      <vt:lpstr>Муниципальные инновационные площадки (МИП)</vt:lpstr>
      <vt:lpstr>Муниципальные инновационные площадки</vt:lpstr>
      <vt:lpstr>Презентация PowerPoint</vt:lpstr>
      <vt:lpstr>В 2015 году </vt:lpstr>
      <vt:lpstr>В 2015 году </vt:lpstr>
      <vt:lpstr>В 2015 году </vt:lpstr>
      <vt:lpstr>B 2016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student</cp:lastModifiedBy>
  <cp:revision>45</cp:revision>
  <cp:lastPrinted>2015-09-06T10:33:29Z</cp:lastPrinted>
  <dcterms:created xsi:type="dcterms:W3CDTF">2015-05-19T06:32:44Z</dcterms:created>
  <dcterms:modified xsi:type="dcterms:W3CDTF">2015-09-08T08:50:03Z</dcterms:modified>
</cp:coreProperties>
</file>