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sldIdLst>
    <p:sldId id="256" r:id="rId2"/>
    <p:sldId id="257" r:id="rId3"/>
    <p:sldId id="259" r:id="rId4"/>
    <p:sldId id="260" r:id="rId5"/>
    <p:sldId id="266" r:id="rId6"/>
    <p:sldId id="261" r:id="rId7"/>
    <p:sldId id="262" r:id="rId8"/>
    <p:sldId id="264" r:id="rId9"/>
    <p:sldId id="267" r:id="rId10"/>
    <p:sldId id="265" r:id="rId11"/>
    <p:sldId id="263" r:id="rId12"/>
    <p:sldId id="268" r:id="rId13"/>
  </p:sldIdLst>
  <p:sldSz cx="9144000" cy="6858000" type="screen4x3"/>
  <p:notesSz cx="6858000" cy="9144000"/>
  <p:custDataLst>
    <p:tags r:id="rId14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894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ru-RU" altLang="en-US" noProof="0" smtClean="0"/>
              <a:t>Образец заголовка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pPr lvl="0"/>
            <a:r>
              <a:rPr lang="ru-RU" altLang="en-US" noProof="0" smtClean="0"/>
              <a:t>Образец подзаголовка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7CF29-1496-415A-861E-3B35B84616A8}" type="datetimeFigureOut">
              <a:rPr lang="ru-RU"/>
              <a:pPr>
                <a:defRPr/>
              </a:pPr>
              <a:t>02.04.2015</a:t>
            </a:fld>
            <a:endParaRPr lang="ru-RU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E14CB-F6B6-4415-9138-70A947011AAF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37098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85C05-2FEB-4EDC-B020-0A7FEBA51FCC}" type="datetimeFigureOut">
              <a:rPr lang="ru-RU"/>
              <a:pPr>
                <a:defRPr/>
              </a:pPr>
              <a:t>02.04.2015</a:t>
            </a:fld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DD0840-86B1-4A21-9302-87C519274FB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569614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AEBD2-201D-405B-B2AA-C45A11F27367}" type="datetimeFigureOut">
              <a:rPr lang="ru-RU"/>
              <a:pPr>
                <a:defRPr/>
              </a:pPr>
              <a:t>02.04.2015</a:t>
            </a:fld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66D47A-C0F3-49FB-804A-5F2AB3ECA32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344015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E5114-CAAE-450D-B0BF-BE2737EB7093}" type="datetimeFigureOut">
              <a:rPr lang="ru-RU"/>
              <a:pPr>
                <a:defRPr/>
              </a:pPr>
              <a:t>02.04.2015</a:t>
            </a:fld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2B8B1-ACA2-4320-941D-9EB3AA6B6BD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938054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127E9-B1E8-400F-97DD-C491E3F30212}" type="datetimeFigureOut">
              <a:rPr lang="ru-RU"/>
              <a:pPr>
                <a:defRPr/>
              </a:pPr>
              <a:t>02.04.2015</a:t>
            </a:fld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3F626-A7DE-4D2B-8625-61B5D635791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958886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524FD6-7558-4A92-972E-59FE0FDA0C32}" type="datetimeFigureOut">
              <a:rPr lang="ru-RU"/>
              <a:pPr>
                <a:defRPr/>
              </a:pPr>
              <a:t>02.04.2015</a:t>
            </a:fld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90D42-21E1-41FD-BAD2-3FB4AF0F9C6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37821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FB73F-4F3E-472B-9C17-720321FFBC3E}" type="datetimeFigureOut">
              <a:rPr lang="ru-RU"/>
              <a:pPr>
                <a:defRPr/>
              </a:pPr>
              <a:t>02.04.2015</a:t>
            </a:fld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758038-F1EE-41D3-A881-8799C758597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084648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D033A-D74D-4AD1-A1A3-5E55E7FE406A}" type="datetimeFigureOut">
              <a:rPr lang="ru-RU"/>
              <a:pPr>
                <a:defRPr/>
              </a:pPr>
              <a:t>02.04.2015</a:t>
            </a:fld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E5D12-6223-401D-B48C-4AEEC2F0D8F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749465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0E0675-12F2-4C58-B63D-A2708E4E064A}" type="datetimeFigureOut">
              <a:rPr lang="ru-RU"/>
              <a:pPr>
                <a:defRPr/>
              </a:pPr>
              <a:t>02.04.2015</a:t>
            </a:fld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FADBA-E77B-4A60-83F4-A436CEA2C21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526570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EF474-86C7-48EA-ADF4-F9073C79EE5A}" type="datetimeFigureOut">
              <a:rPr lang="ru-RU"/>
              <a:pPr>
                <a:defRPr/>
              </a:pPr>
              <a:t>02.04.2015</a:t>
            </a:fld>
            <a:endParaRPr lang="ru-RU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8281F7-AA82-46F6-AF8A-C7E510B86B9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663279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8DF8DC-5005-48E3-BBB9-DE9F9DBD9A7F}" type="datetimeFigureOut">
              <a:rPr lang="ru-RU"/>
              <a:pPr>
                <a:defRPr/>
              </a:pPr>
              <a:t>02.04.2015</a:t>
            </a:fld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E2F96-8E47-419E-A543-12B089865FB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998674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BAC9B3-C6C3-41CD-A85F-F6F2F19833F2}" type="datetimeFigureOut">
              <a:rPr lang="ru-RU"/>
              <a:pPr>
                <a:defRPr/>
              </a:pPr>
              <a:t>02.04.2015</a:t>
            </a:fld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4D01A-6C6F-4539-900D-A4C1B9FC466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937042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fld id="{0139589E-7E6C-4147-A1D8-D8775C7251D9}" type="datetimeFigureOut">
              <a:rPr lang="ru-RU"/>
              <a:pPr>
                <a:defRPr/>
              </a:pPr>
              <a:t>02.04.2015</a:t>
            </a:fld>
            <a:endParaRPr lang="ru-RU" altLang="en-US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B1EB7BAE-F92E-42F3-9115-96783CE2FEB8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27088" y="2060575"/>
            <a:ext cx="7772400" cy="2043113"/>
          </a:xfrm>
        </p:spPr>
        <p:txBody>
          <a:bodyPr anchor="ctr">
            <a:normAutofit fontScale="90000"/>
          </a:bodyPr>
          <a:lstStyle/>
          <a:p>
            <a:pPr algn="ctr" eaLnBrk="1" hangingPunct="1">
              <a:defRPr/>
            </a:pPr>
            <a:r>
              <a:rPr lang="ru-RU" sz="4400" b="0" smtClean="0"/>
              <a:t>Общественная экспертиза </a:t>
            </a:r>
            <a:br>
              <a:rPr lang="ru-RU" sz="4400" b="0" smtClean="0"/>
            </a:br>
            <a:r>
              <a:rPr lang="ru-RU" sz="4400" b="0" smtClean="0"/>
              <a:t>качества </a:t>
            </a:r>
            <a:br>
              <a:rPr lang="ru-RU" sz="4400" b="0" smtClean="0"/>
            </a:br>
            <a:r>
              <a:rPr lang="ru-RU" sz="4400" b="0" smtClean="0"/>
              <a:t>образовательных услуг</a:t>
            </a:r>
          </a:p>
        </p:txBody>
      </p:sp>
      <p:sp>
        <p:nvSpPr>
          <p:cNvPr id="3075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4643438" y="4365625"/>
            <a:ext cx="4352925" cy="1752600"/>
          </a:xfrm>
        </p:spPr>
        <p:txBody>
          <a:bodyPr/>
          <a:lstStyle/>
          <a:p>
            <a:pPr marL="0" indent="0" algn="r" eaLnBrk="1" hangingPunct="1">
              <a:buFont typeface="Wingdings" pitchFamily="2" charset="2"/>
              <a:buNone/>
            </a:pPr>
            <a:r>
              <a:rPr lang="ru-RU" altLang="ru-RU" sz="2400" smtClean="0">
                <a:solidFill>
                  <a:srgbClr val="898989"/>
                </a:solidFill>
              </a:rPr>
              <a:t>Манокина Е.В., </a:t>
            </a:r>
          </a:p>
          <a:p>
            <a:pPr marL="0" indent="0" algn="r" eaLnBrk="1" hangingPunct="1">
              <a:buFont typeface="Wingdings" pitchFamily="2" charset="2"/>
              <a:buNone/>
            </a:pPr>
            <a:r>
              <a:rPr lang="ru-RU" altLang="ru-RU" sz="2400" smtClean="0">
                <a:solidFill>
                  <a:srgbClr val="898989"/>
                </a:solidFill>
              </a:rPr>
              <a:t>директор МОУ СОШ № 6</a:t>
            </a:r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250825" y="260350"/>
            <a:ext cx="8713788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800">
                <a:latin typeface="Calibri" pitchFamily="34" charset="0"/>
              </a:rPr>
              <a:t>Муниципальное образовательное учреждение 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800">
                <a:latin typeface="Calibri" pitchFamily="34" charset="0"/>
              </a:rPr>
              <a:t>средняя общеобразовательная школа № 6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572000" y="6237288"/>
            <a:ext cx="11128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Calibri" pitchFamily="34" charset="0"/>
              </a:rPr>
              <a:t>г. Тутаев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mtClean="0"/>
              <a:t>Методики проведения общественной экспертизы</a:t>
            </a:r>
          </a:p>
        </p:txBody>
      </p:sp>
      <p:sp>
        <p:nvSpPr>
          <p:cNvPr id="12291" name="Объект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mtClean="0"/>
              <a:t>анализ документов;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mtClean="0"/>
              <a:t>анкетирование/бланки анкет;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mtClean="0"/>
              <a:t>интервью/структура интервью;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mtClean="0"/>
              <a:t>социологический опрос/опросник;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mtClean="0"/>
              <a:t>сравнение/ключевые позиции;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mtClean="0"/>
              <a:t>наблюдение/экспертная записка;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mtClean="0"/>
              <a:t>контент-анализ;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mtClean="0"/>
              <a:t>изучение педагогического опыта/открытые мероприятия, методические  разработки, презентации и т.д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mtClean="0"/>
              <a:t>Алгоритм проведения общественной экспертизы</a:t>
            </a:r>
          </a:p>
        </p:txBody>
      </p:sp>
      <p:sp>
        <p:nvSpPr>
          <p:cNvPr id="13315" name="Объект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Инструктаж общественных экспертов </a:t>
            </a:r>
          </a:p>
          <a:p>
            <a:pPr eaLnBrk="1" hangingPunct="1"/>
            <a:r>
              <a:rPr lang="ru-RU" altLang="ru-RU" smtClean="0"/>
              <a:t>Заключение договора о проведении ОЭ</a:t>
            </a:r>
          </a:p>
          <a:p>
            <a:pPr eaLnBrk="1" hangingPunct="1"/>
            <a:r>
              <a:rPr lang="ru-RU" altLang="ru-RU" smtClean="0"/>
              <a:t>Выполнение технического задания ОЭ (проведение ОЭ)</a:t>
            </a:r>
          </a:p>
          <a:p>
            <a:pPr eaLnBrk="1" hangingPunct="1"/>
            <a:r>
              <a:rPr lang="ru-RU" altLang="ru-RU" smtClean="0"/>
              <a:t>Подготовка экспертного заключения по установленной форме</a:t>
            </a:r>
          </a:p>
          <a:p>
            <a:pPr eaLnBrk="1" hangingPunct="1"/>
            <a:endParaRPr lang="ru-RU" altLang="ru-RU" smtClean="0"/>
          </a:p>
          <a:p>
            <a:pPr eaLnBrk="1" hangingPunct="1"/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mtClean="0"/>
              <a:t>Основные понятия</a:t>
            </a:r>
          </a:p>
        </p:txBody>
      </p:sp>
      <p:sp>
        <p:nvSpPr>
          <p:cNvPr id="4099" name="Объект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ru-RU" altLang="ru-RU" sz="2400" b="1" smtClean="0"/>
              <a:t>Качество</a:t>
            </a:r>
            <a:r>
              <a:rPr lang="ru-RU" altLang="ru-RU" sz="2400" smtClean="0"/>
              <a:t> - совокупность характеристик объекта, относящихся к его способности удовлетворять установленные и предполагаемые потребности</a:t>
            </a:r>
          </a:p>
          <a:p>
            <a:pPr eaLnBrk="1" hangingPunct="1"/>
            <a:r>
              <a:rPr lang="ru-RU" altLang="ru-RU" sz="2400" b="1" smtClean="0"/>
              <a:t>Качество образования</a:t>
            </a:r>
            <a:r>
              <a:rPr lang="ru-RU" altLang="ru-RU" sz="2400" smtClean="0"/>
              <a:t> – это совокупность характеристик образовательного процесса, определяющих последовательное и эффективное формирование компетентности и профессионального сознания</a:t>
            </a:r>
          </a:p>
          <a:p>
            <a:pPr eaLnBrk="1" hangingPunct="1"/>
            <a:r>
              <a:rPr lang="ru-RU" altLang="ru-RU" sz="2400" b="1" smtClean="0"/>
              <a:t>Оценка качества</a:t>
            </a:r>
            <a:r>
              <a:rPr lang="ru-RU" altLang="ru-RU" sz="2400" smtClean="0"/>
              <a:t> — это совокупность операций, выполняемых с целью оценки соответствия конкретной продукции установленным требованиям</a:t>
            </a:r>
          </a:p>
          <a:p>
            <a:pPr eaLnBrk="1" hangingPunct="1"/>
            <a:endParaRPr lang="ru-RU" alt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8313" y="115888"/>
            <a:ext cx="7543800" cy="1295400"/>
          </a:xfrm>
        </p:spPr>
        <p:txBody>
          <a:bodyPr anchor="ctr"/>
          <a:lstStyle/>
          <a:p>
            <a:pPr eaLnBrk="1" hangingPunct="1"/>
            <a:r>
              <a:rPr lang="ru-RU" altLang="ru-RU" smtClean="0"/>
              <a:t>Блоки программы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ru-RU" b="1" smtClean="0"/>
              <a:t>Инструктивный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mtClean="0"/>
              <a:t>   </a:t>
            </a:r>
            <a:r>
              <a:rPr lang="ru-RU" sz="2400" smtClean="0"/>
              <a:t>теоретическая подготовка по проведению общественной экспертизы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b="1" smtClean="0"/>
              <a:t>Практический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mtClean="0"/>
              <a:t>	</a:t>
            </a:r>
            <a:r>
              <a:rPr lang="ru-RU" sz="2400" smtClean="0"/>
              <a:t>в виде  алгоритма действий по подготовке и проведению общественной экспертизы</a:t>
            </a:r>
            <a:endParaRPr lang="ru-RU" sz="2400" b="1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ru-RU" b="1" smtClean="0"/>
              <a:t>Аналитический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mtClean="0"/>
              <a:t>	</a:t>
            </a:r>
            <a:r>
              <a:rPr lang="ru-RU" sz="2400" smtClean="0"/>
              <a:t>в виде  алгоритма действий по анализу представленных данных и  принятию</a:t>
            </a:r>
            <a:r>
              <a:rPr lang="ru-RU" smtClean="0"/>
              <a:t> </a:t>
            </a:r>
            <a:r>
              <a:rPr lang="ru-RU" sz="2400" smtClean="0"/>
              <a:t>управленческих решений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mtClean="0"/>
              <a:t>Этапы реализации программы</a:t>
            </a:r>
          </a:p>
        </p:txBody>
      </p:sp>
      <p:sp>
        <p:nvSpPr>
          <p:cNvPr id="6147" name="Объект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ru-RU" altLang="ru-RU" b="1" smtClean="0"/>
              <a:t>Подготовка общественных экспертов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400" smtClean="0"/>
              <a:t>теоретическая подготовка</a:t>
            </a:r>
          </a:p>
          <a:p>
            <a:pPr eaLnBrk="1" hangingPunct="1"/>
            <a:r>
              <a:rPr lang="ru-RU" altLang="ru-RU" b="1" smtClean="0"/>
              <a:t>Организация и проведение общественной экспертизы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400" smtClean="0"/>
              <a:t>работа экспертов по оценочным листам</a:t>
            </a:r>
          </a:p>
          <a:p>
            <a:pPr eaLnBrk="1" hangingPunct="1"/>
            <a:r>
              <a:rPr lang="ru-RU" altLang="ru-RU" b="1" smtClean="0"/>
              <a:t>Анализ результатов экспертизы</a:t>
            </a:r>
          </a:p>
          <a:p>
            <a:pPr eaLnBrk="1" hangingPunct="1">
              <a:buFont typeface="Wingdings" pitchFamily="2" charset="2"/>
              <a:buNone/>
            </a:pPr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Темы занятий по подготовке экспертов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Классификация Г.В. Гутник подходов к определению качества образования.</a:t>
            </a:r>
          </a:p>
          <a:p>
            <a:pPr eaLnBrk="1" hangingPunct="1"/>
            <a:r>
              <a:rPr lang="ru-RU" altLang="ru-RU" smtClean="0"/>
              <a:t>Группы результатов образования 	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mtClean="0"/>
              <a:t>	(по М.М. Поташнику). </a:t>
            </a:r>
          </a:p>
          <a:p>
            <a:pPr eaLnBrk="1" hangingPunct="1"/>
            <a:r>
              <a:rPr lang="ru-RU" altLang="ru-RU" smtClean="0"/>
              <a:t>Структура качества образования в показателях, подвластных числовым измерениям.</a:t>
            </a:r>
          </a:p>
          <a:p>
            <a:pPr eaLnBrk="1" hangingPunct="1">
              <a:buFont typeface="Wingdings" pitchFamily="2" charset="2"/>
              <a:buNone/>
            </a:pPr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mtClean="0"/>
              <a:t>Качество образования включает:</a:t>
            </a:r>
          </a:p>
        </p:txBody>
      </p:sp>
      <p:sp>
        <p:nvSpPr>
          <p:cNvPr id="8195" name="Объект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Качество основных условий образовательного процесса. </a:t>
            </a:r>
          </a:p>
          <a:p>
            <a:pPr eaLnBrk="1" hangingPunct="1"/>
            <a:r>
              <a:rPr lang="ru-RU" altLang="ru-RU" smtClean="0"/>
              <a:t>Качество реализации образовательного процесса.</a:t>
            </a:r>
          </a:p>
          <a:p>
            <a:pPr eaLnBrk="1" hangingPunct="1"/>
            <a:r>
              <a:rPr lang="ru-RU" altLang="ru-RU" smtClean="0"/>
              <a:t>Качество результатов образовательного процесса.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mtClean="0"/>
              <a:t>Критерии общественной экспертизы </a:t>
            </a:r>
          </a:p>
        </p:txBody>
      </p:sp>
      <p:sp>
        <p:nvSpPr>
          <p:cNvPr id="9219" name="Объект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Кадровое обеспечение образовательного процесса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Информационно-технологическое и методическое обеспечение образовательного процесса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Материально-техническое обеспечение образовательного процесса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Доступность образования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Качество подготовки обучающихся и выпускников школы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Качество воспитательного процесса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Взаимодействия участников образовательного процесса в ОУ и социуме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mtClean="0"/>
              <a:t>Формы оценочных листов</a:t>
            </a:r>
          </a:p>
        </p:txBody>
      </p:sp>
      <p:graphicFrame>
        <p:nvGraphicFramePr>
          <p:cNvPr id="9279" name="Group 63"/>
          <p:cNvGraphicFramePr>
            <a:graphicFrameLocks noGrp="1"/>
          </p:cNvGraphicFramePr>
          <p:nvPr>
            <p:ph idx="4294967295"/>
          </p:nvPr>
        </p:nvGraphicFramePr>
        <p:xfrm>
          <a:off x="323850" y="1773238"/>
          <a:ext cx="8280400" cy="1189037"/>
        </p:xfrm>
        <a:graphic>
          <a:graphicData uri="http://schemas.openxmlformats.org/drawingml/2006/table">
            <a:tbl>
              <a:tblPr/>
              <a:tblGrid>
                <a:gridCol w="4237038"/>
                <a:gridCol w="1376362"/>
                <a:gridCol w="1393825"/>
                <a:gridCol w="1273175"/>
              </a:tblGrid>
              <a:tr h="7926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показателя</a:t>
                      </a: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277" name="Group 61"/>
          <p:cNvGraphicFramePr>
            <a:graphicFrameLocks noGrp="1"/>
          </p:cNvGraphicFramePr>
          <p:nvPr/>
        </p:nvGraphicFramePr>
        <p:xfrm>
          <a:off x="323850" y="3644900"/>
          <a:ext cx="8280400" cy="793750"/>
        </p:xfrm>
        <a:graphic>
          <a:graphicData uri="http://schemas.openxmlformats.org/drawingml/2006/table">
            <a:tbl>
              <a:tblPr/>
              <a:tblGrid>
                <a:gridCol w="5910263"/>
                <a:gridCol w="1133475"/>
                <a:gridCol w="1236662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показателя</a:t>
                      </a: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Да</a:t>
                      </a: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Нет</a:t>
                      </a: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278" name="Group 62"/>
          <p:cNvGraphicFramePr>
            <a:graphicFrameLocks noGrp="1"/>
          </p:cNvGraphicFramePr>
          <p:nvPr/>
        </p:nvGraphicFramePr>
        <p:xfrm>
          <a:off x="323850" y="5229225"/>
          <a:ext cx="8229600" cy="1316153"/>
        </p:xfrm>
        <a:graphic>
          <a:graphicData uri="http://schemas.openxmlformats.org/drawingml/2006/table">
            <a:tbl>
              <a:tblPr/>
              <a:tblGrid>
                <a:gridCol w="2386013"/>
                <a:gridCol w="1949450"/>
                <a:gridCol w="3894137"/>
              </a:tblGrid>
              <a:tr h="79236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Показатель </a:t>
                      </a: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20" marR="5832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Основание для оценки</a:t>
                      </a: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20" marR="5832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Оценочное заключение</a:t>
                      </a: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20" marR="5832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67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20" marR="5832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20" marR="5832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320" marR="5832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54"/>
          <p:cNvSpPr>
            <a:spLocks noChangeArrowheads="1"/>
          </p:cNvSpPr>
          <p:nvPr/>
        </p:nvSpPr>
        <p:spPr bwMode="auto">
          <a:xfrm>
            <a:off x="0" y="0"/>
            <a:ext cx="9144000" cy="1628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697913" cy="476250"/>
          </a:xfrm>
        </p:spPr>
        <p:txBody>
          <a:bodyPr/>
          <a:lstStyle/>
          <a:p>
            <a:pPr eaLnBrk="1" hangingPunct="1"/>
            <a:r>
              <a:rPr lang="ru-RU" altLang="ru-RU" sz="2000" b="0" smtClean="0"/>
              <a:t>Критерий </a:t>
            </a:r>
            <a:r>
              <a:rPr lang="en-US" altLang="ru-RU" sz="2000" b="0" smtClean="0"/>
              <a:t>I</a:t>
            </a:r>
            <a:r>
              <a:rPr lang="ru-RU" altLang="ru-RU" sz="2000" b="0" smtClean="0"/>
              <a:t>. Кадровое обеспечение образовательного процесса </a:t>
            </a:r>
            <a:r>
              <a:rPr lang="ru-RU" altLang="ru-RU" sz="1600" b="0" smtClean="0"/>
              <a:t>(пример)</a:t>
            </a:r>
          </a:p>
        </p:txBody>
      </p:sp>
      <p:graphicFrame>
        <p:nvGraphicFramePr>
          <p:cNvPr id="13669" name="Group 357"/>
          <p:cNvGraphicFramePr>
            <a:graphicFrameLocks noGrp="1"/>
          </p:cNvGraphicFramePr>
          <p:nvPr>
            <p:ph idx="1"/>
          </p:nvPr>
        </p:nvGraphicFramePr>
        <p:xfrm>
          <a:off x="323850" y="549275"/>
          <a:ext cx="8569325" cy="5546725"/>
        </p:xfrm>
        <a:graphic>
          <a:graphicData uri="http://schemas.openxmlformats.org/drawingml/2006/table">
            <a:tbl>
              <a:tblPr/>
              <a:tblGrid>
                <a:gridCol w="3671888"/>
                <a:gridCol w="1800225"/>
                <a:gridCol w="1800225"/>
                <a:gridCol w="1296987"/>
              </a:tblGrid>
              <a:tr h="25904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4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обеспеченности педагогическими кадрами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100-98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90-97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80-89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педагогических работников, имеющих высшее образование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свыше 85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61-85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30-60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педагогических работников аттестованных на первую и высшую категорию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свыше 60%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30-60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менее 30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молодых педагогов (в возрасте до 35 лет), от общего количества педагогов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свыше 15%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11-15%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менее 10%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4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текучесть педагогических кадров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менее 2%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2-5%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6-10%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педагогических и руководящих работников, применяющих мультимедийные технологии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свыше 60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30-60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менее 30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педагогических и руководящих работников, прошедших курсовую подготовку за последние пять лет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свыше 30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16-29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0-15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педагогических работников, имеющих государственные и ведомственные награды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свыше 10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6-10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0-5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4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педагогических работников, участвующих в конкурсах профессионального мастерства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более 1 на региональном уровне или 1 на всероссийском уровне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более 1 на муниципальном уровне или 1 на региональном уровне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на муниципальном уровне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429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наличие публикаций у педагогических работников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всероссийском уровне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региональном уровне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муниципальном уровне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4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педагогических работников, выступавших на конференциях, семинарах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более 7 на муниципальном уровне, 1 на региональном уровне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4-7 на муниципальном уровне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на муниципальном уровне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педагогических работников, являющихся областными экспертами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более 3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2-3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4435729df734b5db6f81e971d53543ebeaf63"/>
</p:tagLst>
</file>

<file path=ppt/theme/theme1.xml><?xml version="1.0" encoding="utf-8"?>
<a:theme xmlns:a="http://schemas.openxmlformats.org/drawingml/2006/main" name="Сеть">
  <a:themeElements>
    <a:clrScheme name="Сеть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Сеть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еть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еть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120</TotalTime>
  <Words>468</Words>
  <Application>Microsoft Office PowerPoint</Application>
  <PresentationFormat>Экран (4:3)</PresentationFormat>
  <Paragraphs>121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Wingdings</vt:lpstr>
      <vt:lpstr>Calibri</vt:lpstr>
      <vt:lpstr>Times New Roman</vt:lpstr>
      <vt:lpstr>Сеть</vt:lpstr>
      <vt:lpstr>Общественная экспертиза  качества  образовательных услуг</vt:lpstr>
      <vt:lpstr>Основные понятия</vt:lpstr>
      <vt:lpstr>Блоки программы</vt:lpstr>
      <vt:lpstr>Этапы реализации программы</vt:lpstr>
      <vt:lpstr>Темы занятий по подготовке экспертов</vt:lpstr>
      <vt:lpstr>Качество образования включает:</vt:lpstr>
      <vt:lpstr>Критерии общественной экспертизы </vt:lpstr>
      <vt:lpstr>Формы оценочных листов</vt:lpstr>
      <vt:lpstr>Критерий I. Кадровое обеспечение образовательного процесса (пример)</vt:lpstr>
      <vt:lpstr>Методики проведения общественной экспертизы</vt:lpstr>
      <vt:lpstr>Алгоритм проведения общественной экспертизы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Общественная экспертиза  качества  образовательных услуг</dc:title>
  <dc:creator>zavuch</dc:creator>
  <cp:lastModifiedBy>Светлана Юрьевна Белянчева</cp:lastModifiedBy>
  <cp:revision>16</cp:revision>
  <dcterms:created xsi:type="dcterms:W3CDTF">2015-03-13T09:13:23Z</dcterms:created>
  <dcterms:modified xsi:type="dcterms:W3CDTF">2015-04-02T11:49:44Z</dcterms:modified>
</cp:coreProperties>
</file>