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4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7CF2-937B-4A1E-B7A0-5572BBE98CF9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73E03-6046-4F99-AC4C-002423A202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6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73E03-6046-4F99-AC4C-002423A202C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62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73E03-6046-4F99-AC4C-002423A202C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05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73E03-6046-4F99-AC4C-002423A202C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11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obrova@iro.yar.r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2112850"/>
          </a:xfrm>
        </p:spPr>
        <p:txBody>
          <a:bodyPr>
            <a:noAutofit/>
          </a:bodyPr>
          <a:lstStyle/>
          <a:p>
            <a:pPr marR="24130" lvl="0" algn="ctr">
              <a:spcAft>
                <a:spcPts val="0"/>
              </a:spcAft>
            </a:pPr>
            <a:r>
              <a:rPr lang="ru-RU" sz="3600" dirty="0">
                <a:effectLst/>
                <a:latin typeface="Times New Roman"/>
                <a:ea typeface="Times New Roman"/>
              </a:rPr>
              <a:t>«Возможности применения обучающей этимологии для формирования базовых национальных ценностей 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3600" dirty="0" smtClean="0">
                <a:effectLst/>
                <a:latin typeface="Times New Roman"/>
                <a:ea typeface="Times New Roman"/>
              </a:rPr>
            </a:br>
            <a:r>
              <a:rPr lang="ru-RU" sz="3600" dirty="0" smtClean="0">
                <a:effectLst/>
                <a:latin typeface="Times New Roman"/>
                <a:ea typeface="Times New Roman"/>
              </a:rPr>
              <a:t>у </a:t>
            </a:r>
            <a:r>
              <a:rPr lang="ru-RU" sz="3600" dirty="0">
                <a:effectLst/>
                <a:latin typeface="Times New Roman"/>
                <a:ea typeface="Times New Roman"/>
              </a:rPr>
              <a:t>обучающихся»</a:t>
            </a:r>
            <a:br>
              <a:rPr lang="ru-RU" sz="3600" dirty="0">
                <a:effectLst/>
                <a:latin typeface="Times New Roman"/>
                <a:ea typeface="Times New Roman"/>
              </a:rPr>
            </a:b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4149080"/>
            <a:ext cx="7772400" cy="1224136"/>
          </a:xfrm>
        </p:spPr>
        <p:txBody>
          <a:bodyPr>
            <a:normAutofit/>
          </a:bodyPr>
          <a:lstStyle/>
          <a:p>
            <a:r>
              <a:rPr lang="ru-RU" i="1" dirty="0"/>
              <a:t>Боброва Елена Валентиновна, </a:t>
            </a:r>
            <a:endParaRPr lang="ru-RU" i="1" dirty="0" smtClean="0"/>
          </a:p>
          <a:p>
            <a:r>
              <a:rPr lang="ru-RU" i="1" dirty="0" smtClean="0"/>
              <a:t>доцент </a:t>
            </a:r>
            <a:r>
              <a:rPr lang="ru-RU" i="1" dirty="0"/>
              <a:t>кафедры общей педагогики и </a:t>
            </a:r>
            <a:r>
              <a:rPr lang="ru-RU" i="1" dirty="0" smtClean="0"/>
              <a:t>психологии</a:t>
            </a:r>
          </a:p>
          <a:p>
            <a:r>
              <a:rPr lang="ru-RU" i="1" dirty="0" smtClean="0"/>
              <a:t> </a:t>
            </a:r>
            <a:r>
              <a:rPr lang="ru-RU" i="1" dirty="0"/>
              <a:t>ГОАУ ЯО ИРО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99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слово, помимо своего значения, имеет еще и внутреннее представление  – тот   образ,   который лежит   в основе  значения  и  направляет его оценку, употребление и дальнейшее развитие, определяет 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обучающихся  смыслов и  образов национальных  российских ценностей  неизбежно приведёт к их пониманию, осмыслению и   в конечном счёте  принятию и уважению. 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07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Род</a:t>
            </a:r>
            <a:r>
              <a:rPr lang="ru-RU" b="1" dirty="0" smtClean="0"/>
              <a:t>ина</a:t>
            </a:r>
            <a:r>
              <a:rPr lang="ru-RU" dirty="0" smtClean="0"/>
              <a:t> </a:t>
            </a:r>
            <a:r>
              <a:rPr lang="ru-RU" dirty="0"/>
              <a:t>- существительное женского рода, что значимо для понимания сути слова. Например, однокоренное древнерусское слово </a:t>
            </a:r>
            <a:r>
              <a:rPr lang="ru-RU" i="1" dirty="0" err="1"/>
              <a:t>родище</a:t>
            </a:r>
            <a:r>
              <a:rPr lang="ru-RU" i="1" dirty="0"/>
              <a:t> (</a:t>
            </a:r>
            <a:r>
              <a:rPr lang="ru-RU" dirty="0"/>
              <a:t>современное</a:t>
            </a:r>
            <a:r>
              <a:rPr lang="ru-RU" i="1" dirty="0"/>
              <a:t> родник)</a:t>
            </a:r>
            <a:r>
              <a:rPr lang="ru-RU" dirty="0"/>
              <a:t> – «источник» обозначает «место рождения реки».  Слово </a:t>
            </a:r>
            <a:r>
              <a:rPr lang="ru-RU" b="1" dirty="0"/>
              <a:t>родина</a:t>
            </a:r>
            <a:r>
              <a:rPr lang="ru-RU" dirty="0"/>
              <a:t> имеет устойчивые сочетания, связанные с истоком и исходом жизни: «родная земля», «родина-мать», «родная сторонка», «родина милая», «родительский дом», «родная речь», «родное пепелище». </a:t>
            </a:r>
          </a:p>
          <a:p>
            <a:r>
              <a:rPr lang="ru-RU" dirty="0"/>
              <a:t> Согласно данным этимологических словарей (</a:t>
            </a:r>
            <a:r>
              <a:rPr lang="ru-RU" dirty="0" err="1"/>
              <a:t>Н.М.Шанский</a:t>
            </a:r>
            <a:r>
              <a:rPr lang="ru-RU" dirty="0"/>
              <a:t>, </a:t>
            </a:r>
            <a:r>
              <a:rPr lang="ru-RU" dirty="0" err="1"/>
              <a:t>П.Я.Черных</a:t>
            </a:r>
            <a:r>
              <a:rPr lang="ru-RU" dirty="0"/>
              <a:t> и др.), слово </a:t>
            </a:r>
            <a:r>
              <a:rPr lang="ru-RU" b="1" dirty="0"/>
              <a:t>родина</a:t>
            </a:r>
            <a:r>
              <a:rPr lang="ru-RU" dirty="0"/>
              <a:t> является суффиксальным производным (образованным с помощью суффикса - ин-) от </a:t>
            </a:r>
            <a:r>
              <a:rPr lang="ru-RU" b="1" i="1" dirty="0"/>
              <a:t>род.</a:t>
            </a:r>
            <a:r>
              <a:rPr lang="ru-RU" i="1" dirty="0"/>
              <a:t> </a:t>
            </a:r>
            <a:r>
              <a:rPr lang="ru-RU" dirty="0"/>
              <a:t>Соответственно, однокоренными словами являются:</a:t>
            </a:r>
            <a:r>
              <a:rPr lang="ru-RU" i="1" dirty="0"/>
              <a:t> народ, родственник, родня, урод, родинка, природа, родник, уроженец (д//ж), рожь (д//ж) и другие.</a:t>
            </a:r>
            <a:endParaRPr lang="ru-RU" dirty="0"/>
          </a:p>
          <a:p>
            <a:r>
              <a:rPr lang="ru-RU" dirty="0"/>
              <a:t>В корне </a:t>
            </a:r>
            <a:r>
              <a:rPr lang="ru-RU" b="1" i="1" dirty="0"/>
              <a:t>род</a:t>
            </a:r>
            <a:r>
              <a:rPr lang="ru-RU" b="1" dirty="0"/>
              <a:t> </a:t>
            </a:r>
            <a:r>
              <a:rPr lang="ru-RU" dirty="0"/>
              <a:t>заключено понятие, обозначающее «ряд поколений, происходящих от одного предка». Древнерусское с Х</a:t>
            </a:r>
            <a:r>
              <a:rPr lang="en-US" dirty="0"/>
              <a:t>I</a:t>
            </a:r>
            <a:r>
              <a:rPr lang="ru-RU" dirty="0"/>
              <a:t> века слово</a:t>
            </a:r>
            <a:r>
              <a:rPr lang="ru-RU" i="1" dirty="0"/>
              <a:t> </a:t>
            </a:r>
            <a:r>
              <a:rPr lang="ru-RU" i="1" dirty="0" err="1"/>
              <a:t>родъ</a:t>
            </a:r>
            <a:r>
              <a:rPr lang="ru-RU" dirty="0"/>
              <a:t> может обозначать «происхождение», «семья», «род», «племя», «народ», «родина», «порода», «совокупность с общими главными качествами» (</a:t>
            </a:r>
            <a:r>
              <a:rPr lang="ru-RU" dirty="0" err="1"/>
              <a:t>И.И.Срезневский</a:t>
            </a:r>
            <a:r>
              <a:rPr lang="ru-RU" dirty="0"/>
              <a:t>)».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110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501008"/>
            <a:ext cx="8183880" cy="27363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Кафедра общей </a:t>
            </a:r>
            <a:r>
              <a:rPr lang="ru-RU" sz="2800" b="0" dirty="0" smtClean="0"/>
              <a:t>педагогики</a:t>
            </a:r>
            <a:r>
              <a:rPr lang="ru-RU" sz="2800" dirty="0" smtClean="0"/>
              <a:t> и психологии </a:t>
            </a:r>
            <a:r>
              <a:rPr lang="en-US" sz="2800" u="sng" dirty="0" err="1">
                <a:effectLst/>
                <a:hlinkClick r:id="rId3"/>
              </a:rPr>
              <a:t>bobrova</a:t>
            </a:r>
            <a:r>
              <a:rPr lang="ru-RU" sz="2800" u="sng" dirty="0">
                <a:effectLst/>
                <a:hlinkClick r:id="rId3"/>
              </a:rPr>
              <a:t>@</a:t>
            </a:r>
            <a:r>
              <a:rPr lang="en-US" sz="2800" u="sng" dirty="0" err="1">
                <a:effectLst/>
                <a:hlinkClick r:id="rId3"/>
              </a:rPr>
              <a:t>iro</a:t>
            </a:r>
            <a:r>
              <a:rPr lang="ru-RU" sz="2800" u="sng" dirty="0">
                <a:effectLst/>
                <a:hlinkClick r:id="rId3"/>
              </a:rPr>
              <a:t>.</a:t>
            </a:r>
            <a:r>
              <a:rPr lang="en-US" sz="2800" u="sng" dirty="0" err="1">
                <a:effectLst/>
                <a:hlinkClick r:id="rId3"/>
              </a:rPr>
              <a:t>yar</a:t>
            </a:r>
            <a:r>
              <a:rPr lang="ru-RU" sz="2800" u="sng" dirty="0">
                <a:effectLst/>
                <a:hlinkClick r:id="rId3"/>
              </a:rPr>
              <a:t>.</a:t>
            </a:r>
            <a:r>
              <a:rPr lang="en-US" sz="2800" u="sng" dirty="0" err="1">
                <a:effectLst/>
                <a:hlinkClick r:id="rId3"/>
              </a:rPr>
              <a:t>ru</a:t>
            </a:r>
            <a:r>
              <a:rPr lang="ru-RU" sz="2800" dirty="0">
                <a:effectLst/>
              </a:rPr>
              <a:t> 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          8(4852) 48-60-23.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762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сотрудничеству!</a:t>
            </a:r>
          </a:p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53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373139"/>
              </p:ext>
            </p:extLst>
          </p:nvPr>
        </p:nvGraphicFramePr>
        <p:xfrm>
          <a:off x="2561748" y="476672"/>
          <a:ext cx="6186716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86716"/>
              </a:tblGrid>
              <a:tr h="45228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                                                                       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«Убежден,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 лишь тогда способно ставить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решать масштабные национальные задачи,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когда у него есть общая система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нравственных ориентиров,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 в стране хранят уважение </a:t>
                      </a:r>
                      <a:endParaRPr lang="ru-RU" sz="24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родному языку,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самобытным культурным ценностям…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Именно это наше национальное богатство …»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В.В. </a:t>
                      </a:r>
                      <a:r>
                        <a:rPr lang="ru-RU" sz="24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Путин. </a:t>
                      </a:r>
                      <a:endParaRPr lang="ru-RU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tabLst>
                          <a:tab pos="342900" algn="l"/>
                          <a:tab pos="444500" algn="l"/>
                          <a:tab pos="826770" algn="l"/>
                        </a:tabLs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tabLst>
                          <a:tab pos="342900" algn="l"/>
                          <a:tab pos="444500" algn="l"/>
                          <a:tab pos="826770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1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образовательное автономное учреждение Ярославской области  «Институт     развития образования»  с 2007, года под научным руководством профессора-консультанта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В.В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Семенцова, занимается освоением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-смыслового подхода в образовании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реализации проекта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основы современного образования»  - при помощи методических приемов обучающей этимологии повысить эффективность уроков, проводимых в образовательных учреждениях Ярославской области по следующим направлениям: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духовно-нравственное воспитание учащихся;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укрепление психического здоровья учащихся;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прочное усвоение и глубокое осмысление стандартных знаний.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91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229200"/>
            <a:ext cx="8183880" cy="1051560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 учителя на уроке, применяющего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-смысловой подход, - познакомить каждого ученика с толкованием ключевого слова изучаемого текста, затем - с его сокровенным смыслом и далее - помочь школьнику присвоить слово как понятие в свете открывшегося смысла. По мере такой системной работы ученик может обрести опору в своем личностном духовном становлении.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324036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85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45224"/>
            <a:ext cx="8183880" cy="5898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Первыми в активную деятельность по внедрению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-смыслового подхода в образовательную практику включились учителя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ОРКиСЭ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школ Ярославской области.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– участники эксперимента отметили, что использование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-смыслового подхода как на уроках, так и во внеурочной деятельности значительно повышает познавательный интерес                      у обучающихся, формирует более внимательное отношение к слову, активизирует  поисковую активность, исследовательскую позицию.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56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«</a:t>
            </a:r>
            <a:r>
              <a:rPr lang="ru-RU" sz="2400" dirty="0" smtClean="0"/>
              <a:t>Концепция </a:t>
            </a:r>
            <a:r>
              <a:rPr lang="ru-RU" sz="2400" dirty="0"/>
              <a:t>духовно-нравственного развития и воспи­тания лич­ности гражданина России»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78768"/>
          </a:xfrm>
        </p:spPr>
        <p:txBody>
          <a:bodyPr>
            <a:normAutofit fontScale="55000" lnSpcReduction="20000"/>
          </a:bodyPr>
          <a:lstStyle/>
          <a:p>
            <a:endParaRPr lang="ru-RU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на­правление развития системы образования – образование на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базовых национальных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/>
              <a:t>Патриотизм</a:t>
            </a:r>
            <a:endParaRPr lang="ru-RU" dirty="0"/>
          </a:p>
          <a:p>
            <a:r>
              <a:rPr lang="ru-RU" b="1" i="1" dirty="0"/>
              <a:t>Социальная солидарность </a:t>
            </a:r>
            <a:endParaRPr lang="ru-RU" dirty="0"/>
          </a:p>
          <a:p>
            <a:r>
              <a:rPr lang="ru-RU" b="1" i="1" dirty="0"/>
              <a:t>Гражданственность</a:t>
            </a:r>
            <a:endParaRPr lang="ru-RU" dirty="0"/>
          </a:p>
          <a:p>
            <a:r>
              <a:rPr lang="ru-RU" b="1" i="1" dirty="0"/>
              <a:t>Семья </a:t>
            </a:r>
            <a:endParaRPr lang="ru-RU" dirty="0"/>
          </a:p>
          <a:p>
            <a:r>
              <a:rPr lang="ru-RU" b="1" i="1" dirty="0"/>
              <a:t>Здоровье </a:t>
            </a:r>
            <a:endParaRPr lang="ru-RU" dirty="0"/>
          </a:p>
          <a:p>
            <a:r>
              <a:rPr lang="ru-RU" b="1" i="1" dirty="0"/>
              <a:t>Труд и творчество</a:t>
            </a:r>
            <a:endParaRPr lang="ru-RU" dirty="0"/>
          </a:p>
          <a:p>
            <a:r>
              <a:rPr lang="ru-RU" b="1" i="1" dirty="0"/>
              <a:t>Наука </a:t>
            </a:r>
            <a:endParaRPr lang="ru-RU" dirty="0"/>
          </a:p>
          <a:p>
            <a:r>
              <a:rPr lang="ru-RU" b="1" i="1" dirty="0"/>
              <a:t>Традиционные религии России </a:t>
            </a:r>
            <a:endParaRPr lang="ru-RU" dirty="0"/>
          </a:p>
          <a:p>
            <a:r>
              <a:rPr lang="ru-RU" b="1" i="1" dirty="0"/>
              <a:t>Искусство и литература </a:t>
            </a:r>
            <a:endParaRPr lang="ru-RU" dirty="0"/>
          </a:p>
          <a:p>
            <a:r>
              <a:rPr lang="ru-RU" b="1" i="1" dirty="0"/>
              <a:t>Природа </a:t>
            </a:r>
            <a:endParaRPr lang="ru-RU" dirty="0"/>
          </a:p>
          <a:p>
            <a:r>
              <a:rPr lang="ru-RU" b="1" i="1" dirty="0"/>
              <a:t>Человечество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42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17232"/>
            <a:ext cx="8183880" cy="5178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современного российского образования – введение подрастающего поколения в традиции национальной культуры.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Механизмом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российской национальной идентичности выступает деятельность, связанная  с осмыслением, эмоционально-чувственным восприятием, интерпретацией понятий и ценностей, самоидентификацией и личностной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интериоризацией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качественным изменением сознания обучаемого.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Содержание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включает в себя обращение к культурным традициям народов России,   отраженных  прежде всего в его языке.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5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Я. 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Стоюнин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ренебрежение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слову,  неясные образы и несформированные понятия ставят ребенка в неправильные отношения к действительности, существенно влияют на нравственную сторону его жизни и в конечном итоге ведут к грубости нрава.    </a:t>
            </a:r>
          </a:p>
          <a:p>
            <a:pPr algn="r"/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149080"/>
            <a:ext cx="8183880" cy="1885960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райне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 и  эффективным для формирования у обучаемых национальных ценностей  видится обращение к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корнесловно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-смысловому методу,  пониманию смысла и важности ценностей через изучение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их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этимологического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значения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2924944"/>
            <a:ext cx="273630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60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281</TotalTime>
  <Words>730</Words>
  <Application>Microsoft Office PowerPoint</Application>
  <PresentationFormat>Экран (4:3)</PresentationFormat>
  <Paragraphs>75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«Возможности применения обучающей этимологии для формирования базовых национальных ценностей  у обучающихся» </vt:lpstr>
      <vt:lpstr>    </vt:lpstr>
      <vt:lpstr>        </vt:lpstr>
      <vt:lpstr>    </vt:lpstr>
      <vt:lpstr>   </vt:lpstr>
      <vt:lpstr>«Концепция духовно-нравственного развития и воспи­тания лич­ности гражданина России»  </vt:lpstr>
      <vt:lpstr>    </vt:lpstr>
      <vt:lpstr>В. Я.  Стоюнин</vt:lpstr>
      <vt:lpstr>    </vt:lpstr>
      <vt:lpstr>                     </vt:lpstr>
      <vt:lpstr>Родина</vt:lpstr>
      <vt:lpstr>Кафедра общей педагогики и психологии bobrova@iro.yar.ru             8(4852) 48-60-23.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Валентиновна Боброва</dc:creator>
  <cp:lastModifiedBy>Светлана Юрьевна Белянчева</cp:lastModifiedBy>
  <cp:revision>15</cp:revision>
  <dcterms:created xsi:type="dcterms:W3CDTF">2015-05-18T08:22:45Z</dcterms:created>
  <dcterms:modified xsi:type="dcterms:W3CDTF">2015-05-26T11:23:41Z</dcterms:modified>
</cp:coreProperties>
</file>