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848600" cy="192722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Из </a:t>
            </a:r>
            <a:r>
              <a:rPr lang="ru-RU" sz="2800" b="1" dirty="0"/>
              <a:t>опыта  обращения к корням ключевых слов изучаемых тем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 </a:t>
            </a:r>
            <a:r>
              <a:rPr lang="ru-RU" sz="2800" b="1" dirty="0"/>
              <a:t>курсе русского языка и литературы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14908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Кочнева </a:t>
            </a:r>
            <a:r>
              <a:rPr lang="ru-RU" dirty="0" smtClean="0"/>
              <a:t>И. В.,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учитель русского языка и литературы </a:t>
            </a:r>
            <a:br>
              <a:rPr lang="ru-RU" dirty="0"/>
            </a:br>
            <a:r>
              <a:rPr lang="ru-RU" dirty="0" smtClean="0"/>
              <a:t>МОУ </a:t>
            </a:r>
            <a:r>
              <a:rPr lang="ru-RU" dirty="0"/>
              <a:t>Вощажниковская СОШ </a:t>
            </a:r>
            <a:endParaRPr lang="ru-RU" dirty="0" smtClean="0"/>
          </a:p>
          <a:p>
            <a:pPr algn="r"/>
            <a:r>
              <a:rPr lang="ru-RU" dirty="0" smtClean="0"/>
              <a:t>Борисоглебского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98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русскому солдату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Совершать подвиг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Совершать – вершина, верх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Подвиг – двигать, движение</a:t>
            </a:r>
            <a:endParaRPr lang="ru-RU" dirty="0"/>
          </a:p>
        </p:txBody>
      </p:sp>
      <p:sp>
        <p:nvSpPr>
          <p:cNvPr id="5" name="Дуга 4"/>
          <p:cNvSpPr/>
          <p:nvPr/>
        </p:nvSpPr>
        <p:spPr>
          <a:xfrm>
            <a:off x="971600" y="2001861"/>
            <a:ext cx="792088" cy="368424"/>
          </a:xfrm>
          <a:prstGeom prst="arc">
            <a:avLst>
              <a:gd name="adj1" fmla="val 10858246"/>
              <a:gd name="adj2" fmla="val 0"/>
            </a:avLst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2239735" y="1994813"/>
            <a:ext cx="1008113" cy="504056"/>
          </a:xfrm>
          <a:prstGeom prst="arc">
            <a:avLst>
              <a:gd name="adj1" fmla="val 10768076"/>
              <a:gd name="adj2" fmla="val 0"/>
            </a:avLst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2455760" y="2965140"/>
            <a:ext cx="792088" cy="504056"/>
          </a:xfrm>
          <a:prstGeom prst="arc">
            <a:avLst>
              <a:gd name="adj1" fmla="val 10858246"/>
              <a:gd name="adj2" fmla="val 0"/>
            </a:avLst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3865208" y="2952742"/>
            <a:ext cx="792088" cy="504056"/>
          </a:xfrm>
          <a:prstGeom prst="arc">
            <a:avLst>
              <a:gd name="adj1" fmla="val 10858246"/>
              <a:gd name="adj2" fmla="val 0"/>
            </a:avLst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3067828" y="3778843"/>
            <a:ext cx="792088" cy="504056"/>
          </a:xfrm>
          <a:prstGeom prst="arc">
            <a:avLst>
              <a:gd name="adj1" fmla="val 10858246"/>
              <a:gd name="adj2" fmla="val 0"/>
            </a:avLst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1919892" y="3778843"/>
            <a:ext cx="639688" cy="504056"/>
          </a:xfrm>
          <a:prstGeom prst="arc">
            <a:avLst>
              <a:gd name="adj1" fmla="val 10858246"/>
              <a:gd name="adj2" fmla="val 0"/>
            </a:avLst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93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В.И. Даль «Словарь живого великорусского языка»</a:t>
            </a:r>
          </a:p>
          <a:p>
            <a:r>
              <a:rPr lang="ru-RU" dirty="0"/>
              <a:t>Максимилиан Фасмер «Этимологический словарь русского языка»</a:t>
            </a:r>
          </a:p>
          <a:p>
            <a:r>
              <a:rPr lang="ru-RU" dirty="0" smtClean="0"/>
              <a:t>Н.М</a:t>
            </a:r>
            <a:r>
              <a:rPr lang="ru-RU" dirty="0"/>
              <a:t>. </a:t>
            </a:r>
            <a:r>
              <a:rPr lang="ru-RU" dirty="0" err="1"/>
              <a:t>Шанский</a:t>
            </a:r>
            <a:r>
              <a:rPr lang="ru-RU" dirty="0"/>
              <a:t> «</a:t>
            </a:r>
            <a:r>
              <a:rPr lang="ru-RU" dirty="0" smtClean="0"/>
              <a:t>Этимологический </a:t>
            </a:r>
            <a:r>
              <a:rPr lang="ru-RU" dirty="0"/>
              <a:t>словарь русского словаря</a:t>
            </a:r>
            <a:r>
              <a:rPr lang="ru-RU" dirty="0" smtClean="0"/>
              <a:t>»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П.Я</a:t>
            </a:r>
            <a:r>
              <a:rPr lang="ru-RU" dirty="0"/>
              <a:t>. Черных «Историко-этимологический словарь современного русского языка».</a:t>
            </a:r>
          </a:p>
          <a:p>
            <a:r>
              <a:rPr lang="ru-RU" dirty="0" smtClean="0"/>
              <a:t>Шишков </a:t>
            </a:r>
            <a:r>
              <a:rPr lang="ru-RU" dirty="0"/>
              <a:t>А.С. «Огонь любви к Отечеству» М. Институт русской цивилизации. 2011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88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ЦЕНА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Оценивать – Придавать большой вес, наделять устойчивостью, содержанием.</a:t>
            </a:r>
          </a:p>
          <a:p>
            <a:pPr marL="0" indent="0" algn="just">
              <a:buNone/>
            </a:pPr>
            <a:r>
              <a:rPr lang="ru-RU" dirty="0"/>
              <a:t>У</a:t>
            </a:r>
            <a:r>
              <a:rPr lang="ru-RU" dirty="0" smtClean="0"/>
              <a:t>важать, придавать воле и суждениям уважаемого больший вес, чем своим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1340768"/>
            <a:ext cx="23042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1340768"/>
            <a:ext cx="180020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9632" y="256490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Злоба, вражда, наказание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270340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Важность, уважение, вес, рычаг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32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148478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>
            <a:off x="4572000" y="1854116"/>
            <a:ext cx="0" cy="710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79912" y="25649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ЧАСТЬ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572000" y="306896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71900" y="41417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СЧАСТЬЕ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52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914" y="1161618"/>
            <a:ext cx="6912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ПРИЧАСТИЕ: </a:t>
            </a:r>
          </a:p>
          <a:p>
            <a:pPr algn="ctr"/>
            <a:r>
              <a:rPr lang="ru-RU" dirty="0" smtClean="0"/>
              <a:t>радующийся, любящий, смеющийся, веселящийся, дарящий  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4" idx="2"/>
            <a:endCxn id="7" idx="0"/>
          </p:cNvCxnSpPr>
          <p:nvPr/>
        </p:nvCxnSpPr>
        <p:spPr>
          <a:xfrm>
            <a:off x="4572000" y="1807949"/>
            <a:ext cx="0" cy="756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79912" y="25649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ЧАСТЬ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572000" y="306896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71900" y="41417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СЧАСТЬЕ</a:t>
            </a:r>
            <a:endParaRPr lang="ru-RU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2915816" y="3717032"/>
            <a:ext cx="756084" cy="1224136"/>
            <a:chOff x="2915816" y="3717032"/>
            <a:chExt cx="756084" cy="1224136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2915816" y="3717032"/>
              <a:ext cx="756084" cy="609430"/>
              <a:chOff x="2915816" y="3717032"/>
              <a:chExt cx="756084" cy="609430"/>
            </a:xfrm>
          </p:grpSpPr>
          <p:cxnSp>
            <p:nvCxnSpPr>
              <p:cNvPr id="3" name="Прямая со стрелкой 2"/>
              <p:cNvCxnSpPr>
                <a:stCxn id="11" idx="1"/>
              </p:cNvCxnSpPr>
              <p:nvPr/>
            </p:nvCxnSpPr>
            <p:spPr>
              <a:xfrm flipH="1" flipV="1">
                <a:off x="3059832" y="3717032"/>
                <a:ext cx="612068" cy="6094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>
                <a:stCxn id="11" idx="1"/>
              </p:cNvCxnSpPr>
              <p:nvPr/>
            </p:nvCxnSpPr>
            <p:spPr>
              <a:xfrm flipH="1">
                <a:off x="2915816" y="4326462"/>
                <a:ext cx="75608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 стрелкой 11"/>
            <p:cNvCxnSpPr>
              <a:stCxn id="11" idx="1"/>
            </p:cNvCxnSpPr>
            <p:nvPr/>
          </p:nvCxnSpPr>
          <p:spPr>
            <a:xfrm flipH="1">
              <a:off x="3059832" y="4326462"/>
              <a:ext cx="612068" cy="6147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 flipH="1">
            <a:off x="5456031" y="3714394"/>
            <a:ext cx="1044116" cy="1224136"/>
            <a:chOff x="2915816" y="3717032"/>
            <a:chExt cx="756084" cy="1224136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2915816" y="3717032"/>
              <a:ext cx="756084" cy="609430"/>
              <a:chOff x="2915816" y="3717032"/>
              <a:chExt cx="756084" cy="609430"/>
            </a:xfrm>
          </p:grpSpPr>
          <p:cxnSp>
            <p:nvCxnSpPr>
              <p:cNvPr id="29" name="Прямая со стрелкой 28"/>
              <p:cNvCxnSpPr/>
              <p:nvPr/>
            </p:nvCxnSpPr>
            <p:spPr>
              <a:xfrm flipH="1" flipV="1">
                <a:off x="3059832" y="3717032"/>
                <a:ext cx="612068" cy="6094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flipH="1">
                <a:off x="2915816" y="4326462"/>
                <a:ext cx="75608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 стрелкой 27"/>
            <p:cNvCxnSpPr/>
            <p:nvPr/>
          </p:nvCxnSpPr>
          <p:spPr>
            <a:xfrm flipH="1">
              <a:off x="3059832" y="4326462"/>
              <a:ext cx="612068" cy="6147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133453" y="41417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285853" y="47538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Здоровье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515619" y="48159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Общаться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588224" y="41417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Путешествовать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469462" y="35177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Смеяться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449488" y="35370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Каникулы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97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192688"/>
          </a:xfrm>
        </p:spPr>
        <p:txBody>
          <a:bodyPr>
            <a:normAutofit/>
          </a:bodyPr>
          <a:lstStyle/>
          <a:p>
            <a:pPr algn="just"/>
            <a:r>
              <a:rPr lang="ru-RU" i="1" dirty="0"/>
              <a:t>«Счастье, когда ты сидишь в кругу близких. Счастье, когда родные здоровы. Счастье, когда ты выиграл лотерею и повез всех на море….А для всех счастье будет, когда кончится война на </a:t>
            </a:r>
            <a:r>
              <a:rPr lang="ru-RU" i="1" dirty="0" smtClean="0"/>
              <a:t>Украине».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/>
              <a:t>Я счастлив, когда я езжу к друзьям на дни рождения. Когда бегаю по улице и играю в догонялки» </a:t>
            </a:r>
            <a:endParaRPr lang="ru-RU" i="1" dirty="0" smtClean="0"/>
          </a:p>
          <a:p>
            <a:pPr algn="just"/>
            <a:endParaRPr lang="ru-RU" i="1" dirty="0"/>
          </a:p>
          <a:p>
            <a:pPr algn="just"/>
            <a:r>
              <a:rPr lang="ru-RU" i="1" dirty="0"/>
              <a:t>«Я счастлива, когда дома всё хорошо. Когда родители могут пожалеть, помочь, поддержать. Счастье, когда маленький племянник веселит меня, если я загрущу». </a:t>
            </a:r>
          </a:p>
        </p:txBody>
      </p:sp>
    </p:spTree>
    <p:extLst>
      <p:ext uri="{BB962C8B-B14F-4D97-AF65-F5344CB8AC3E}">
        <p14:creationId xmlns:p14="http://schemas.microsoft.com/office/powerpoint/2010/main" val="12801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Ирина\Desktop\4170893_3d61d30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3365895" cy="377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Ирина\Desktop\0c298575d7b5d896fff847bfdefcbef4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360369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Ирина\Desktop\artlib_gallery-335331-b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3359" y="3212976"/>
            <a:ext cx="335845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2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02118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«В моем селе осенью очень красиво. Осень все деревья сделал нарядными. Клены надели пестрые платья. Рябины украсились гроздьями ягод. На кустах шиповника алеют ягоды».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/>
              <a:t>«Вот и начался сентябрь, значит наступила осень. Все деревья окрашены в разные цвета: красный, желтый, оранжевый. Разноцветные деревья очень украшают нашу деревню, и она превращается в сказочную. Когда выходишь на улицу и видишь эту красоту, ощущаешь свежесть, на душе становится хорошо</a:t>
            </a:r>
            <a:r>
              <a:rPr lang="ru-RU" dirty="0" smtClean="0"/>
              <a:t>».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«Осенью долго не погуляешь. Погода плохая, грязь, слякоть, небо серое, на улице холодно. и идут дожди. Особенно я не люблю ходить в резиновых сапогах. В них тяжело бегать по улице</a:t>
            </a:r>
            <a:r>
              <a:rPr lang="ru-RU" dirty="0" smtClean="0"/>
              <a:t>».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«Началась грустная пора. Дует холодный ветер. Дождь непрерывно моросит, размывая дороги. Золотистые деревья роняют свои разноцветные листья. Каждый день идет листопад. Птицы улетают в теплые края. Они взволнованно кричат, думая, что больше не смогут вернуться. Осень – это прекрасное, но и грустное время года».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70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46487"/>
              </p:ext>
            </p:extLst>
          </p:nvPr>
        </p:nvGraphicFramePr>
        <p:xfrm>
          <a:off x="755578" y="764704"/>
          <a:ext cx="7416822" cy="5194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2016"/>
                <a:gridCol w="2472016"/>
                <a:gridCol w="2472790"/>
              </a:tblGrid>
              <a:tr h="1408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смысловой части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Основная мысль части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Ключевые слова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4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Живая память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cmpd="dbl">
            <a:noFill/>
          </a:ln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Память, памятник, помнить…</a:t>
            </a:r>
          </a:p>
          <a:p>
            <a:pPr marL="0" indent="0" algn="just">
              <a:buNone/>
            </a:pPr>
            <a:r>
              <a:rPr lang="ru-RU" dirty="0" smtClean="0"/>
              <a:t>Вмятина, мять ….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Память – след в душе человека от важного для него события.</a:t>
            </a:r>
          </a:p>
        </p:txBody>
      </p:sp>
    </p:spTree>
    <p:extLst>
      <p:ext uri="{BB962C8B-B14F-4D97-AF65-F5344CB8AC3E}">
        <p14:creationId xmlns:p14="http://schemas.microsoft.com/office/powerpoint/2010/main" val="4881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1051</TotalTime>
  <Words>435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      Из опыта  обращения к корням ключевых слов изучаемых тем  в курсе русского языка и литературы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Живая память</vt:lpstr>
      <vt:lpstr>Памятник русскому солдату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Светлана Юрьевна Белянчева</cp:lastModifiedBy>
  <cp:revision>10</cp:revision>
  <dcterms:created xsi:type="dcterms:W3CDTF">2015-03-21T20:15:42Z</dcterms:created>
  <dcterms:modified xsi:type="dcterms:W3CDTF">2015-05-26T11:25:45Z</dcterms:modified>
</cp:coreProperties>
</file>