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60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285720" y="785795"/>
            <a:ext cx="8643998" cy="5572144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8700" b="1" i="1" dirty="0" smtClean="0">
                <a:latin typeface="+mj-lt"/>
              </a:rPr>
              <a:t>Духовно-нравственный потенциал </a:t>
            </a:r>
            <a:r>
              <a:rPr lang="ru-RU" sz="8700" b="1" i="1" dirty="0" err="1" smtClean="0">
                <a:latin typeface="+mj-lt"/>
              </a:rPr>
              <a:t>корнесловного</a:t>
            </a:r>
            <a:r>
              <a:rPr lang="ru-RU" sz="8700" b="1" i="1" dirty="0" smtClean="0">
                <a:latin typeface="+mj-lt"/>
              </a:rPr>
              <a:t> урока.</a:t>
            </a:r>
          </a:p>
          <a:p>
            <a:pPr lvl="8" algn="ctr"/>
            <a:endParaRPr lang="ru-RU" sz="6900" b="1" i="1" dirty="0" smtClean="0">
              <a:latin typeface="+mj-lt"/>
            </a:endParaRPr>
          </a:p>
          <a:p>
            <a:pPr algn="ctr"/>
            <a:endParaRPr lang="ru-RU" sz="8700" b="1" i="1" dirty="0" smtClean="0">
              <a:latin typeface="+mj-lt"/>
            </a:endParaRPr>
          </a:p>
          <a:p>
            <a:pPr algn="ctr">
              <a:buNone/>
            </a:pPr>
            <a:endParaRPr lang="ru-RU" sz="8700" b="1" i="1" dirty="0" smtClean="0">
              <a:latin typeface="+mj-lt"/>
            </a:endParaRPr>
          </a:p>
          <a:p>
            <a:pPr algn="r">
              <a:buNone/>
            </a:pPr>
            <a:r>
              <a:rPr lang="ru-RU" sz="3800" b="1" i="1" dirty="0" smtClean="0">
                <a:latin typeface="+mj-lt"/>
              </a:rPr>
              <a:t>О</a:t>
            </a:r>
            <a:r>
              <a:rPr lang="ru-RU" sz="3800" b="1" i="1" dirty="0" smtClean="0"/>
              <a:t>зерова Татьяна Николаевна </a:t>
            </a:r>
            <a:r>
              <a:rPr lang="ru-RU" sz="7200" i="1" dirty="0" smtClean="0"/>
              <a:t/>
            </a:r>
            <a:br>
              <a:rPr lang="ru-RU" sz="7200" i="1" dirty="0" smtClean="0"/>
            </a:br>
            <a:r>
              <a:rPr lang="ru-RU" sz="2900" b="1" i="1" dirty="0" smtClean="0"/>
              <a:t>директор МОУ средней школы № 56</a:t>
            </a:r>
            <a:br>
              <a:rPr lang="ru-RU" sz="2900" b="1" i="1" dirty="0" smtClean="0"/>
            </a:br>
            <a:r>
              <a:rPr lang="ru-RU" sz="2900" b="1" i="1" dirty="0" smtClean="0"/>
              <a:t>г.Ярославль </a:t>
            </a:r>
            <a:endParaRPr lang="ru-RU" sz="2900" dirty="0" smtClean="0">
              <a:latin typeface="+mj-lt"/>
            </a:endParaRPr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SC00723.JPG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48" y="500042"/>
            <a:ext cx="7907193" cy="592935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472518" cy="45259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i="1" dirty="0" smtClean="0"/>
              <a:t>Спасибо за внимание!</a:t>
            </a:r>
            <a:endParaRPr lang="ru-RU" sz="66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85800" y="285750"/>
            <a:ext cx="7958166" cy="61436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900" b="1" dirty="0" smtClean="0"/>
              <a:t>   Лозунги </a:t>
            </a:r>
            <a:r>
              <a:rPr lang="ru-RU" sz="3900" dirty="0" smtClean="0"/>
              <a:t>(нем. </a:t>
            </a:r>
            <a:r>
              <a:rPr lang="en-US" sz="3900" dirty="0" err="1" smtClean="0"/>
              <a:t>Losung</a:t>
            </a:r>
            <a:r>
              <a:rPr lang="ru-RU" sz="3900" dirty="0" smtClean="0"/>
              <a:t>-призыв, выражающий в краткой и </a:t>
            </a:r>
            <a:r>
              <a:rPr lang="ru-RU" sz="3900" b="1" dirty="0" smtClean="0"/>
              <a:t>броской </a:t>
            </a:r>
            <a:r>
              <a:rPr lang="ru-RU" sz="3900" dirty="0" smtClean="0"/>
              <a:t>форме  руководящую идею, задачу, требование) </a:t>
            </a:r>
          </a:p>
          <a:p>
            <a:pPr>
              <a:buNone/>
            </a:pPr>
            <a:r>
              <a:rPr lang="ru-RU" sz="3900" b="1" dirty="0" smtClean="0"/>
              <a:t>   Штампы </a:t>
            </a:r>
            <a:r>
              <a:rPr lang="ru-RU" sz="3900" dirty="0" smtClean="0"/>
              <a:t>(нем. </a:t>
            </a:r>
            <a:r>
              <a:rPr lang="en-US" sz="3900" dirty="0" err="1" smtClean="0"/>
              <a:t>Stampfe</a:t>
            </a:r>
            <a:r>
              <a:rPr lang="ru-RU" sz="3900" dirty="0" smtClean="0"/>
              <a:t>&lt; ит.</a:t>
            </a:r>
            <a:r>
              <a:rPr lang="en-US" sz="3900" dirty="0" err="1" smtClean="0"/>
              <a:t>stampa</a:t>
            </a:r>
            <a:r>
              <a:rPr lang="ru-RU" sz="3900" dirty="0" smtClean="0"/>
              <a:t> – печать, общеизвестный образец , которому </a:t>
            </a:r>
            <a:r>
              <a:rPr lang="ru-RU" sz="3900" b="1" dirty="0" smtClean="0"/>
              <a:t>слепо</a:t>
            </a:r>
            <a:r>
              <a:rPr lang="ru-RU" sz="3900" dirty="0" smtClean="0"/>
              <a:t> подражают, нечто бесцветное, </a:t>
            </a:r>
            <a:r>
              <a:rPr lang="ru-RU" sz="3900" b="1" dirty="0" smtClean="0"/>
              <a:t>серое</a:t>
            </a:r>
            <a:r>
              <a:rPr lang="ru-RU" sz="3900" dirty="0" smtClean="0"/>
              <a:t>, стандартное, стереотипное)</a:t>
            </a:r>
            <a:endParaRPr lang="ru-RU" sz="3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428604"/>
            <a:ext cx="7901014" cy="565152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8000" dirty="0" smtClean="0"/>
              <a:t>Победа-</a:t>
            </a:r>
          </a:p>
          <a:p>
            <a:pPr algn="ctr">
              <a:buNone/>
            </a:pPr>
            <a:r>
              <a:rPr lang="ru-RU" sz="8000" b="1" dirty="0" smtClean="0"/>
              <a:t>после беды </a:t>
            </a:r>
          </a:p>
          <a:p>
            <a:pPr algn="ctr">
              <a:buNone/>
            </a:pPr>
            <a:r>
              <a:rPr lang="ru-RU" sz="8000" dirty="0" err="1" smtClean="0"/>
              <a:t>Добро-</a:t>
            </a:r>
            <a:r>
              <a:rPr lang="ru-RU" sz="8000" b="1" dirty="0" err="1" smtClean="0"/>
              <a:t>доба</a:t>
            </a:r>
            <a:endParaRPr lang="ru-RU" sz="8000" b="1" dirty="0" smtClean="0"/>
          </a:p>
          <a:p>
            <a:pPr algn="ctr">
              <a:buNone/>
            </a:pPr>
            <a:r>
              <a:rPr lang="ru-RU" sz="8000" dirty="0" smtClean="0"/>
              <a:t>(впору, в меру)</a:t>
            </a:r>
            <a:endParaRPr lang="ru-RU" sz="8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500063"/>
            <a:ext cx="8786874" cy="60721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000" b="1" dirty="0" smtClean="0"/>
              <a:t>  Потенциал</a:t>
            </a:r>
            <a:r>
              <a:rPr lang="ru-RU" sz="5000" dirty="0" smtClean="0"/>
              <a:t>(фр.</a:t>
            </a:r>
            <a:r>
              <a:rPr lang="en-US" sz="5000" dirty="0" smtClean="0"/>
              <a:t>potential-</a:t>
            </a:r>
            <a:r>
              <a:rPr lang="ru-RU" sz="5000" dirty="0" smtClean="0"/>
              <a:t>возможный)</a:t>
            </a:r>
          </a:p>
          <a:p>
            <a:pPr>
              <a:buNone/>
            </a:pPr>
            <a:r>
              <a:rPr lang="ru-RU" sz="5000" dirty="0" smtClean="0"/>
              <a:t> </a:t>
            </a:r>
            <a:r>
              <a:rPr lang="ru-RU" sz="5000" dirty="0" err="1" smtClean="0"/>
              <a:t>потенциальный,существую-щий</a:t>
            </a:r>
            <a:r>
              <a:rPr lang="ru-RU" sz="5000" dirty="0" smtClean="0"/>
              <a:t> </a:t>
            </a:r>
            <a:r>
              <a:rPr lang="ru-RU" sz="5000" dirty="0" err="1" smtClean="0"/>
              <a:t>скрытно,без</a:t>
            </a:r>
            <a:r>
              <a:rPr lang="ru-RU" sz="5000" dirty="0" smtClean="0"/>
              <a:t> внешних </a:t>
            </a:r>
            <a:r>
              <a:rPr lang="ru-RU" sz="5000" dirty="0" err="1" smtClean="0"/>
              <a:t>проявлений,однако</a:t>
            </a:r>
            <a:r>
              <a:rPr lang="ru-RU" sz="5000" dirty="0" smtClean="0"/>
              <a:t> способный проявиться при определенных условиях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SC01739.JPG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24" y="214290"/>
            <a:ext cx="7286676" cy="5516911"/>
          </a:xfrm>
        </p:spPr>
      </p:pic>
      <p:sp>
        <p:nvSpPr>
          <p:cNvPr id="7" name="Прямоугольник 6"/>
          <p:cNvSpPr/>
          <p:nvPr/>
        </p:nvSpPr>
        <p:spPr>
          <a:xfrm>
            <a:off x="642910" y="5715016"/>
            <a:ext cx="77867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Урок ОРКСЭ по теме «Совесть» </a:t>
            </a:r>
            <a:br>
              <a:rPr lang="ru-RU" sz="3200" dirty="0" smtClean="0"/>
            </a:br>
            <a:r>
              <a:rPr lang="ru-RU" sz="3200" dirty="0" smtClean="0"/>
              <a:t>4Б 26.02.13 Учитель </a:t>
            </a:r>
            <a:r>
              <a:rPr lang="ru-RU" sz="3200" dirty="0" err="1" smtClean="0"/>
              <a:t>Акилова</a:t>
            </a:r>
            <a:r>
              <a:rPr lang="ru-RU" sz="3200" dirty="0" smtClean="0"/>
              <a:t> В.Н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SC01745.JPG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428604"/>
            <a:ext cx="8120217" cy="608965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42844" y="285728"/>
            <a:ext cx="8858312" cy="6143668"/>
          </a:xfrm>
        </p:spPr>
        <p:txBody>
          <a:bodyPr>
            <a:noAutofit/>
          </a:bodyPr>
          <a:lstStyle/>
          <a:p>
            <a:pPr lvl="2" algn="ctr">
              <a:buNone/>
            </a:pPr>
            <a:r>
              <a:rPr lang="ru-RU" sz="6600" dirty="0" err="1" smtClean="0"/>
              <a:t>Обидели-старорусское</a:t>
            </a:r>
            <a:r>
              <a:rPr lang="ru-RU" sz="6600" dirty="0" smtClean="0"/>
              <a:t> </a:t>
            </a:r>
            <a:r>
              <a:rPr lang="ru-RU" sz="6600" dirty="0" err="1" smtClean="0"/>
              <a:t>обвидели</a:t>
            </a:r>
            <a:endParaRPr lang="ru-RU" sz="6600" dirty="0" smtClean="0"/>
          </a:p>
          <a:p>
            <a:pPr algn="ctr">
              <a:buNone/>
            </a:pPr>
            <a:r>
              <a:rPr lang="ru-RU" sz="6600" dirty="0" err="1" smtClean="0"/>
              <a:t>Об-обогнуть</a:t>
            </a:r>
            <a:r>
              <a:rPr lang="ru-RU" sz="6600" dirty="0" smtClean="0"/>
              <a:t>,</a:t>
            </a:r>
          </a:p>
          <a:p>
            <a:pPr algn="ctr">
              <a:buNone/>
            </a:pPr>
            <a:r>
              <a:rPr lang="ru-RU" sz="6600" dirty="0" smtClean="0"/>
              <a:t>пронести мимо</a:t>
            </a:r>
            <a:endParaRPr lang="ru-RU" sz="6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285729"/>
            <a:ext cx="8715436" cy="5786478"/>
          </a:xfrm>
        </p:spPr>
        <p:txBody>
          <a:bodyPr/>
          <a:lstStyle/>
          <a:p>
            <a:pPr>
              <a:buNone/>
            </a:pPr>
            <a:r>
              <a:rPr lang="en-US" sz="5400" dirty="0" smtClean="0"/>
              <a:t>   </a:t>
            </a:r>
            <a:r>
              <a:rPr lang="en-US" sz="5400" dirty="0" err="1" smtClean="0"/>
              <a:t>Imperatif</a:t>
            </a:r>
            <a:r>
              <a:rPr lang="en-US" sz="5400" dirty="0" smtClean="0"/>
              <a:t>-</a:t>
            </a:r>
            <a:r>
              <a:rPr lang="ru-RU" sz="5400" dirty="0" err="1" smtClean="0"/>
              <a:t>император-повелитель,обладающий</a:t>
            </a:r>
            <a:r>
              <a:rPr lang="ru-RU" sz="5400" dirty="0" smtClean="0"/>
              <a:t> властью</a:t>
            </a:r>
          </a:p>
          <a:p>
            <a:pPr>
              <a:buNone/>
            </a:pPr>
            <a:r>
              <a:rPr lang="ru-RU" sz="5400" dirty="0" smtClean="0"/>
              <a:t>    </a:t>
            </a:r>
            <a:r>
              <a:rPr lang="en-US" sz="5400" dirty="0" err="1" smtClean="0"/>
              <a:t>Imperatif</a:t>
            </a:r>
            <a:r>
              <a:rPr lang="ru-RU" sz="5400" dirty="0" smtClean="0"/>
              <a:t>-повелительное наклонение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SC00688.JPG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48" y="142853"/>
            <a:ext cx="7118175" cy="5072098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5357826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Внеурочное занятие-проект «Русская народная кукла»</a:t>
            </a:r>
            <a:br>
              <a:rPr lang="ru-RU" sz="3200" dirty="0" smtClean="0"/>
            </a:br>
            <a:r>
              <a:rPr lang="ru-RU" sz="3200" dirty="0" smtClean="0"/>
              <a:t>Учитель </a:t>
            </a:r>
            <a:r>
              <a:rPr lang="ru-RU" sz="3200" dirty="0" err="1" smtClean="0"/>
              <a:t>Тракова</a:t>
            </a:r>
            <a:r>
              <a:rPr lang="ru-RU" sz="3200" dirty="0" smtClean="0"/>
              <a:t> О.А 4Б 23.05.12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232</TotalTime>
  <Words>114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Озерова Татьяна Николаевна  директор МОУ средней школы № 56 г.Ярославль</dc:title>
  <dc:creator>Канцелярия</dc:creator>
  <cp:lastModifiedBy>Светлана Юрьевна Белянчева</cp:lastModifiedBy>
  <cp:revision>27</cp:revision>
  <dcterms:created xsi:type="dcterms:W3CDTF">2013-11-21T07:22:03Z</dcterms:created>
  <dcterms:modified xsi:type="dcterms:W3CDTF">2015-05-26T11:27:38Z</dcterms:modified>
</cp:coreProperties>
</file>