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5" r:id="rId12"/>
    <p:sldId id="268" r:id="rId13"/>
    <p:sldId id="266" r:id="rId14"/>
    <p:sldId id="270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31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AC8C6-2B3B-484C-B21A-D31B14B817DC}" type="datetimeFigureOut">
              <a:rPr lang="ru-RU" smtClean="0"/>
              <a:t>01.12.2015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BDC2-CCCB-48C9-87D8-FE77F262A5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6936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AC8C6-2B3B-484C-B21A-D31B14B817DC}" type="datetimeFigureOut">
              <a:rPr lang="ru-RU" smtClean="0"/>
              <a:t>01.12.2015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BDC2-CCCB-48C9-87D8-FE77F262A5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2380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AC8C6-2B3B-484C-B21A-D31B14B817DC}" type="datetimeFigureOut">
              <a:rPr lang="ru-RU" smtClean="0"/>
              <a:t>01.12.2015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BDC2-CCCB-48C9-87D8-FE77F262A5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9758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AC8C6-2B3B-484C-B21A-D31B14B817DC}" type="datetimeFigureOut">
              <a:rPr lang="ru-RU" smtClean="0"/>
              <a:t>01.12.2015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BDC2-CCCB-48C9-87D8-FE77F262A5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6248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AC8C6-2B3B-484C-B21A-D31B14B817DC}" type="datetimeFigureOut">
              <a:rPr lang="ru-RU" smtClean="0"/>
              <a:t>01.12.2015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BDC2-CCCB-48C9-87D8-FE77F262A5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8160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AC8C6-2B3B-484C-B21A-D31B14B817DC}" type="datetimeFigureOut">
              <a:rPr lang="ru-RU" smtClean="0"/>
              <a:t>01.12.2015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BDC2-CCCB-48C9-87D8-FE77F262A5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6577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AC8C6-2B3B-484C-B21A-D31B14B817DC}" type="datetimeFigureOut">
              <a:rPr lang="ru-RU" smtClean="0"/>
              <a:t>01.12.2015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BDC2-CCCB-48C9-87D8-FE77F262A5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6810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AC8C6-2B3B-484C-B21A-D31B14B817DC}" type="datetimeFigureOut">
              <a:rPr lang="ru-RU" smtClean="0"/>
              <a:t>01.12.2015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BDC2-CCCB-48C9-87D8-FE77F262A5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0186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AC8C6-2B3B-484C-B21A-D31B14B817DC}" type="datetimeFigureOut">
              <a:rPr lang="ru-RU" smtClean="0"/>
              <a:t>01.12.2015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BDC2-CCCB-48C9-87D8-FE77F262A5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6178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AC8C6-2B3B-484C-B21A-D31B14B817DC}" type="datetimeFigureOut">
              <a:rPr lang="ru-RU" smtClean="0"/>
              <a:t>01.12.2015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BDC2-CCCB-48C9-87D8-FE77F262A5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8372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AC8C6-2B3B-484C-B21A-D31B14B817DC}" type="datetimeFigureOut">
              <a:rPr lang="ru-RU" smtClean="0"/>
              <a:t>01.12.2015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BDC2-CCCB-48C9-87D8-FE77F262A5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4027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2AC8C6-2B3B-484C-B21A-D31B14B817DC}" type="datetimeFigureOut">
              <a:rPr lang="ru-RU" smtClean="0"/>
              <a:t>01.12.2015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0DBDC2-CCCB-48C9-87D8-FE77F262A5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827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55793" y="2588821"/>
            <a:ext cx="9144000" cy="211473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Какая образовательная программа нужна детскому саду?</a:t>
            </a: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7713" y="4975527"/>
            <a:ext cx="9144000" cy="1350376"/>
          </a:xfrm>
        </p:spPr>
        <p:txBody>
          <a:bodyPr>
            <a:normAutofit/>
          </a:bodyPr>
          <a:lstStyle/>
          <a:p>
            <a:r>
              <a:rPr lang="ru-RU" dirty="0" smtClean="0"/>
              <a:t>© ГОАУ ЯО «Институт развития образования</a:t>
            </a:r>
          </a:p>
          <a:p>
            <a:r>
              <a:rPr lang="ru-RU" dirty="0" smtClean="0"/>
              <a:t>© Кафедра дошкольного образования</a:t>
            </a:r>
          </a:p>
          <a:p>
            <a:r>
              <a:rPr lang="ru-RU" dirty="0" smtClean="0"/>
              <a:t>© Е.В. Коточигова</a:t>
            </a:r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9995" y="167228"/>
            <a:ext cx="3924300" cy="1956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36615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6519" y="365125"/>
            <a:ext cx="11438964" cy="1325563"/>
          </a:xfrm>
        </p:spPr>
        <p:txBody>
          <a:bodyPr>
            <a:normAutofit/>
          </a:bodyPr>
          <a:lstStyle/>
          <a:p>
            <a:r>
              <a:rPr lang="ru-RU" b="1" dirty="0" smtClean="0"/>
              <a:t>«</a:t>
            </a:r>
            <a:r>
              <a:rPr lang="ru-RU" b="1" dirty="0" err="1" smtClean="0"/>
              <a:t>Чеклист</a:t>
            </a:r>
            <a:r>
              <a:rPr lang="ru-RU" b="1" dirty="0" smtClean="0"/>
              <a:t>» для оценки программы и принятии решений о ее использовании в учреждении -2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7881" y="1825625"/>
            <a:ext cx="11277601" cy="48441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900" dirty="0" smtClean="0"/>
              <a:t>5. Какие имеются данные научных исследований, подтверждающие ценность или эффективность данной учебной программы?</a:t>
            </a:r>
          </a:p>
          <a:p>
            <a:pPr marL="0" indent="0">
              <a:buNone/>
            </a:pPr>
            <a:r>
              <a:rPr lang="ru-RU" sz="2900" dirty="0" smtClean="0"/>
              <a:t>6. Подходит ли данная учебная программа для всех педагогов независимо от их квалификации? Какого рода профессиональное развитие предоставляется педагогам?</a:t>
            </a:r>
          </a:p>
          <a:p>
            <a:pPr marL="0" indent="0">
              <a:buNone/>
            </a:pPr>
            <a:r>
              <a:rPr lang="ru-RU" sz="2900" dirty="0" smtClean="0"/>
              <a:t>7. Требуются ли какие-то особые материалы для осуществления данной учебной программы?</a:t>
            </a:r>
          </a:p>
          <a:p>
            <a:pPr marL="0" indent="0">
              <a:buNone/>
            </a:pPr>
            <a:r>
              <a:rPr lang="ru-RU" sz="2900" dirty="0" smtClean="0"/>
              <a:t>8. Предоставляет ли данная модель учебной программы рекомендации для таких услуг как вовлечение родителей и переход детей в подготовительную группу детского сада?</a:t>
            </a:r>
          </a:p>
          <a:p>
            <a:endParaRPr lang="ru-RU" sz="2900" dirty="0"/>
          </a:p>
        </p:txBody>
      </p:sp>
    </p:spTree>
    <p:extLst>
      <p:ext uri="{BB962C8B-B14F-4D97-AF65-F5344CB8AC3E}">
        <p14:creationId xmlns:p14="http://schemas.microsoft.com/office/powerpoint/2010/main" val="3932928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7165" y="239619"/>
            <a:ext cx="10515600" cy="495487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Опыт штата Вирджиния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0306" y="932329"/>
            <a:ext cx="11349318" cy="592567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dirty="0" smtClean="0"/>
              <a:t>1.	содержание учебной программы усваивается посредством целенаправленного </a:t>
            </a:r>
            <a:r>
              <a:rPr lang="ru-RU" dirty="0" err="1" smtClean="0"/>
              <a:t>интенционального</a:t>
            </a:r>
            <a:r>
              <a:rPr lang="ru-RU" dirty="0" smtClean="0"/>
              <a:t> обучения, исследования и игры;</a:t>
            </a:r>
          </a:p>
          <a:p>
            <a:pPr marL="0" indent="0">
              <a:buNone/>
            </a:pPr>
            <a:r>
              <a:rPr lang="ru-RU" dirty="0" smtClean="0"/>
              <a:t>2.	учебная программа содержит варианты адаптации для детей с особыми потребностями или различными способностями, в том числе овладение языком, используемом на занятиях;</a:t>
            </a:r>
          </a:p>
          <a:p>
            <a:pPr marL="0" indent="0">
              <a:buNone/>
            </a:pPr>
            <a:r>
              <a:rPr lang="ru-RU" dirty="0" smtClean="0"/>
              <a:t>3.	есть доказательство проведенных исследований, на основе которых разработана учебная программа;</a:t>
            </a:r>
          </a:p>
          <a:p>
            <a:pPr marL="0" indent="0">
              <a:buNone/>
            </a:pPr>
            <a:r>
              <a:rPr lang="ru-RU" dirty="0" smtClean="0"/>
              <a:t>4.	охват содержания: естествознание, счет, искусство, чтение и т.д.;</a:t>
            </a:r>
          </a:p>
          <a:p>
            <a:pPr marL="0" indent="0">
              <a:buNone/>
            </a:pPr>
            <a:r>
              <a:rPr lang="ru-RU" dirty="0" smtClean="0"/>
              <a:t>5.	оценка, отслеживание прогресса ребенка, стратегии индивидуализации обучения;</a:t>
            </a:r>
          </a:p>
          <a:p>
            <a:pPr marL="0" indent="0">
              <a:buNone/>
            </a:pPr>
            <a:r>
              <a:rPr lang="ru-RU" dirty="0" smtClean="0"/>
              <a:t>6.	роль игры;</a:t>
            </a:r>
          </a:p>
          <a:p>
            <a:pPr marL="0" indent="0">
              <a:buNone/>
            </a:pPr>
            <a:r>
              <a:rPr lang="ru-RU" dirty="0" smtClean="0"/>
              <a:t>7.	развитие способности к восприятию другой культуры;</a:t>
            </a:r>
          </a:p>
          <a:p>
            <a:pPr marL="0" indent="0">
              <a:buNone/>
            </a:pPr>
            <a:r>
              <a:rPr lang="ru-RU" dirty="0" smtClean="0"/>
              <a:t>8.	физическая среда и материалы для детей;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10745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25506"/>
            <a:ext cx="10515600" cy="57374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Опыт штата Вирджиния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57835"/>
            <a:ext cx="10515600" cy="56656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/>
              <a:t>9.	участие семьи;</a:t>
            </a:r>
          </a:p>
          <a:p>
            <a:pPr marL="0" indent="0">
              <a:buNone/>
            </a:pPr>
            <a:r>
              <a:rPr lang="ru-RU" sz="3200" dirty="0"/>
              <a:t>10.	методические материалы для учителя;</a:t>
            </a:r>
          </a:p>
          <a:p>
            <a:pPr marL="0" indent="0">
              <a:buNone/>
            </a:pPr>
            <a:r>
              <a:rPr lang="ru-RU" sz="3200" dirty="0"/>
              <a:t>11.	ожидания в отношении детей/ задачи, стоящие перед детьми; </a:t>
            </a:r>
          </a:p>
          <a:p>
            <a:pPr marL="0" indent="0">
              <a:buNone/>
            </a:pPr>
            <a:r>
              <a:rPr lang="ru-RU" sz="3200" dirty="0"/>
              <a:t>12.	материалы для обучения и поддержки;</a:t>
            </a:r>
          </a:p>
          <a:p>
            <a:pPr marL="0" indent="0">
              <a:buNone/>
            </a:pPr>
            <a:r>
              <a:rPr lang="ru-RU" sz="3200" dirty="0"/>
              <a:t>13.	компоненты;</a:t>
            </a:r>
          </a:p>
          <a:p>
            <a:pPr marL="0" indent="0">
              <a:buNone/>
            </a:pPr>
            <a:r>
              <a:rPr lang="ru-RU" sz="3200" dirty="0"/>
              <a:t>14.	задачи;</a:t>
            </a:r>
          </a:p>
          <a:p>
            <a:pPr marL="0" indent="0">
              <a:buNone/>
            </a:pPr>
            <a:r>
              <a:rPr lang="ru-RU" sz="3200" dirty="0"/>
              <a:t>15.	чьим интересам служит?</a:t>
            </a:r>
          </a:p>
          <a:p>
            <a:pPr marL="0" indent="0">
              <a:buNone/>
            </a:pPr>
            <a:r>
              <a:rPr lang="ru-RU" sz="3200" dirty="0"/>
              <a:t>16.	специализация или приоритетное направление</a:t>
            </a:r>
          </a:p>
        </p:txBody>
      </p:sp>
    </p:spTree>
    <p:extLst>
      <p:ext uri="{BB962C8B-B14F-4D97-AF65-F5344CB8AC3E}">
        <p14:creationId xmlns:p14="http://schemas.microsoft.com/office/powerpoint/2010/main" val="42381179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7529" y="365125"/>
            <a:ext cx="11080377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Общее, что явно или неявно читается во всех представленных практиках (собственные выводы)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2376" y="1825624"/>
            <a:ext cx="11474824" cy="4772399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критерии, ориентированные на ребенка (условное название «ради детей»)</a:t>
            </a:r>
          </a:p>
          <a:p>
            <a:r>
              <a:rPr lang="ru-RU" dirty="0" smtClean="0"/>
              <a:t>то, что связано с ближайшим окружением ребенка (условное название «окружение ребенка»)</a:t>
            </a:r>
          </a:p>
          <a:p>
            <a:r>
              <a:rPr lang="ru-RU" dirty="0" smtClean="0"/>
              <a:t>критерии, связанные с учетом научных исследований (условное название «наука»)</a:t>
            </a:r>
          </a:p>
          <a:p>
            <a:r>
              <a:rPr lang="ru-RU" dirty="0" smtClean="0"/>
              <a:t>в четвертую группу вошли критерии, касающиеся «ожиданий от детей», «достижения детьми позитивных результатов», достижение стандартов («</a:t>
            </a:r>
            <a:r>
              <a:rPr lang="ru-RU" dirty="0" err="1" smtClean="0"/>
              <a:t>прогностично</a:t>
            </a:r>
            <a:r>
              <a:rPr lang="ru-RU" dirty="0" smtClean="0"/>
              <a:t> – целевая»)</a:t>
            </a:r>
          </a:p>
          <a:p>
            <a:r>
              <a:rPr lang="ru-RU" dirty="0" smtClean="0"/>
              <a:t>то, что связано со структурой программы (отсюда условное название «структурная»)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1883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А ваши выводы?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4536140"/>
            <a:ext cx="9144000" cy="1577789"/>
          </a:xfrm>
        </p:spPr>
        <p:txBody>
          <a:bodyPr>
            <a:normAutofit/>
          </a:bodyPr>
          <a:lstStyle/>
          <a:p>
            <a:r>
              <a:rPr lang="ru-RU" dirty="0" smtClean="0"/>
              <a:t>Ярославль,</a:t>
            </a:r>
          </a:p>
          <a:p>
            <a:r>
              <a:rPr lang="ru-RU" dirty="0" smtClean="0"/>
              <a:t>2 декабря </a:t>
            </a:r>
            <a:r>
              <a:rPr lang="ru-RU" dirty="0" smtClean="0"/>
              <a:t>2015</a:t>
            </a:r>
            <a:endParaRPr lang="ru-RU" dirty="0"/>
          </a:p>
        </p:txBody>
      </p:sp>
      <p:pic>
        <p:nvPicPr>
          <p:cNvPr id="1026" name="Picture 2" descr="http://www.firo.ru/wp-content/uploads/2013/11/fgos_d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7664" y="274637"/>
            <a:ext cx="3924300" cy="1922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3497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Понятие «хорошая образовательная программа»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«учебная программа»</a:t>
            </a:r>
          </a:p>
          <a:p>
            <a:r>
              <a:rPr lang="ru-RU" dirty="0" smtClean="0"/>
              <a:t>модель учебной программы – есть «идеальная репрезентация теоретических исходных положений, политических стратегий и установок руководства, а также педагогических компонентов учреждения/программы, нацеленных на конкретный учебный результат»</a:t>
            </a:r>
          </a:p>
          <a:p>
            <a:r>
              <a:rPr lang="ru-RU" dirty="0" smtClean="0"/>
              <a:t>учебная программа влияет на учащихся, инициируя обучение и давая учащимся опыт. Предоставление опыта спланировано так, чтобы помочь детям приобрести навыки и знания, и что особенно важно, - изменить ценности и чувства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6004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Применительно к дошкольному образованию программа может…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422338"/>
            <a:ext cx="10515600" cy="4014321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представлять собой минимальные рекомендации для </a:t>
            </a:r>
            <a:r>
              <a:rPr lang="ru-RU" sz="3600" dirty="0" smtClean="0"/>
              <a:t>педагогов</a:t>
            </a:r>
          </a:p>
          <a:p>
            <a:pPr marL="0" indent="0">
              <a:buNone/>
            </a:pPr>
            <a:endParaRPr lang="ru-RU" sz="3600" dirty="0" smtClean="0"/>
          </a:p>
          <a:p>
            <a:r>
              <a:rPr lang="ru-RU" sz="3600" dirty="0" smtClean="0"/>
              <a:t>быть очень структурированной, иметь жесткие указания по поводу содержания и его реализации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890075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Определение учебной программы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799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 smtClean="0"/>
              <a:t>«Учебная программа – это нечто большее, нежели некий набор занятий. Учебная программа – есть комплексное понятие, включающее множество компонентов, таких как цели, содержание, педагогику или методику обучения»</a:t>
            </a:r>
          </a:p>
          <a:p>
            <a:pPr marL="0" indent="0">
              <a:buNone/>
            </a:pPr>
            <a:r>
              <a:rPr lang="ru-RU" dirty="0" smtClean="0"/>
              <a:t>Национальная ассоциация обучения детей младшего возраста (NAEYC) и национальная ассоциация специалистов в области раннего детства в департаментах образования штатов (NAECS/SDE)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56801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Критерии эффективности образовательной программы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pPr marL="0" indent="0">
              <a:buNone/>
            </a:pPr>
            <a:r>
              <a:rPr lang="ru-RU" sz="4000" dirty="0" smtClean="0"/>
              <a:t>задача состоит не в том, чтобы выявить какую –то одну наилучшую учебную программу, а, чтобы определить, какие характеристики учебных программ являются наиболее эффективными, для каких результатов детей, при каких условиях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9699477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Критерии эффективности образовательной программы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8589" y="1825624"/>
            <a:ext cx="11367246" cy="4808257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1.	</a:t>
            </a:r>
            <a:r>
              <a:rPr lang="ru-RU" sz="3600" dirty="0" smtClean="0"/>
              <a:t>тщательно планироваться;</a:t>
            </a:r>
          </a:p>
          <a:p>
            <a:pPr marL="0" indent="0">
              <a:buNone/>
            </a:pPr>
            <a:r>
              <a:rPr lang="ru-RU" sz="3600" dirty="0" smtClean="0"/>
              <a:t>2.	предоставлять детям необходимые вызовы;</a:t>
            </a:r>
          </a:p>
          <a:p>
            <a:pPr marL="0" indent="0">
              <a:buNone/>
            </a:pPr>
            <a:r>
              <a:rPr lang="ru-RU" sz="3600" dirty="0" smtClean="0"/>
              <a:t>3.	интересна детям;</a:t>
            </a:r>
          </a:p>
          <a:p>
            <a:pPr marL="0" indent="0">
              <a:buNone/>
            </a:pPr>
            <a:r>
              <a:rPr lang="ru-RU" sz="3600" dirty="0" smtClean="0"/>
              <a:t>4.	соответствовать уровню развития детей;</a:t>
            </a:r>
          </a:p>
          <a:p>
            <a:pPr marL="0" indent="0">
              <a:buNone/>
            </a:pPr>
            <a:r>
              <a:rPr lang="ru-RU" sz="3600" dirty="0" smtClean="0"/>
              <a:t>5.	учитывать культуру и язык детей;</a:t>
            </a:r>
          </a:p>
          <a:p>
            <a:pPr marL="0" indent="0">
              <a:buNone/>
            </a:pPr>
            <a:r>
              <a:rPr lang="ru-RU" sz="3600" dirty="0" smtClean="0"/>
              <a:t>6.	охватывать все области развития;</a:t>
            </a:r>
          </a:p>
          <a:p>
            <a:pPr marL="0" indent="0">
              <a:buNone/>
            </a:pPr>
            <a:r>
              <a:rPr lang="ru-RU" sz="3600" dirty="0" smtClean="0"/>
              <a:t>7.	способствовать достижению позитивных результатов всеми детьми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9310796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Критерии эффективности образовательной программы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4447" y="1954305"/>
            <a:ext cx="11385177" cy="4607859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 </a:t>
            </a:r>
            <a:r>
              <a:rPr lang="ru-RU" sz="3600" dirty="0"/>
              <a:t>строится на данных научных исследований;</a:t>
            </a:r>
          </a:p>
          <a:p>
            <a:r>
              <a:rPr lang="ru-RU" sz="3600" dirty="0" smtClean="0"/>
              <a:t>обращает </a:t>
            </a:r>
            <a:r>
              <a:rPr lang="ru-RU" sz="3600" dirty="0"/>
              <a:t>особое внимание на то, что педагогам необходимо активно заниматься с детьми;</a:t>
            </a:r>
          </a:p>
          <a:p>
            <a:r>
              <a:rPr lang="ru-RU" sz="3600" dirty="0" smtClean="0"/>
              <a:t>фокусирует </a:t>
            </a:r>
            <a:r>
              <a:rPr lang="ru-RU" sz="3600" dirty="0"/>
              <a:t>внимание на социальных и регулятивных навыках;</a:t>
            </a:r>
          </a:p>
          <a:p>
            <a:r>
              <a:rPr lang="ru-RU" sz="3600" dirty="0" smtClean="0"/>
              <a:t>учитывает </a:t>
            </a:r>
            <a:r>
              <a:rPr lang="ru-RU" sz="3600" dirty="0"/>
              <a:t>культурное многообразие и то, что для части детей английский язык не является их первым/родным языком;</a:t>
            </a:r>
          </a:p>
          <a:p>
            <a:r>
              <a:rPr lang="ru-RU" sz="3600" dirty="0" smtClean="0"/>
              <a:t>предоставляет </a:t>
            </a:r>
            <a:r>
              <a:rPr lang="ru-RU" sz="3600" dirty="0"/>
              <a:t>педагогу определенную свободу</a:t>
            </a:r>
            <a:r>
              <a:rPr lang="ru-RU" sz="3600" dirty="0" smtClean="0"/>
              <a:t>;</a:t>
            </a:r>
          </a:p>
          <a:p>
            <a:r>
              <a:rPr lang="ru-RU" sz="3600" dirty="0" smtClean="0"/>
              <a:t> </a:t>
            </a:r>
            <a:r>
              <a:rPr lang="ru-RU" sz="3600" dirty="0"/>
              <a:t>требует новых способов измерять качество в дошкольной группе, эффективность педагога и прогресс детей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48612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Инструмент оценки программ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Шкалы оценки среды дошкольной группы (</a:t>
            </a:r>
            <a:r>
              <a:rPr lang="en-US" sz="4000" dirty="0" smtClean="0"/>
              <a:t>Early Childhood Environmental Rating Scale – ECERSR), </a:t>
            </a:r>
            <a:r>
              <a:rPr lang="ru-RU" sz="4000" dirty="0" smtClean="0"/>
              <a:t>широко используемого инструмента для измерения в основном качества структурных факторов</a:t>
            </a:r>
          </a:p>
          <a:p>
            <a:r>
              <a:rPr lang="ru-RU" sz="4000" dirty="0" smtClean="0"/>
              <a:t> Систему оценки дошкольной группы (</a:t>
            </a:r>
            <a:r>
              <a:rPr lang="en-US" sz="4000" dirty="0" smtClean="0"/>
              <a:t>Classroom Assessment Scoring System – CLASS)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3701840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6519" y="365125"/>
            <a:ext cx="11438964" cy="1325563"/>
          </a:xfrm>
        </p:spPr>
        <p:txBody>
          <a:bodyPr>
            <a:normAutofit/>
          </a:bodyPr>
          <a:lstStyle/>
          <a:p>
            <a:r>
              <a:rPr lang="ru-RU" b="1" dirty="0" smtClean="0"/>
              <a:t>«</a:t>
            </a:r>
            <a:r>
              <a:rPr lang="ru-RU" b="1" dirty="0" err="1" smtClean="0"/>
              <a:t>Чеклист</a:t>
            </a:r>
            <a:r>
              <a:rPr lang="ru-RU" b="1" dirty="0" smtClean="0"/>
              <a:t>» для оценки программы и принятии решений о ее использовании в учреждении -1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9953" y="1825625"/>
            <a:ext cx="11474823" cy="484411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1. </a:t>
            </a:r>
            <a:r>
              <a:rPr lang="ru-RU" sz="2900" dirty="0" smtClean="0"/>
              <a:t>Как учебная программа определяет роли педагога и ребенка в учебном процессе? </a:t>
            </a:r>
          </a:p>
          <a:p>
            <a:pPr marL="0" indent="0">
              <a:buNone/>
            </a:pPr>
            <a:r>
              <a:rPr lang="ru-RU" sz="2900" dirty="0" smtClean="0"/>
              <a:t>2. Какие области обучения учитываются в программе? Интегрированы ли они в учебной программе, или же обучение им осуществляется по отдельности? Ведет ли данная учебная программа к достижению стандартов обучения для детей младшего возраста, принятых в штате?</a:t>
            </a:r>
          </a:p>
          <a:p>
            <a:pPr marL="0" indent="0">
              <a:buNone/>
            </a:pPr>
            <a:r>
              <a:rPr lang="ru-RU" sz="2900" dirty="0" smtClean="0"/>
              <a:t>3. Предоставляются ли в данной учебной программе рекомендации по дифференциации обучения для учащихся с особыми потребностями в плане поведения, языка или обучения?</a:t>
            </a:r>
          </a:p>
          <a:p>
            <a:pPr marL="0" indent="0">
              <a:buNone/>
            </a:pPr>
            <a:r>
              <a:rPr lang="ru-RU" sz="2900" dirty="0" smtClean="0"/>
              <a:t>4. Предоставляют ли разработчики этой учебной программы систему оценки, которая совместима с принятой концепцией обучения и учебным содержанием?</a:t>
            </a:r>
          </a:p>
          <a:p>
            <a:endParaRPr lang="ru-RU" sz="2900" dirty="0"/>
          </a:p>
        </p:txBody>
      </p:sp>
    </p:spTree>
    <p:extLst>
      <p:ext uri="{BB962C8B-B14F-4D97-AF65-F5344CB8AC3E}">
        <p14:creationId xmlns:p14="http://schemas.microsoft.com/office/powerpoint/2010/main" val="426051744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666</Words>
  <Application>Microsoft Office PowerPoint</Application>
  <PresentationFormat>Широкоэкранный</PresentationFormat>
  <Paragraphs>73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Тема Office</vt:lpstr>
      <vt:lpstr>Какая образовательная программа нужна детскому саду?</vt:lpstr>
      <vt:lpstr>Понятие «хорошая образовательная программа»</vt:lpstr>
      <vt:lpstr>Применительно к дошкольному образованию программа может…</vt:lpstr>
      <vt:lpstr>Определение учебной программы</vt:lpstr>
      <vt:lpstr>Критерии эффективности образовательной программы</vt:lpstr>
      <vt:lpstr>Критерии эффективности образовательной программы</vt:lpstr>
      <vt:lpstr>Критерии эффективности образовательной программы</vt:lpstr>
      <vt:lpstr>Инструмент оценки программ</vt:lpstr>
      <vt:lpstr>«Чеклист» для оценки программы и принятии решений о ее использовании в учреждении -1</vt:lpstr>
      <vt:lpstr>«Чеклист» для оценки программы и принятии решений о ее использовании в учреждении -2</vt:lpstr>
      <vt:lpstr>Опыт штата Вирджиния</vt:lpstr>
      <vt:lpstr>Опыт штата Вирджиния</vt:lpstr>
      <vt:lpstr>Общее, что явно или неявно читается во всех представленных практиках (собственные выводы)</vt:lpstr>
      <vt:lpstr>А ваши выводы?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Посмотрим, что у коллег (международный опыт оценки программ дошкольного образования)</dc:title>
  <dc:creator>Elena Kotochigova</dc:creator>
  <cp:lastModifiedBy>Elena Kotochigova</cp:lastModifiedBy>
  <cp:revision>9</cp:revision>
  <dcterms:created xsi:type="dcterms:W3CDTF">2015-10-01T03:35:24Z</dcterms:created>
  <dcterms:modified xsi:type="dcterms:W3CDTF">2015-12-01T20:06:36Z</dcterms:modified>
</cp:coreProperties>
</file>