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7" r:id="rId3"/>
    <p:sldId id="268" r:id="rId4"/>
    <p:sldId id="282" r:id="rId5"/>
    <p:sldId id="291" r:id="rId6"/>
    <p:sldId id="277" r:id="rId7"/>
    <p:sldId id="276" r:id="rId8"/>
    <p:sldId id="275" r:id="rId9"/>
    <p:sldId id="278" r:id="rId10"/>
    <p:sldId id="292" r:id="rId11"/>
    <p:sldId id="279" r:id="rId12"/>
    <p:sldId id="280" r:id="rId13"/>
    <p:sldId id="281" r:id="rId14"/>
    <p:sldId id="284" r:id="rId15"/>
    <p:sldId id="285" r:id="rId16"/>
    <p:sldId id="286" r:id="rId17"/>
    <p:sldId id="283" r:id="rId18"/>
    <p:sldId id="288" r:id="rId19"/>
    <p:sldId id="287" r:id="rId20"/>
    <p:sldId id="269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75" d="100"/>
          <a:sy n="75" d="100"/>
        </p:scale>
        <p:origin x="-36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2C398-8D9D-4745-9E2D-8DD57F5A32B9}" type="doc">
      <dgm:prSet loTypeId="urn:microsoft.com/office/officeart/2005/8/layout/vList3" loCatId="list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874D102B-21C3-42C4-9879-0553C9BDC84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Сроки: декабрь и май</a:t>
          </a:r>
        </a:p>
        <a:p>
          <a:pPr rtl="0"/>
          <a:r>
            <a:rPr lang="ru-RU" b="1" dirty="0" smtClean="0"/>
            <a:t> в 10 классе. </a:t>
          </a:r>
          <a:endParaRPr lang="ru-RU" b="1" dirty="0"/>
        </a:p>
      </dgm:t>
    </dgm:pt>
    <dgm:pt modelId="{D084C60D-4FEA-4F36-9389-14E433888A6C}" type="parTrans" cxnId="{CB08B41C-FC6E-4503-8ED5-B81ADEE87E47}">
      <dgm:prSet/>
      <dgm:spPr/>
      <dgm:t>
        <a:bodyPr/>
        <a:lstStyle/>
        <a:p>
          <a:endParaRPr lang="ru-RU"/>
        </a:p>
      </dgm:t>
    </dgm:pt>
    <dgm:pt modelId="{EE19CFF8-EDD2-47E5-8F4A-F52DEEC01FB0}" type="sibTrans" cxnId="{CB08B41C-FC6E-4503-8ED5-B81ADEE87E47}">
      <dgm:prSet/>
      <dgm:spPr/>
      <dgm:t>
        <a:bodyPr/>
        <a:lstStyle/>
        <a:p>
          <a:endParaRPr lang="ru-RU"/>
        </a:p>
      </dgm:t>
    </dgm:pt>
    <dgm:pt modelId="{D09823EB-5160-48B6-9C08-320D607A75A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Основание: заявление родителей.</a:t>
          </a:r>
          <a:endParaRPr lang="ru-RU" b="1" dirty="0"/>
        </a:p>
      </dgm:t>
    </dgm:pt>
    <dgm:pt modelId="{4413FBA2-184F-47D1-AB0F-8E60DFED841D}" type="parTrans" cxnId="{904E2518-755B-4E23-A5CA-406A4788D38E}">
      <dgm:prSet/>
      <dgm:spPr/>
      <dgm:t>
        <a:bodyPr/>
        <a:lstStyle/>
        <a:p>
          <a:endParaRPr lang="ru-RU"/>
        </a:p>
      </dgm:t>
    </dgm:pt>
    <dgm:pt modelId="{ED08C96F-DD67-4E7B-B8C1-6EBC499A1FD1}" type="sibTrans" cxnId="{904E2518-755B-4E23-A5CA-406A4788D38E}">
      <dgm:prSet/>
      <dgm:spPr/>
      <dgm:t>
        <a:bodyPr/>
        <a:lstStyle/>
        <a:p>
          <a:endParaRPr lang="ru-RU"/>
        </a:p>
      </dgm:t>
    </dgm:pt>
    <dgm:pt modelId="{41842E6F-8307-41C3-AC13-C01E9E48C15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При переходе с базового уровня на углубленный предусмотрен экзамен. </a:t>
          </a:r>
          <a:endParaRPr lang="ru-RU" b="1" dirty="0"/>
        </a:p>
      </dgm:t>
    </dgm:pt>
    <dgm:pt modelId="{F81D131F-6044-4010-AED6-D400D4A645F1}" type="parTrans" cxnId="{C20EF467-C156-49BB-BFDE-7B66F83ACD32}">
      <dgm:prSet/>
      <dgm:spPr/>
      <dgm:t>
        <a:bodyPr/>
        <a:lstStyle/>
        <a:p>
          <a:endParaRPr lang="ru-RU"/>
        </a:p>
      </dgm:t>
    </dgm:pt>
    <dgm:pt modelId="{99ECA36E-0C1E-4582-9AE9-E31A19D9B8F3}" type="sibTrans" cxnId="{C20EF467-C156-49BB-BFDE-7B66F83ACD32}">
      <dgm:prSet/>
      <dgm:spPr/>
      <dgm:t>
        <a:bodyPr/>
        <a:lstStyle/>
        <a:p>
          <a:endParaRPr lang="ru-RU"/>
        </a:p>
      </dgm:t>
    </dgm:pt>
    <dgm:pt modelId="{B4933416-EE92-49C1-9AB6-79DFB857BF7D}" type="pres">
      <dgm:prSet presAssocID="{EC72C398-8D9D-4745-9E2D-8DD57F5A32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AA8C4-3AF9-476D-8B9A-56D7359264A5}" type="pres">
      <dgm:prSet presAssocID="{874D102B-21C3-42C4-9879-0553C9BDC844}" presName="composite" presStyleCnt="0"/>
      <dgm:spPr/>
    </dgm:pt>
    <dgm:pt modelId="{B5ED28A6-505F-4900-BBD7-6299E0F88845}" type="pres">
      <dgm:prSet presAssocID="{874D102B-21C3-42C4-9879-0553C9BDC844}" presName="imgShp" presStyleLbl="f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925B3E-FB32-437F-897C-9C1C92011C31}" type="pres">
      <dgm:prSet presAssocID="{874D102B-21C3-42C4-9879-0553C9BDC84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0DFCE-E608-4914-9B79-690CDAD671BF}" type="pres">
      <dgm:prSet presAssocID="{EE19CFF8-EDD2-47E5-8F4A-F52DEEC01FB0}" presName="spacing" presStyleCnt="0"/>
      <dgm:spPr/>
    </dgm:pt>
    <dgm:pt modelId="{1AE43EB5-A765-4023-BE99-A18916FE0AE5}" type="pres">
      <dgm:prSet presAssocID="{D09823EB-5160-48B6-9C08-320D607A75A9}" presName="composite" presStyleCnt="0"/>
      <dgm:spPr/>
    </dgm:pt>
    <dgm:pt modelId="{4E58D0CE-1BEC-4870-8CC2-5F36BD2A5AF3}" type="pres">
      <dgm:prSet presAssocID="{D09823EB-5160-48B6-9C08-320D607A75A9}" presName="imgShp" presStyleLbl="fgImgPlace1" presStyleIdx="1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389411-8E23-4779-8EAE-C1E08C3EEC06}" type="pres">
      <dgm:prSet presAssocID="{D09823EB-5160-48B6-9C08-320D607A75A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D080E-1C67-40EB-BA68-65E0135B0614}" type="pres">
      <dgm:prSet presAssocID="{ED08C96F-DD67-4E7B-B8C1-6EBC499A1FD1}" presName="spacing" presStyleCnt="0"/>
      <dgm:spPr/>
    </dgm:pt>
    <dgm:pt modelId="{9AF2B645-E700-4E7C-8F17-0AB128172D44}" type="pres">
      <dgm:prSet presAssocID="{41842E6F-8307-41C3-AC13-C01E9E48C15D}" presName="composite" presStyleCnt="0"/>
      <dgm:spPr/>
    </dgm:pt>
    <dgm:pt modelId="{D4DE2CC3-57D0-4AE2-B1DC-EB3835EE1EA4}" type="pres">
      <dgm:prSet presAssocID="{41842E6F-8307-41C3-AC13-C01E9E48C15D}" presName="imgShp" presStyleLbl="fgImgPlace1" presStyleIdx="2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E03E18-747D-4BC4-B3B1-714895B61B0C}" type="pres">
      <dgm:prSet presAssocID="{41842E6F-8307-41C3-AC13-C01E9E48C1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E2518-755B-4E23-A5CA-406A4788D38E}" srcId="{EC72C398-8D9D-4745-9E2D-8DD57F5A32B9}" destId="{D09823EB-5160-48B6-9C08-320D607A75A9}" srcOrd="1" destOrd="0" parTransId="{4413FBA2-184F-47D1-AB0F-8E60DFED841D}" sibTransId="{ED08C96F-DD67-4E7B-B8C1-6EBC499A1FD1}"/>
    <dgm:cxn modelId="{0D99D3C3-6060-415D-932C-6F6CD1A1D03C}" type="presOf" srcId="{EC72C398-8D9D-4745-9E2D-8DD57F5A32B9}" destId="{B4933416-EE92-49C1-9AB6-79DFB857BF7D}" srcOrd="0" destOrd="0" presId="urn:microsoft.com/office/officeart/2005/8/layout/vList3"/>
    <dgm:cxn modelId="{C20EF467-C156-49BB-BFDE-7B66F83ACD32}" srcId="{EC72C398-8D9D-4745-9E2D-8DD57F5A32B9}" destId="{41842E6F-8307-41C3-AC13-C01E9E48C15D}" srcOrd="2" destOrd="0" parTransId="{F81D131F-6044-4010-AED6-D400D4A645F1}" sibTransId="{99ECA36E-0C1E-4582-9AE9-E31A19D9B8F3}"/>
    <dgm:cxn modelId="{59B1924C-D9B1-4033-AEAF-F816314D3DF8}" type="presOf" srcId="{41842E6F-8307-41C3-AC13-C01E9E48C15D}" destId="{9DE03E18-747D-4BC4-B3B1-714895B61B0C}" srcOrd="0" destOrd="0" presId="urn:microsoft.com/office/officeart/2005/8/layout/vList3"/>
    <dgm:cxn modelId="{E6386EA4-745E-4D0E-8B62-3F616BD2FC8F}" type="presOf" srcId="{874D102B-21C3-42C4-9879-0553C9BDC844}" destId="{F1925B3E-FB32-437F-897C-9C1C92011C31}" srcOrd="0" destOrd="0" presId="urn:microsoft.com/office/officeart/2005/8/layout/vList3"/>
    <dgm:cxn modelId="{CB08B41C-FC6E-4503-8ED5-B81ADEE87E47}" srcId="{EC72C398-8D9D-4745-9E2D-8DD57F5A32B9}" destId="{874D102B-21C3-42C4-9879-0553C9BDC844}" srcOrd="0" destOrd="0" parTransId="{D084C60D-4FEA-4F36-9389-14E433888A6C}" sibTransId="{EE19CFF8-EDD2-47E5-8F4A-F52DEEC01FB0}"/>
    <dgm:cxn modelId="{29AF0D38-BA1A-4C11-B785-4A0A09E84EFF}" type="presOf" srcId="{D09823EB-5160-48B6-9C08-320D607A75A9}" destId="{1F389411-8E23-4779-8EAE-C1E08C3EEC06}" srcOrd="0" destOrd="0" presId="urn:microsoft.com/office/officeart/2005/8/layout/vList3"/>
    <dgm:cxn modelId="{66F808B7-B150-4E8A-9D99-3733BD9E30CF}" type="presParOf" srcId="{B4933416-EE92-49C1-9AB6-79DFB857BF7D}" destId="{28BAA8C4-3AF9-476D-8B9A-56D7359264A5}" srcOrd="0" destOrd="0" presId="urn:microsoft.com/office/officeart/2005/8/layout/vList3"/>
    <dgm:cxn modelId="{6360DA35-1445-4457-99FF-146065648D20}" type="presParOf" srcId="{28BAA8C4-3AF9-476D-8B9A-56D7359264A5}" destId="{B5ED28A6-505F-4900-BBD7-6299E0F88845}" srcOrd="0" destOrd="0" presId="urn:microsoft.com/office/officeart/2005/8/layout/vList3"/>
    <dgm:cxn modelId="{D409D4F9-3FC4-4A02-915C-73283C82F71E}" type="presParOf" srcId="{28BAA8C4-3AF9-476D-8B9A-56D7359264A5}" destId="{F1925B3E-FB32-437F-897C-9C1C92011C31}" srcOrd="1" destOrd="0" presId="urn:microsoft.com/office/officeart/2005/8/layout/vList3"/>
    <dgm:cxn modelId="{421B1028-5C19-4E90-9B01-FB1A658B503D}" type="presParOf" srcId="{B4933416-EE92-49C1-9AB6-79DFB857BF7D}" destId="{34E0DFCE-E608-4914-9B79-690CDAD671BF}" srcOrd="1" destOrd="0" presId="urn:microsoft.com/office/officeart/2005/8/layout/vList3"/>
    <dgm:cxn modelId="{32E3EF39-858A-4AA5-85F0-2E969571E3BF}" type="presParOf" srcId="{B4933416-EE92-49C1-9AB6-79DFB857BF7D}" destId="{1AE43EB5-A765-4023-BE99-A18916FE0AE5}" srcOrd="2" destOrd="0" presId="urn:microsoft.com/office/officeart/2005/8/layout/vList3"/>
    <dgm:cxn modelId="{406B90A6-6373-417C-8C1E-C58362AA5B69}" type="presParOf" srcId="{1AE43EB5-A765-4023-BE99-A18916FE0AE5}" destId="{4E58D0CE-1BEC-4870-8CC2-5F36BD2A5AF3}" srcOrd="0" destOrd="0" presId="urn:microsoft.com/office/officeart/2005/8/layout/vList3"/>
    <dgm:cxn modelId="{0A8A905D-2A60-4354-ADAF-51C841DBC247}" type="presParOf" srcId="{1AE43EB5-A765-4023-BE99-A18916FE0AE5}" destId="{1F389411-8E23-4779-8EAE-C1E08C3EEC06}" srcOrd="1" destOrd="0" presId="urn:microsoft.com/office/officeart/2005/8/layout/vList3"/>
    <dgm:cxn modelId="{45C14A85-EE75-4C13-8F31-D0EE9A195C25}" type="presParOf" srcId="{B4933416-EE92-49C1-9AB6-79DFB857BF7D}" destId="{20ED080E-1C67-40EB-BA68-65E0135B0614}" srcOrd="3" destOrd="0" presId="urn:microsoft.com/office/officeart/2005/8/layout/vList3"/>
    <dgm:cxn modelId="{70312D71-6726-43ED-BDBA-88E72B75E4F1}" type="presParOf" srcId="{B4933416-EE92-49C1-9AB6-79DFB857BF7D}" destId="{9AF2B645-E700-4E7C-8F17-0AB128172D44}" srcOrd="4" destOrd="0" presId="urn:microsoft.com/office/officeart/2005/8/layout/vList3"/>
    <dgm:cxn modelId="{9A3C5013-144C-407F-808F-B4E776ECA61C}" type="presParOf" srcId="{9AF2B645-E700-4E7C-8F17-0AB128172D44}" destId="{D4DE2CC3-57D0-4AE2-B1DC-EB3835EE1EA4}" srcOrd="0" destOrd="0" presId="urn:microsoft.com/office/officeart/2005/8/layout/vList3"/>
    <dgm:cxn modelId="{85C7AECE-9C8F-4A6F-B793-F5744C7FCC2B}" type="presParOf" srcId="{9AF2B645-E700-4E7C-8F17-0AB128172D44}" destId="{9DE03E18-747D-4BC4-B3B1-714895B61B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25B3E-FB32-437F-897C-9C1C92011C31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Сроки: декабрь и май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 в 10 классе. </a:t>
          </a:r>
          <a:endParaRPr lang="ru-RU" sz="2300" b="1" kern="1200" dirty="0"/>
        </a:p>
      </dsp:txBody>
      <dsp:txXfrm rot="10800000">
        <a:off x="2007110" y="1710"/>
        <a:ext cx="5158358" cy="1257304"/>
      </dsp:txXfrm>
    </dsp:sp>
    <dsp:sp modelId="{B5ED28A6-505F-4900-BBD7-6299E0F8884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389411-8E23-4779-8EAE-C1E08C3EEC06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Основание: заявление родителей.</a:t>
          </a:r>
          <a:endParaRPr lang="ru-RU" sz="2300" b="1" kern="1200" dirty="0"/>
        </a:p>
      </dsp:txBody>
      <dsp:txXfrm rot="10800000">
        <a:off x="2007110" y="1634329"/>
        <a:ext cx="5158358" cy="1257304"/>
      </dsp:txXfrm>
    </dsp:sp>
    <dsp:sp modelId="{4E58D0CE-1BEC-4870-8CC2-5F36BD2A5AF3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E03E18-747D-4BC4-B3B1-714895B61B0C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При переходе с базового уровня на углубленный предусмотрен экзамен. </a:t>
          </a:r>
          <a:endParaRPr lang="ru-RU" sz="2300" b="1" kern="1200" dirty="0"/>
        </a:p>
      </dsp:txBody>
      <dsp:txXfrm rot="10800000">
        <a:off x="2007110" y="3266948"/>
        <a:ext cx="5158358" cy="1257304"/>
      </dsp:txXfrm>
    </dsp:sp>
    <dsp:sp modelId="{D4DE2CC3-57D0-4AE2-B1DC-EB3835EE1EA4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EB72D5-DA8C-46DD-AED6-608076FB7C7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B35BA8-D7EB-4862-9208-DA5EDE8A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35BA8-D7EB-4862-9208-DA5EDE8AAEE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6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336F-26B6-4544-AAF3-26A1D99C208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8F47-4C39-4FBF-9397-AF9187DF3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7039-437D-45E7-8955-6A4C5B4B777B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8969-CE0B-42BC-B0E0-94D2425A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0FFD3-58A8-4164-9E5F-FC5D7816FE7B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5237-990D-467B-80CF-18B6F4DF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7FE9-C557-46CB-B557-5186E69DEEF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C9A2-DD72-4226-924B-911A26CD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EAAF-9A49-437E-BDA9-9E41D4C1A8A7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21F4-1287-46AA-87B1-D4F0B9B7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E714-6B6C-477C-A802-A81D3B6760E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12B4-ABE9-4325-B6CA-6B508B5D1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F17B-1C81-495B-AB1E-476B8057CA7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0305-C2D7-44D1-B2BB-F2857F0C6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9A6-1978-436D-A306-8F966D91F38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F052-7DCA-4C9F-A3A4-49E2DC50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8811-3F70-4E66-B9C8-DC8C9F02422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525A-EBB6-48C8-B22E-F95DD971C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4E8D-1CD7-4E67-9A63-0F03DCC3E80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DBBE-C47A-4AB2-AF66-8C8FBF585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B2DC-EA3E-4D2B-BEEF-D4AD362B5D4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C8A1-89B3-4F51-81F9-FD9417D6D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DC52-F85B-4610-A6EB-6738C2A9231E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CACE-7485-44A0-A4DA-3F75F87EE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58BA7-347B-4571-A56F-42006621EAF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CFDD6E-1A87-42B1-AFBF-C98A1178B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435975" cy="550545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ru-RU" sz="3600" b="1" dirty="0" smtClean="0"/>
          </a:p>
          <a:p>
            <a:pPr marL="0" indent="0" algn="ctr">
              <a:buFont typeface="Arial" charset="0"/>
              <a:buNone/>
            </a:pPr>
            <a:r>
              <a:rPr lang="ru-RU" sz="4400" b="1" dirty="0" smtClean="0"/>
              <a:t>Особенности формирования учебных планов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dirty="0" smtClean="0"/>
              <a:t>в соответствии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dirty="0" smtClean="0"/>
              <a:t>с ФГОС СОО</a:t>
            </a:r>
            <a:endParaRPr lang="ru-RU" sz="2800" b="1" dirty="0" smtClean="0"/>
          </a:p>
          <a:p>
            <a:pPr marL="0" indent="0"/>
            <a:endParaRPr lang="ru-RU" sz="36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-171450"/>
            <a:ext cx="34528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171400"/>
            <a:ext cx="9144000" cy="190069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Статья </a:t>
            </a:r>
            <a:r>
              <a:rPr lang="ru-RU" sz="2800" b="1" dirty="0"/>
              <a:t>34. Основные права обучающихся и меры </a:t>
            </a:r>
            <a:r>
              <a:rPr lang="ru-RU" sz="2800" b="1" dirty="0" smtClean="0"/>
              <a:t>их социальной </a:t>
            </a:r>
            <a:r>
              <a:rPr lang="ru-RU" sz="2800" b="1" dirty="0"/>
              <a:t>поддержки и </a:t>
            </a:r>
            <a:r>
              <a:rPr lang="ru-RU" sz="2800" b="1" dirty="0" smtClean="0"/>
              <a:t>стимулирования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38890"/>
            <a:ext cx="8856984" cy="4302477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/>
              <a:t>5) </a:t>
            </a:r>
            <a:r>
              <a:rPr lang="ru-RU" sz="2800" i="1" u="sng" dirty="0"/>
              <a:t>выбор </a:t>
            </a:r>
            <a:r>
              <a:rPr lang="ru-RU" sz="2800" i="1" u="sng" dirty="0">
                <a:solidFill>
                  <a:srgbClr val="C00000"/>
                </a:solidFill>
              </a:rPr>
              <a:t>факультативных </a:t>
            </a:r>
            <a:r>
              <a:rPr lang="ru-RU" sz="2800" i="1" u="sng" dirty="0"/>
              <a:t>(</a:t>
            </a:r>
            <a:r>
              <a:rPr lang="ru-RU" sz="2800" i="1" u="sng" dirty="0" smtClean="0"/>
              <a:t>необязательных </a:t>
            </a:r>
            <a:r>
              <a:rPr lang="ru-RU" sz="2800" i="1" u="sng" dirty="0"/>
              <a:t>для данного </a:t>
            </a:r>
            <a:r>
              <a:rPr lang="ru-RU" sz="2800" i="1" u="sng" dirty="0" smtClean="0"/>
              <a:t>уровня образования</a:t>
            </a:r>
            <a:r>
              <a:rPr lang="ru-RU" sz="2800" i="1" u="sng" dirty="0"/>
              <a:t>, профессии, специальности или направления подготовки) </a:t>
            </a:r>
            <a:r>
              <a:rPr lang="ru-RU" sz="2800" i="1" u="sng" dirty="0" smtClean="0"/>
              <a:t>и </a:t>
            </a:r>
            <a:r>
              <a:rPr lang="ru-RU" sz="2800" i="1" u="sng" dirty="0" smtClean="0">
                <a:solidFill>
                  <a:srgbClr val="C00000"/>
                </a:solidFill>
              </a:rPr>
              <a:t>элективных </a:t>
            </a:r>
            <a:r>
              <a:rPr lang="ru-RU" sz="2800" i="1" u="sng" dirty="0"/>
              <a:t>(избираемых в обязательном порядке) </a:t>
            </a:r>
            <a:r>
              <a:rPr lang="ru-RU" sz="2800" i="1" dirty="0"/>
              <a:t>учебных предметов</a:t>
            </a:r>
            <a:r>
              <a:rPr lang="ru-RU" sz="2800" i="1" dirty="0" smtClean="0"/>
              <a:t>, курсов</a:t>
            </a:r>
            <a:r>
              <a:rPr lang="ru-RU" sz="2800" i="1" dirty="0"/>
              <a:t>, дисциплин (модулей) из перечня, предлагаемого организацией</a:t>
            </a:r>
            <a:r>
              <a:rPr lang="ru-RU" sz="2800" i="1" dirty="0" smtClean="0"/>
              <a:t>, осуществляющей </a:t>
            </a:r>
            <a:r>
              <a:rPr lang="ru-RU" sz="2800" i="1" dirty="0"/>
              <a:t>образовательную деятельность (после </a:t>
            </a:r>
            <a:r>
              <a:rPr lang="ru-RU" sz="2800" i="1" dirty="0" smtClean="0"/>
              <a:t>получения основного </a:t>
            </a:r>
            <a:r>
              <a:rPr lang="ru-RU" sz="2800" i="1" dirty="0"/>
              <a:t>общего образования);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Palatino Linotype"/>
                <a:ea typeface="+mj-ea"/>
                <a:cs typeface="+mj-cs"/>
              </a:rPr>
              <a:t>1. Обучающимся предоставляются академические права на: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48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-239675"/>
            <a:ext cx="9144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/>
              <a:t>Учебный план технологического профиля </a:t>
            </a:r>
            <a:br>
              <a:rPr lang="ru-RU" sz="3200" smtClean="0"/>
            </a:br>
            <a:r>
              <a:rPr lang="ru-RU" sz="2000" smtClean="0"/>
              <a:t>(из примерного учебного плана ФГОС СОО)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4634" t="30867" r="21123" b="5507"/>
          <a:stretch>
            <a:fillRect/>
          </a:stretch>
        </p:blipFill>
        <p:spPr>
          <a:xfrm>
            <a:off x="827088" y="1889125"/>
            <a:ext cx="7704137" cy="4968875"/>
          </a:xfrm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27088" y="1196975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Ориентирован на производственную, инженерную и информационную сферу деятельности,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17557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45" y="5575995"/>
            <a:ext cx="877887" cy="4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61" y="4293096"/>
            <a:ext cx="114385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Компоненты учебного плана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844675"/>
            <a:ext cx="8569325" cy="4525963"/>
          </a:xfrm>
        </p:spPr>
        <p:txBody>
          <a:bodyPr/>
          <a:lstStyle/>
          <a:p>
            <a:r>
              <a:rPr lang="ru-RU" sz="2800" dirty="0" smtClean="0"/>
              <a:t>Учебные предметы (обязательные, элективные, дополнительные).</a:t>
            </a:r>
          </a:p>
          <a:p>
            <a:endParaRPr lang="ru-RU" sz="2800" dirty="0" smtClean="0"/>
          </a:p>
          <a:p>
            <a:r>
              <a:rPr lang="ru-RU" sz="2800" dirty="0" smtClean="0"/>
              <a:t>Курсы по выбору (элективные, факультативные).</a:t>
            </a:r>
          </a:p>
          <a:p>
            <a:endParaRPr lang="ru-RU" sz="2800" dirty="0" smtClean="0"/>
          </a:p>
          <a:p>
            <a:r>
              <a:rPr lang="ru-RU" sz="2800" dirty="0" smtClean="0"/>
              <a:t>Индивидуальный проект. 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-239675"/>
            <a:ext cx="9144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1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/>
              <a:t>Учебный план универсального профиля </a:t>
            </a:r>
            <a:br>
              <a:rPr lang="ru-RU" sz="3200" smtClean="0"/>
            </a:br>
            <a:r>
              <a:rPr lang="ru-RU" sz="2000" smtClean="0"/>
              <a:t>(из примерного учебного плана ФГОС СОО)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27088" y="1196975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Ориентирован на обучающихся, чей выбор «не вписывается» в рамки заданных профилей </a:t>
            </a:r>
          </a:p>
        </p:txBody>
      </p:sp>
      <p:pic>
        <p:nvPicPr>
          <p:cNvPr id="3482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5502" t="19746" r="20255" b="16626"/>
          <a:stretch>
            <a:fillRect/>
          </a:stretch>
        </p:blipFill>
        <p:spPr>
          <a:xfrm>
            <a:off x="827088" y="1887538"/>
            <a:ext cx="7705725" cy="497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312250"/>
            <a:ext cx="9144000" cy="1997187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3" name="Rectangle 5"/>
          <p:cNvSpPr>
            <a:spLocks noGrp="1"/>
          </p:cNvSpPr>
          <p:nvPr>
            <p:ph type="title"/>
          </p:nvPr>
        </p:nvSpPr>
        <p:spPr>
          <a:xfrm>
            <a:off x="179513" y="114843"/>
            <a:ext cx="8941420" cy="1143000"/>
          </a:xfrm>
        </p:spPr>
        <p:txBody>
          <a:bodyPr/>
          <a:lstStyle/>
          <a:p>
            <a:r>
              <a:rPr lang="ru-RU" sz="2800" dirty="0" smtClean="0"/>
              <a:t>Учебные планы МОУ </a:t>
            </a:r>
            <a:r>
              <a:rPr lang="ru-RU" sz="2800" dirty="0"/>
              <a:t>«Провинциальный колледж</a:t>
            </a:r>
            <a:r>
              <a:rPr lang="ru-RU" sz="2800" dirty="0" smtClean="0"/>
              <a:t>», составленные в соответствии с ФГОС СОО</a:t>
            </a:r>
            <a:br>
              <a:rPr lang="ru-RU" sz="2800" dirty="0" smtClean="0"/>
            </a:br>
            <a:endParaRPr lang="ru-RU" sz="1800" dirty="0" smtClean="0"/>
          </a:p>
        </p:txBody>
      </p:sp>
      <p:sp>
        <p:nvSpPr>
          <p:cNvPr id="37896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Профили обучения: гуманитарный, социально-экономический, технологический. </a:t>
            </a:r>
          </a:p>
          <a:p>
            <a:r>
              <a:rPr lang="ru-RU" dirty="0" smtClean="0"/>
              <a:t>Сводные планы профилей обучения. </a:t>
            </a:r>
          </a:p>
          <a:p>
            <a:r>
              <a:rPr lang="ru-RU" dirty="0" smtClean="0"/>
              <a:t>Индивидуальные учебные планы.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Rectangle 5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 sz="2000" dirty="0" smtClean="0"/>
              <a:t>Сводный учебный план </a:t>
            </a:r>
            <a:br>
              <a:rPr lang="ru-RU" sz="2000" dirty="0" smtClean="0"/>
            </a:br>
            <a:r>
              <a:rPr lang="ru-RU" sz="2000" dirty="0" smtClean="0"/>
              <a:t>гуманитарного профиля </a:t>
            </a:r>
            <a:br>
              <a:rPr lang="ru-RU" sz="2000" dirty="0" smtClean="0"/>
            </a:br>
            <a:r>
              <a:rPr lang="ru-RU" sz="2000" dirty="0" smtClean="0"/>
              <a:t>МОУ «Провинциальный колледж» (недельная нагрузка)</a:t>
            </a:r>
            <a:br>
              <a:rPr lang="ru-RU" sz="2000" dirty="0" smtClean="0"/>
            </a:br>
            <a:endParaRPr lang="ru-RU" sz="1400" dirty="0" smtClean="0"/>
          </a:p>
        </p:txBody>
      </p:sp>
      <p:pic>
        <p:nvPicPr>
          <p:cNvPr id="3891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9003" t="21324" r="18500" b="14005"/>
          <a:stretch>
            <a:fillRect/>
          </a:stretch>
        </p:blipFill>
        <p:spPr>
          <a:xfrm>
            <a:off x="0" y="908050"/>
            <a:ext cx="9070975" cy="5949950"/>
          </a:xfrm>
        </p:spPr>
      </p:pic>
      <p:sp>
        <p:nvSpPr>
          <p:cNvPr id="2" name="Овал 1"/>
          <p:cNvSpPr/>
          <p:nvPr/>
        </p:nvSpPr>
        <p:spPr>
          <a:xfrm>
            <a:off x="1043608" y="2276872"/>
            <a:ext cx="172819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" y="5301209"/>
            <a:ext cx="2472953" cy="3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93" y="5450258"/>
            <a:ext cx="877888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92377"/>
            <a:ext cx="2283073" cy="35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02" y="2001417"/>
            <a:ext cx="1093911" cy="4194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Rectangle 5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 sz="2400" dirty="0" smtClean="0"/>
              <a:t>Лист выбора учащегося для составления индивидуального учебного плана</a:t>
            </a:r>
            <a:endParaRPr lang="ru-RU" sz="1600" dirty="0" smtClean="0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/>
          <a:srcRect l="16057" t="20291" r="51294" b="9808"/>
          <a:stretch>
            <a:fillRect/>
          </a:stretch>
        </p:blipFill>
        <p:spPr bwMode="auto">
          <a:xfrm>
            <a:off x="1619250" y="908050"/>
            <a:ext cx="51816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9" y="1052736"/>
            <a:ext cx="1297161" cy="6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Palatino Linotype" pitchFamily="18" charset="0"/>
              </a:rPr>
              <a:t>Пример индивидуального учебного плана </a:t>
            </a:r>
            <a:r>
              <a:rPr lang="ru-RU" sz="2400" dirty="0" smtClean="0">
                <a:latin typeface="Palatino Linotype" pitchFamily="18" charset="0"/>
              </a:rPr>
              <a:t>учащегося (гуманитарный профиль)</a:t>
            </a: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9537" r="11587" b="18075"/>
          <a:stretch/>
        </p:blipFill>
        <p:spPr bwMode="auto">
          <a:xfrm>
            <a:off x="404060" y="975742"/>
            <a:ext cx="8348580" cy="56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3876"/>
            <a:ext cx="834858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16589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708921"/>
            <a:ext cx="72008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Palatino Linotype" pitchFamily="18" charset="0"/>
              </a:rPr>
              <a:t>Пример индивидуального учебного плана учащегося (гуманитарный профиль)</a:t>
            </a: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20183" r="11237" b="9830"/>
          <a:stretch/>
        </p:blipFill>
        <p:spPr bwMode="auto">
          <a:xfrm>
            <a:off x="390562" y="971550"/>
            <a:ext cx="8521664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3" y="5877272"/>
            <a:ext cx="373806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3" y="3024424"/>
            <a:ext cx="1013246" cy="1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2714570"/>
            <a:ext cx="1008112" cy="1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350" y="-240269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7" name="Rectangle 7"/>
          <p:cNvSpPr>
            <a:spLocks/>
          </p:cNvSpPr>
          <p:nvPr/>
        </p:nvSpPr>
        <p:spPr bwMode="auto">
          <a:xfrm>
            <a:off x="684213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Palatino Linotype" pitchFamily="18" charset="0"/>
              </a:rPr>
              <a:t>Индивидуальный учебный план гуманитарного профиля с недельной и двухгодичной нагрузкой</a:t>
            </a:r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88140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484784"/>
            <a:ext cx="8778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8183" r="15833" b="24480"/>
          <a:stretch/>
        </p:blipFill>
        <p:spPr bwMode="auto">
          <a:xfrm>
            <a:off x="143123" y="930965"/>
            <a:ext cx="8907462" cy="59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50" y="1876636"/>
            <a:ext cx="72008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453336"/>
            <a:ext cx="662161" cy="3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40" y="4002764"/>
            <a:ext cx="593410" cy="33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85" y="4004869"/>
            <a:ext cx="5969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35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Требования ФГОС СОО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к учебному плану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400" b="1" i="1" dirty="0" smtClean="0"/>
              <a:t>Учебный план должен:</a:t>
            </a:r>
            <a:endParaRPr lang="ru-RU" sz="2400" b="1" i="1" dirty="0" smtClean="0">
              <a:latin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/>
              <a:t>Включать учебные занятия за 2 года на одного обучающегося — не менее 2170 часов и не более 2590 часов (не более 37 часов в неделю).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/>
              <a:t>Содержать 9(10) учебных предметов  (не менее одного учебного предмета из каждой предметной области).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/>
              <a:t>Содержать обязательные предметы: «Русский язык и литература», «Иностранный язык», «Математика: алгебра и начала математического анализа, геометрия», «История» (или «Россия в мире»), «Физическая культура», «ОБЖ».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/>
              <a:t>Содержать не менее 3(4) учебных предметов на углубленном уровне изучения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smtClean="0"/>
              <a:t>(кроме универсального профиля).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/>
              <a:t>Предусматривать выполнение обучающимися индивидуального(</a:t>
            </a:r>
            <a:r>
              <a:rPr lang="ru-RU" sz="2000" b="1" dirty="0" err="1" smtClean="0"/>
              <a:t>ых</a:t>
            </a:r>
            <a:r>
              <a:rPr lang="ru-RU" sz="2000" b="1" dirty="0" smtClean="0"/>
              <a:t>) проекта(</a:t>
            </a:r>
            <a:r>
              <a:rPr lang="ru-RU" sz="2000" b="1" dirty="0" err="1" smtClean="0"/>
              <a:t>ов</a:t>
            </a:r>
            <a:r>
              <a:rPr lang="ru-RU" sz="2000" b="1" dirty="0" smtClean="0"/>
              <a:t>).</a:t>
            </a:r>
          </a:p>
          <a:p>
            <a:pPr marL="609600" indent="-609600">
              <a:lnSpc>
                <a:spcPct val="80000"/>
              </a:lnSpc>
            </a:pP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71626"/>
              </p:ext>
            </p:extLst>
          </p:nvPr>
        </p:nvGraphicFramePr>
        <p:xfrm>
          <a:off x="546100" y="15906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107504" y="5914"/>
            <a:ext cx="9001000" cy="1751863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Изменение индивидуального учебного плана</a:t>
            </a:r>
            <a:endParaRPr lang="ru-RU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20" y="1441974"/>
            <a:ext cx="913765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/>
              <a:t>Определить в примерном учебном плане для каждого предмета не конкретный объем часов, а пределы в которых он может изменяться.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Расширить пределы, в которых может изменяться количество предметов с 9(10) до 8-11.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Разделить </a:t>
            </a:r>
            <a:r>
              <a:rPr lang="ru-RU" sz="2400" dirty="0" smtClean="0"/>
              <a:t>учебные предметы «русский язык» и «литература».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Указывать недельную нагрузку </a:t>
            </a:r>
            <a:r>
              <a:rPr lang="ru-RU" sz="2400" dirty="0"/>
              <a:t>по годам </a:t>
            </a:r>
            <a:r>
              <a:rPr lang="ru-RU" sz="2400" dirty="0" smtClean="0"/>
              <a:t>обучения в </a:t>
            </a:r>
            <a:r>
              <a:rPr lang="ru-RU" sz="2400" dirty="0"/>
              <a:t>учебном </a:t>
            </a:r>
            <a:r>
              <a:rPr lang="ru-RU" sz="2400" dirty="0" smtClean="0"/>
              <a:t>плане наряду с двухгодичной нагрузкой. </a:t>
            </a:r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10120" y="0"/>
            <a:ext cx="9144000" cy="1427910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>
            <a:spLocks/>
          </p:cNvSpPr>
          <p:nvPr/>
        </p:nvSpPr>
        <p:spPr bwMode="auto">
          <a:xfrm>
            <a:off x="684213" y="14245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alatino Linotype" pitchFamily="18" charset="0"/>
              </a:rPr>
              <a:t>Предложения, которые были внесены при обсуждении  примерного учебного плана</a:t>
            </a:r>
            <a:endParaRPr lang="ru-RU" sz="1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l="16925" t="42079" r="2460" b="14224"/>
          <a:stretch>
            <a:fillRect/>
          </a:stretch>
        </p:blipFill>
        <p:spPr bwMode="auto">
          <a:xfrm>
            <a:off x="88900" y="1628775"/>
            <a:ext cx="89662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31775" y="3363913"/>
            <a:ext cx="1296988" cy="531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81163" y="3354388"/>
            <a:ext cx="1295400" cy="53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96188" y="3354388"/>
            <a:ext cx="1296987" cy="530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3363913"/>
            <a:ext cx="1295400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32138" y="3363913"/>
            <a:ext cx="1079500" cy="352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596188" y="3827463"/>
            <a:ext cx="692150" cy="287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i="1" smtClean="0"/>
              <a:t>Основная образовательная программа может включать как один, так и несколько учебных планов, в том числе учебные планы различных профилей обучения: </a:t>
            </a:r>
          </a:p>
          <a:p>
            <a:r>
              <a:rPr lang="ru-RU" sz="2800" smtClean="0"/>
              <a:t>естественнонаучный,</a:t>
            </a:r>
          </a:p>
          <a:p>
            <a:r>
              <a:rPr lang="ru-RU" sz="2800" smtClean="0"/>
              <a:t> гуманитарный, </a:t>
            </a:r>
          </a:p>
          <a:p>
            <a:r>
              <a:rPr lang="ru-RU" sz="2800" smtClean="0"/>
              <a:t>социально-экономический, технологический, </a:t>
            </a:r>
          </a:p>
          <a:p>
            <a:r>
              <a:rPr lang="ru-RU" sz="2800" smtClean="0"/>
              <a:t>универсальный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1270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7" name="Заголовок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/>
              <a:t>Профили обучения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7" name="Заголовок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/>
              <a:t>Профили обучения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668" r="12320" b="7800"/>
          <a:stretch/>
        </p:blipFill>
        <p:spPr bwMode="auto">
          <a:xfrm>
            <a:off x="337618" y="-8946"/>
            <a:ext cx="8316416" cy="686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7618" y="-27682"/>
            <a:ext cx="8316416" cy="576064"/>
          </a:xfrm>
          <a:solidFill>
            <a:srgbClr val="FF8B8B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http://edu.crowdexpert.ru/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-12700" y="-115805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509120"/>
            <a:ext cx="8856984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Примерная основная образовательная программа СОО носит характер методических </a:t>
            </a:r>
            <a:r>
              <a:rPr lang="ru-RU" b="1" u="sng" dirty="0" smtClean="0"/>
              <a:t>рекомендаций.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n-lt"/>
                <a:cs typeface="+mn-cs"/>
              </a:rPr>
              <a:t>Статья 28. Компетенция, права, обязанности и ответственность образовательной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6437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+mn-lt"/>
                <a:cs typeface="+mn-cs"/>
              </a:rPr>
              <a:t>6) разработка и утверждение образовательных </a:t>
            </a:r>
            <a:r>
              <a:rPr lang="ru-RU" sz="2400" b="1" i="1" dirty="0" smtClean="0">
                <a:latin typeface="+mn-lt"/>
                <a:cs typeface="+mn-cs"/>
              </a:rPr>
              <a:t>программ образовательной </a:t>
            </a:r>
            <a:r>
              <a:rPr lang="ru-RU" sz="2400" b="1" i="1" dirty="0">
                <a:latin typeface="+mn-lt"/>
                <a:cs typeface="+mn-cs"/>
              </a:rPr>
              <a:t>организации;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3605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  <a:cs typeface="+mn-cs"/>
              </a:rPr>
              <a:t>3. К компетенции образовательной организации в </a:t>
            </a:r>
            <a:r>
              <a:rPr lang="ru-RU" sz="2400" b="1" dirty="0" smtClean="0">
                <a:latin typeface="+mn-lt"/>
                <a:cs typeface="+mn-cs"/>
              </a:rPr>
              <a:t>установленной сфере </a:t>
            </a:r>
            <a:r>
              <a:rPr lang="ru-RU" sz="2400" b="1" dirty="0">
                <a:latin typeface="+mn-lt"/>
                <a:cs typeface="+mn-cs"/>
              </a:rPr>
              <a:t>деятельности относятся</a:t>
            </a:r>
            <a:r>
              <a:rPr lang="ru-RU" dirty="0"/>
              <a:t>: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851920" y="3595375"/>
            <a:ext cx="707380" cy="913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 b="1" dirty="0">
                <a:latin typeface="+mn-lt"/>
                <a:ea typeface="+mn-ea"/>
                <a:cs typeface="+mn-cs"/>
              </a:rPr>
              <a:t>Примерный учебный план </a:t>
            </a:r>
            <a:br>
              <a:rPr lang="ru-RU" sz="2800" b="1" dirty="0">
                <a:latin typeface="+mn-lt"/>
                <a:ea typeface="+mn-ea"/>
                <a:cs typeface="+mn-cs"/>
              </a:rPr>
            </a:br>
            <a:r>
              <a:rPr lang="ru-RU" sz="2800" b="1" dirty="0">
                <a:latin typeface="+mn-lt"/>
                <a:ea typeface="+mn-ea"/>
                <a:cs typeface="+mn-cs"/>
              </a:rPr>
              <a:t>(находится на стадии обсуждения)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9144000" cy="506888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400" b="1" dirty="0"/>
              <a:t>Дает пример распределения часов для последующего выбора предметов, изучаемых на базовом или углубленном уровне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609600" indent="-609600">
              <a:lnSpc>
                <a:spcPct val="80000"/>
              </a:lnSpc>
            </a:pPr>
            <a:endParaRPr lang="ru-RU" sz="2400" b="1" dirty="0"/>
          </a:p>
          <a:p>
            <a:pPr marL="609600" indent="-609600">
              <a:lnSpc>
                <a:spcPct val="80000"/>
              </a:lnSpc>
            </a:pPr>
            <a:r>
              <a:rPr lang="ru-RU" sz="2400" b="1" dirty="0"/>
              <a:t>Определяет формат учебного </a:t>
            </a:r>
            <a:r>
              <a:rPr lang="ru-RU" sz="2400" b="1" dirty="0" smtClean="0"/>
              <a:t>плана (указывается двухгодичный </a:t>
            </a:r>
            <a:r>
              <a:rPr lang="ru-RU" sz="2400" b="1" dirty="0"/>
              <a:t>объем </a:t>
            </a:r>
            <a:r>
              <a:rPr lang="ru-RU" sz="2400" b="1" dirty="0" smtClean="0"/>
              <a:t>часов).</a:t>
            </a:r>
          </a:p>
          <a:p>
            <a:pPr marL="609600" indent="-609600">
              <a:lnSpc>
                <a:spcPct val="80000"/>
              </a:lnSpc>
            </a:pPr>
            <a:endParaRPr lang="ru-RU" sz="2400" b="1" dirty="0"/>
          </a:p>
          <a:p>
            <a:pPr marL="609600" indent="-609600">
              <a:lnSpc>
                <a:spcPct val="80000"/>
              </a:lnSpc>
            </a:pPr>
            <a:r>
              <a:rPr lang="ru-RU" sz="2400" b="1" dirty="0"/>
              <a:t>Дает примерные варианты учебных планов профилей обучения. </a:t>
            </a:r>
            <a:endParaRPr lang="ru-RU" sz="2400" b="1" dirty="0" smtClean="0"/>
          </a:p>
          <a:p>
            <a:pPr marL="609600" indent="-609600">
              <a:lnSpc>
                <a:spcPct val="80000"/>
              </a:lnSpc>
            </a:pPr>
            <a:endParaRPr lang="ru-RU" sz="2400" b="1" dirty="0"/>
          </a:p>
          <a:p>
            <a:pPr marL="609600" indent="-609600">
              <a:lnSpc>
                <a:spcPct val="80000"/>
              </a:lnSpc>
            </a:pPr>
            <a:r>
              <a:rPr lang="ru-RU" sz="2400" b="1" dirty="0"/>
              <a:t>Определяет возможность распределения времени, не заполненного предметным содержанием, на  индивидуальное консультирование,  </a:t>
            </a:r>
            <a:r>
              <a:rPr lang="ru-RU" sz="2400" b="1" dirty="0" err="1"/>
              <a:t>тьюторскую</a:t>
            </a:r>
            <a:r>
              <a:rPr lang="ru-RU" sz="2400" b="1" dirty="0"/>
              <a:t> поддержку. </a:t>
            </a:r>
            <a:endParaRPr lang="ru-RU" sz="2400" b="1" dirty="0" smtClean="0"/>
          </a:p>
          <a:p>
            <a:pPr marL="609600" indent="-609600">
              <a:lnSpc>
                <a:spcPct val="80000"/>
              </a:lnSpc>
            </a:pPr>
            <a:endParaRPr lang="ru-RU" sz="2400" b="1" dirty="0"/>
          </a:p>
          <a:p>
            <a:pPr marL="609600" indent="-609600">
              <a:lnSpc>
                <a:spcPct val="80000"/>
              </a:lnSpc>
            </a:pPr>
            <a:r>
              <a:rPr lang="ru-RU" sz="2400" b="1" dirty="0"/>
              <a:t>Дает разъяснения </a:t>
            </a:r>
            <a:r>
              <a:rPr lang="ru-RU" sz="2400" b="1" dirty="0" smtClean="0"/>
              <a:t>по формированию </a:t>
            </a:r>
            <a:r>
              <a:rPr lang="ru-RU" sz="2400" b="1" dirty="0"/>
              <a:t>учебного плана универсального профиля обучения. </a:t>
            </a:r>
          </a:p>
          <a:p>
            <a:pPr marL="609600" indent="-609600">
              <a:lnSpc>
                <a:spcPct val="80000"/>
              </a:lnSpc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6370" t="10909" r="27257" b="9038"/>
          <a:stretch>
            <a:fillRect/>
          </a:stretch>
        </p:blipFill>
        <p:spPr>
          <a:xfrm>
            <a:off x="1476375" y="0"/>
            <a:ext cx="6777038" cy="68580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5829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8" y="3284984"/>
            <a:ext cx="1656184" cy="2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12700" y="3213"/>
            <a:ext cx="9144000" cy="1751862"/>
          </a:xfrm>
          <a:prstGeom prst="horizontalScroll">
            <a:avLst>
              <a:gd name="adj" fmla="val 17385"/>
            </a:avLst>
          </a:prstGeom>
          <a:gradFill flip="none" rotWithShape="1">
            <a:gsLst>
              <a:gs pos="11000">
                <a:srgbClr val="933A37"/>
              </a:gs>
              <a:gs pos="50000">
                <a:srgbClr val="B04A46"/>
              </a:gs>
              <a:gs pos="38000">
                <a:srgbClr val="A84642"/>
              </a:gs>
              <a:gs pos="21000">
                <a:srgbClr val="A0413E"/>
              </a:gs>
              <a:gs pos="73000">
                <a:srgbClr val="C0524E"/>
              </a:gs>
              <a:gs pos="100000">
                <a:srgbClr val="EBDAD4"/>
              </a:gs>
              <a:gs pos="73000">
                <a:srgbClr val="A08078"/>
              </a:gs>
              <a:gs pos="99000">
                <a:srgbClr val="683D33"/>
              </a:gs>
              <a:gs pos="100000">
                <a:srgbClr val="7B534A"/>
              </a:gs>
              <a:gs pos="100000">
                <a:srgbClr val="55261C"/>
              </a:gs>
            </a:gsLst>
            <a:path path="circle">
              <a:fillToRect r="100000" b="100000"/>
            </a:path>
            <a:tileRect l="-100000" t="-100000"/>
          </a:gra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</a:rPr>
              <a:t>Профиль обучения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является способом введения учащихся в ту или иную общественно-производственную практику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не ограничен ни рамками учебного плана, ни заданным набором учебных предметов, изучаемых на базовом или углубленном уровне, ни образовательным пространством школы. 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/>
              <a:t>Учебный план профиля </a:t>
            </a:r>
            <a:r>
              <a:rPr lang="ru-RU" sz="2400" b="1" i="1" dirty="0"/>
              <a:t>строится с ориентацией на будущую сферу профессиональной деятельности</a:t>
            </a:r>
            <a:r>
              <a:rPr lang="ru-RU" sz="2400" i="1" dirty="0"/>
              <a:t>, с учетом предполагаемого продолжения образования обучающихся, для чего необходимо изучить намерения и предпочтения учащихся и их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626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Требования ФГОС СОО  к учебному плану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учебный план  (находится на стадии обсуждения) </vt:lpstr>
      <vt:lpstr>Презентация PowerPoint</vt:lpstr>
      <vt:lpstr>Профиль обучения</vt:lpstr>
      <vt:lpstr> Статья 34. Основные права обучающихся и меры их социальной поддержки и стимулирования  </vt:lpstr>
      <vt:lpstr>Учебный план технологического профиля  (из примерного учебного плана ФГОС СОО)</vt:lpstr>
      <vt:lpstr>Компоненты учебного плана</vt:lpstr>
      <vt:lpstr>Учебный план универсального профиля  (из примерного учебного плана ФГОС СОО)</vt:lpstr>
      <vt:lpstr>Учебные планы МОУ «Провинциальный колледж», составленные в соответствии с ФГОС СОО </vt:lpstr>
      <vt:lpstr>Сводный учебный план  гуманитарного профиля  МОУ «Провинциальный колледж» (недельная нагрузка) </vt:lpstr>
      <vt:lpstr>Лист выбора учащегося для составления индивидуального учебного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ПКолледж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Учитель</cp:lastModifiedBy>
  <cp:revision>62</cp:revision>
  <dcterms:created xsi:type="dcterms:W3CDTF">2014-12-17T11:21:30Z</dcterms:created>
  <dcterms:modified xsi:type="dcterms:W3CDTF">2015-12-03T05:08:13Z</dcterms:modified>
</cp:coreProperties>
</file>