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6"/>
  </p:notesMasterIdLst>
  <p:sldIdLst>
    <p:sldId id="256" r:id="rId2"/>
    <p:sldId id="273" r:id="rId3"/>
    <p:sldId id="257" r:id="rId4"/>
    <p:sldId id="262" r:id="rId5"/>
    <p:sldId id="263" r:id="rId6"/>
    <p:sldId id="264" r:id="rId7"/>
    <p:sldId id="274" r:id="rId8"/>
    <p:sldId id="267" r:id="rId9"/>
    <p:sldId id="268" r:id="rId10"/>
    <p:sldId id="275" r:id="rId11"/>
    <p:sldId id="269" r:id="rId12"/>
    <p:sldId id="272" r:id="rId13"/>
    <p:sldId id="271" r:id="rId14"/>
    <p:sldId id="27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ozgovaNV.SCH80\&#1056;&#1072;&#1073;&#1086;&#1095;&#1080;&#1081;%20&#1089;&#1090;&#1086;&#1083;\&#1052;&#1077;&#1090;&#1072;&#1087;&#1088;&#1077;&#1076;&#1084;&#1077;&#1090;%20&#1089;%20&#1076;&#1080;&#1072;&#1075;&#1088;&#1072;&#1084;&#1084;&#1072;&#1084;&#1080;_8.12.13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ozgovaNV.SCH80\&#1056;&#1072;&#1073;&#1086;&#1095;&#1080;&#1081;%20&#1089;&#1090;&#1086;&#1083;\&#1052;&#1077;&#1090;&#1072;&#1087;&#1088;&#1077;&#1076;&#1084;&#1077;&#1090;%20&#1089;%20&#1076;&#1080;&#1072;&#1075;&#1088;&#1072;&#1084;&#1084;&#1072;&#1084;&#1080;_8.12.13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ozgovaNV.SCH80\&#1056;&#1072;&#1073;&#1086;&#1095;&#1080;&#1081;%20&#1089;&#1090;&#1086;&#1083;\&#1052;&#1077;&#1090;&#1072;&#1087;&#1088;&#1077;&#1076;&#1084;&#1077;&#1090;%20&#1089;%20&#1076;&#1080;&#1072;&#1075;&#1088;&#1072;&#1084;&#1084;&#1072;&#1084;&#1080;_8.12.13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dirty="0"/>
              <a:t>ШКОЛЬНЫЙ СТАРТ 1б 2013-2014</a:t>
            </a:r>
          </a:p>
        </c:rich>
      </c:tx>
      <c:layout>
        <c:manualLayout>
          <c:xMode val="edge"/>
          <c:yMode val="edge"/>
          <c:x val="0.16618488259139297"/>
          <c:y val="1.055727909783146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623755836246115"/>
          <c:y val="0.29486882641040552"/>
          <c:w val="0.44840551246285154"/>
          <c:h val="0.65649616115789189"/>
        </c:manualLayout>
      </c:layout>
      <c:radarChart>
        <c:radarStyle val="marker"/>
        <c:varyColors val="0"/>
        <c:ser>
          <c:idx val="0"/>
          <c:order val="0"/>
          <c:tx>
            <c:strRef>
              <c:f>'2013-2014'!$A$4</c:f>
              <c:strCache>
                <c:ptCount val="1"/>
                <c:pt idx="0">
                  <c:v>ученик 1</c:v>
                </c:pt>
              </c:strCache>
            </c:strRef>
          </c:tx>
          <c:marker>
            <c:symbol val="none"/>
          </c:marker>
          <c:cat>
            <c:numRef>
              <c:f>'2013-2014'!$B$1:$AE$1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6</c:v>
                </c:pt>
                <c:pt idx="4">
                  <c:v>10</c:v>
                </c:pt>
                <c:pt idx="5">
                  <c:v>11</c:v>
                </c:pt>
                <c:pt idx="6">
                  <c:v>14</c:v>
                </c:pt>
                <c:pt idx="7">
                  <c:v>15</c:v>
                </c:pt>
              </c:numCache>
            </c:numRef>
          </c:cat>
          <c:val>
            <c:numRef>
              <c:f>'2013-2014'!$B$4:$AE$4</c:f>
              <c:numCache>
                <c:formatCode>General</c:formatCode>
                <c:ptCount val="8"/>
                <c:pt idx="0">
                  <c:v>100</c:v>
                </c:pt>
                <c:pt idx="1">
                  <c:v>62.5</c:v>
                </c:pt>
                <c:pt idx="2">
                  <c:v>100</c:v>
                </c:pt>
                <c:pt idx="3">
                  <c:v>80</c:v>
                </c:pt>
                <c:pt idx="4" formatCode="0.0">
                  <c:v>86.363636363636346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</c:numCache>
            </c:numRef>
          </c:val>
        </c:ser>
        <c:ser>
          <c:idx val="1"/>
          <c:order val="1"/>
          <c:tx>
            <c:strRef>
              <c:f>'2013-2014'!$A$5</c:f>
              <c:strCache>
                <c:ptCount val="1"/>
                <c:pt idx="0">
                  <c:v>ученик 2</c:v>
                </c:pt>
              </c:strCache>
            </c:strRef>
          </c:tx>
          <c:marker>
            <c:symbol val="none"/>
          </c:marker>
          <c:cat>
            <c:numRef>
              <c:f>'2013-2014'!$B$1:$AE$1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6</c:v>
                </c:pt>
                <c:pt idx="4">
                  <c:v>10</c:v>
                </c:pt>
                <c:pt idx="5">
                  <c:v>11</c:v>
                </c:pt>
                <c:pt idx="6">
                  <c:v>14</c:v>
                </c:pt>
                <c:pt idx="7">
                  <c:v>15</c:v>
                </c:pt>
              </c:numCache>
            </c:numRef>
          </c:cat>
          <c:val>
            <c:numRef>
              <c:f>'2013-2014'!$B$5:$AE$5</c:f>
              <c:numCache>
                <c:formatCode>General</c:formatCode>
                <c:ptCount val="8"/>
                <c:pt idx="0">
                  <c:v>100</c:v>
                </c:pt>
                <c:pt idx="1">
                  <c:v>87.5</c:v>
                </c:pt>
                <c:pt idx="2">
                  <c:v>93.75</c:v>
                </c:pt>
                <c:pt idx="3">
                  <c:v>100</c:v>
                </c:pt>
                <c:pt idx="4" formatCode="0.0">
                  <c:v>95.454545454545467</c:v>
                </c:pt>
                <c:pt idx="5">
                  <c:v>50</c:v>
                </c:pt>
                <c:pt idx="6">
                  <c:v>100</c:v>
                </c:pt>
                <c:pt idx="7">
                  <c:v>100</c:v>
                </c:pt>
              </c:numCache>
            </c:numRef>
          </c:val>
        </c:ser>
        <c:ser>
          <c:idx val="2"/>
          <c:order val="2"/>
          <c:tx>
            <c:strRef>
              <c:f>'2013-2014'!$A$6</c:f>
              <c:strCache>
                <c:ptCount val="1"/>
                <c:pt idx="0">
                  <c:v>ученик 3</c:v>
                </c:pt>
              </c:strCache>
            </c:strRef>
          </c:tx>
          <c:marker>
            <c:symbol val="none"/>
          </c:marker>
          <c:cat>
            <c:numRef>
              <c:f>'2013-2014'!$B$1:$AE$1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6</c:v>
                </c:pt>
                <c:pt idx="4">
                  <c:v>10</c:v>
                </c:pt>
                <c:pt idx="5">
                  <c:v>11</c:v>
                </c:pt>
                <c:pt idx="6">
                  <c:v>14</c:v>
                </c:pt>
                <c:pt idx="7">
                  <c:v>15</c:v>
                </c:pt>
              </c:numCache>
            </c:numRef>
          </c:cat>
          <c:val>
            <c:numRef>
              <c:f>'2013-2014'!$B$6:$AE$6</c:f>
              <c:numCache>
                <c:formatCode>General</c:formatCode>
                <c:ptCount val="8"/>
                <c:pt idx="0">
                  <c:v>100</c:v>
                </c:pt>
                <c:pt idx="1">
                  <c:v>87.5</c:v>
                </c:pt>
                <c:pt idx="2">
                  <c:v>100</c:v>
                </c:pt>
                <c:pt idx="3">
                  <c:v>100</c:v>
                </c:pt>
                <c:pt idx="4" formatCode="0.0">
                  <c:v>95.454545454545467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</c:numCache>
            </c:numRef>
          </c:val>
        </c:ser>
        <c:ser>
          <c:idx val="3"/>
          <c:order val="3"/>
          <c:tx>
            <c:strRef>
              <c:f>'2013-2014'!$A$7</c:f>
              <c:strCache>
                <c:ptCount val="1"/>
                <c:pt idx="0">
                  <c:v>ученик 4</c:v>
                </c:pt>
              </c:strCache>
            </c:strRef>
          </c:tx>
          <c:marker>
            <c:symbol val="none"/>
          </c:marker>
          <c:cat>
            <c:numRef>
              <c:f>'2013-2014'!$B$1:$AE$1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6</c:v>
                </c:pt>
                <c:pt idx="4">
                  <c:v>10</c:v>
                </c:pt>
                <c:pt idx="5">
                  <c:v>11</c:v>
                </c:pt>
                <c:pt idx="6">
                  <c:v>14</c:v>
                </c:pt>
                <c:pt idx="7">
                  <c:v>15</c:v>
                </c:pt>
              </c:numCache>
            </c:numRef>
          </c:cat>
          <c:val>
            <c:numRef>
              <c:f>'2013-2014'!$B$7:$AE$7</c:f>
              <c:numCache>
                <c:formatCode>General</c:formatCode>
                <c:ptCount val="8"/>
                <c:pt idx="0">
                  <c:v>100</c:v>
                </c:pt>
                <c:pt idx="1">
                  <c:v>75</c:v>
                </c:pt>
                <c:pt idx="2">
                  <c:v>93.75</c:v>
                </c:pt>
                <c:pt idx="3">
                  <c:v>90</c:v>
                </c:pt>
                <c:pt idx="4" formatCode="0.0">
                  <c:v>90.909090909090907</c:v>
                </c:pt>
                <c:pt idx="5">
                  <c:v>50</c:v>
                </c:pt>
                <c:pt idx="6">
                  <c:v>100</c:v>
                </c:pt>
                <c:pt idx="7">
                  <c:v>100</c:v>
                </c:pt>
              </c:numCache>
            </c:numRef>
          </c:val>
        </c:ser>
        <c:ser>
          <c:idx val="4"/>
          <c:order val="4"/>
          <c:tx>
            <c:strRef>
              <c:f>'2013-2014'!$A$8</c:f>
              <c:strCache>
                <c:ptCount val="1"/>
                <c:pt idx="0">
                  <c:v>ученик 5</c:v>
                </c:pt>
              </c:strCache>
            </c:strRef>
          </c:tx>
          <c:marker>
            <c:symbol val="none"/>
          </c:marker>
          <c:cat>
            <c:numRef>
              <c:f>'2013-2014'!$B$1:$AE$1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6</c:v>
                </c:pt>
                <c:pt idx="4">
                  <c:v>10</c:v>
                </c:pt>
                <c:pt idx="5">
                  <c:v>11</c:v>
                </c:pt>
                <c:pt idx="6">
                  <c:v>14</c:v>
                </c:pt>
                <c:pt idx="7">
                  <c:v>15</c:v>
                </c:pt>
              </c:numCache>
            </c:numRef>
          </c:cat>
          <c:val>
            <c:numRef>
              <c:f>'2013-2014'!$B$8:$AE$8</c:f>
              <c:numCache>
                <c:formatCode>General</c:formatCode>
                <c:ptCount val="8"/>
                <c:pt idx="0" formatCode="0.0">
                  <c:v>83.333333333333329</c:v>
                </c:pt>
                <c:pt idx="1">
                  <c:v>100</c:v>
                </c:pt>
                <c:pt idx="2">
                  <c:v>100</c:v>
                </c:pt>
                <c:pt idx="3">
                  <c:v>90</c:v>
                </c:pt>
                <c:pt idx="4" formatCode="0.0">
                  <c:v>95.454545454545467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</c:numCache>
            </c:numRef>
          </c:val>
        </c:ser>
        <c:ser>
          <c:idx val="5"/>
          <c:order val="5"/>
          <c:tx>
            <c:strRef>
              <c:f>'2013-2014'!$A$9</c:f>
              <c:strCache>
                <c:ptCount val="1"/>
                <c:pt idx="0">
                  <c:v>ученик 6</c:v>
                </c:pt>
              </c:strCache>
            </c:strRef>
          </c:tx>
          <c:marker>
            <c:symbol val="none"/>
          </c:marker>
          <c:cat>
            <c:numRef>
              <c:f>'2013-2014'!$B$1:$AE$1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6</c:v>
                </c:pt>
                <c:pt idx="4">
                  <c:v>10</c:v>
                </c:pt>
                <c:pt idx="5">
                  <c:v>11</c:v>
                </c:pt>
                <c:pt idx="6">
                  <c:v>14</c:v>
                </c:pt>
                <c:pt idx="7">
                  <c:v>15</c:v>
                </c:pt>
              </c:numCache>
            </c:numRef>
          </c:cat>
          <c:val>
            <c:numRef>
              <c:f>'2013-2014'!$B$9:$AE$9</c:f>
              <c:numCache>
                <c:formatCode>General</c:formatCode>
                <c:ptCount val="8"/>
                <c:pt idx="0" formatCode="0.0">
                  <c:v>66.666666666666657</c:v>
                </c:pt>
                <c:pt idx="1">
                  <c:v>87.5</c:v>
                </c:pt>
                <c:pt idx="2">
                  <c:v>100</c:v>
                </c:pt>
                <c:pt idx="3">
                  <c:v>90</c:v>
                </c:pt>
                <c:pt idx="4" formatCode="0.0">
                  <c:v>95.454545454545467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</c:numCache>
            </c:numRef>
          </c:val>
        </c:ser>
        <c:ser>
          <c:idx val="6"/>
          <c:order val="6"/>
          <c:tx>
            <c:strRef>
              <c:f>'2013-2014'!$A$10</c:f>
              <c:strCache>
                <c:ptCount val="1"/>
                <c:pt idx="0">
                  <c:v>ученик 7</c:v>
                </c:pt>
              </c:strCache>
            </c:strRef>
          </c:tx>
          <c:marker>
            <c:symbol val="none"/>
          </c:marker>
          <c:cat>
            <c:numRef>
              <c:f>'2013-2014'!$B$1:$AE$1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6</c:v>
                </c:pt>
                <c:pt idx="4">
                  <c:v>10</c:v>
                </c:pt>
                <c:pt idx="5">
                  <c:v>11</c:v>
                </c:pt>
                <c:pt idx="6">
                  <c:v>14</c:v>
                </c:pt>
                <c:pt idx="7">
                  <c:v>15</c:v>
                </c:pt>
              </c:numCache>
            </c:numRef>
          </c:cat>
          <c:val>
            <c:numRef>
              <c:f>'2013-2014'!$B$10:$AE$10</c:f>
              <c:numCache>
                <c:formatCode>General</c:formatCode>
                <c:ptCount val="8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 formatCode="0.0">
                  <c:v>95.454545454545467</c:v>
                </c:pt>
                <c:pt idx="5">
                  <c:v>100</c:v>
                </c:pt>
                <c:pt idx="6">
                  <c:v>50</c:v>
                </c:pt>
                <c:pt idx="7">
                  <c:v>75</c:v>
                </c:pt>
              </c:numCache>
            </c:numRef>
          </c:val>
        </c:ser>
        <c:ser>
          <c:idx val="7"/>
          <c:order val="7"/>
          <c:tx>
            <c:strRef>
              <c:f>'2013-2014'!$A$11</c:f>
              <c:strCache>
                <c:ptCount val="1"/>
                <c:pt idx="0">
                  <c:v>ученик 8</c:v>
                </c:pt>
              </c:strCache>
            </c:strRef>
          </c:tx>
          <c:marker>
            <c:symbol val="none"/>
          </c:marker>
          <c:cat>
            <c:numRef>
              <c:f>'2013-2014'!$B$1:$AE$1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6</c:v>
                </c:pt>
                <c:pt idx="4">
                  <c:v>10</c:v>
                </c:pt>
                <c:pt idx="5">
                  <c:v>11</c:v>
                </c:pt>
                <c:pt idx="6">
                  <c:v>14</c:v>
                </c:pt>
                <c:pt idx="7">
                  <c:v>15</c:v>
                </c:pt>
              </c:numCache>
            </c:numRef>
          </c:cat>
          <c:val>
            <c:numRef>
              <c:f>'2013-2014'!$B$11:$AE$11</c:f>
              <c:numCache>
                <c:formatCode>General</c:formatCode>
                <c:ptCount val="8"/>
                <c:pt idx="0">
                  <c:v>100</c:v>
                </c:pt>
                <c:pt idx="1">
                  <c:v>100</c:v>
                </c:pt>
                <c:pt idx="2">
                  <c:v>87.5</c:v>
                </c:pt>
                <c:pt idx="3">
                  <c:v>100</c:v>
                </c:pt>
                <c:pt idx="4" formatCode="0.0">
                  <c:v>95.454545454545467</c:v>
                </c:pt>
                <c:pt idx="5">
                  <c:v>50</c:v>
                </c:pt>
                <c:pt idx="6">
                  <c:v>100</c:v>
                </c:pt>
                <c:pt idx="7">
                  <c:v>100</c:v>
                </c:pt>
              </c:numCache>
            </c:numRef>
          </c:val>
        </c:ser>
        <c:ser>
          <c:idx val="8"/>
          <c:order val="8"/>
          <c:tx>
            <c:strRef>
              <c:f>'2013-2014'!$A$12</c:f>
              <c:strCache>
                <c:ptCount val="1"/>
                <c:pt idx="0">
                  <c:v>ученик 9</c:v>
                </c:pt>
              </c:strCache>
            </c:strRef>
          </c:tx>
          <c:marker>
            <c:symbol val="none"/>
          </c:marker>
          <c:cat>
            <c:numRef>
              <c:f>'2013-2014'!$B$1:$AE$1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6</c:v>
                </c:pt>
                <c:pt idx="4">
                  <c:v>10</c:v>
                </c:pt>
                <c:pt idx="5">
                  <c:v>11</c:v>
                </c:pt>
                <c:pt idx="6">
                  <c:v>14</c:v>
                </c:pt>
                <c:pt idx="7">
                  <c:v>15</c:v>
                </c:pt>
              </c:numCache>
            </c:numRef>
          </c:cat>
          <c:val>
            <c:numRef>
              <c:f>'2013-2014'!$B$12:$AE$12</c:f>
              <c:numCache>
                <c:formatCode>General</c:formatCode>
                <c:ptCount val="8"/>
                <c:pt idx="0">
                  <c:v>50</c:v>
                </c:pt>
                <c:pt idx="1">
                  <c:v>75</c:v>
                </c:pt>
                <c:pt idx="2">
                  <c:v>75</c:v>
                </c:pt>
                <c:pt idx="3">
                  <c:v>90</c:v>
                </c:pt>
                <c:pt idx="4" formatCode="0.0">
                  <c:v>77.272727272727238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</c:numCache>
            </c:numRef>
          </c:val>
        </c:ser>
        <c:ser>
          <c:idx val="9"/>
          <c:order val="9"/>
          <c:tx>
            <c:strRef>
              <c:f>'2013-2014'!$A$13</c:f>
              <c:strCache>
                <c:ptCount val="1"/>
                <c:pt idx="0">
                  <c:v>ученик 10</c:v>
                </c:pt>
              </c:strCache>
            </c:strRef>
          </c:tx>
          <c:marker>
            <c:symbol val="none"/>
          </c:marker>
          <c:cat>
            <c:numRef>
              <c:f>'2013-2014'!$B$1:$AE$1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6</c:v>
                </c:pt>
                <c:pt idx="4">
                  <c:v>10</c:v>
                </c:pt>
                <c:pt idx="5">
                  <c:v>11</c:v>
                </c:pt>
                <c:pt idx="6">
                  <c:v>14</c:v>
                </c:pt>
                <c:pt idx="7">
                  <c:v>15</c:v>
                </c:pt>
              </c:numCache>
            </c:numRef>
          </c:cat>
          <c:val>
            <c:numRef>
              <c:f>'2013-2014'!$B$13:$AE$13</c:f>
              <c:numCache>
                <c:formatCode>General</c:formatCode>
                <c:ptCount val="8"/>
                <c:pt idx="0" formatCode="0.0">
                  <c:v>66.666666666666657</c:v>
                </c:pt>
                <c:pt idx="1">
                  <c:v>87.5</c:v>
                </c:pt>
                <c:pt idx="2">
                  <c:v>81.25</c:v>
                </c:pt>
                <c:pt idx="3">
                  <c:v>100</c:v>
                </c:pt>
                <c:pt idx="4" formatCode="0.0">
                  <c:v>90.909090909090907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</c:numCache>
            </c:numRef>
          </c:val>
        </c:ser>
        <c:ser>
          <c:idx val="10"/>
          <c:order val="10"/>
          <c:tx>
            <c:strRef>
              <c:f>'2013-2014'!$A$14</c:f>
              <c:strCache>
                <c:ptCount val="1"/>
                <c:pt idx="0">
                  <c:v>ученик 11</c:v>
                </c:pt>
              </c:strCache>
            </c:strRef>
          </c:tx>
          <c:marker>
            <c:symbol val="none"/>
          </c:marker>
          <c:cat>
            <c:numRef>
              <c:f>'2013-2014'!$B$1:$AE$1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6</c:v>
                </c:pt>
                <c:pt idx="4">
                  <c:v>10</c:v>
                </c:pt>
                <c:pt idx="5">
                  <c:v>11</c:v>
                </c:pt>
                <c:pt idx="6">
                  <c:v>14</c:v>
                </c:pt>
                <c:pt idx="7">
                  <c:v>15</c:v>
                </c:pt>
              </c:numCache>
            </c:numRef>
          </c:cat>
          <c:val>
            <c:numRef>
              <c:f>'2013-2014'!$B$14:$AE$14</c:f>
              <c:numCache>
                <c:formatCode>General</c:formatCode>
                <c:ptCount val="8"/>
                <c:pt idx="0">
                  <c:v>50</c:v>
                </c:pt>
                <c:pt idx="1">
                  <c:v>100</c:v>
                </c:pt>
                <c:pt idx="2">
                  <c:v>87.5</c:v>
                </c:pt>
                <c:pt idx="3">
                  <c:v>90</c:v>
                </c:pt>
                <c:pt idx="4" formatCode="0.0">
                  <c:v>95.454545454545467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</c:numCache>
            </c:numRef>
          </c:val>
        </c:ser>
        <c:ser>
          <c:idx val="11"/>
          <c:order val="11"/>
          <c:tx>
            <c:strRef>
              <c:f>'2013-2014'!$A$15</c:f>
              <c:strCache>
                <c:ptCount val="1"/>
                <c:pt idx="0">
                  <c:v>ученик 12</c:v>
                </c:pt>
              </c:strCache>
            </c:strRef>
          </c:tx>
          <c:marker>
            <c:symbol val="none"/>
          </c:marker>
          <c:cat>
            <c:numRef>
              <c:f>'2013-2014'!$B$1:$AE$1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6</c:v>
                </c:pt>
                <c:pt idx="4">
                  <c:v>10</c:v>
                </c:pt>
                <c:pt idx="5">
                  <c:v>11</c:v>
                </c:pt>
                <c:pt idx="6">
                  <c:v>14</c:v>
                </c:pt>
                <c:pt idx="7">
                  <c:v>15</c:v>
                </c:pt>
              </c:numCache>
            </c:numRef>
          </c:cat>
          <c:val>
            <c:numRef>
              <c:f>'2013-2014'!$B$15:$AE$15</c:f>
              <c:numCache>
                <c:formatCode>General</c:formatCode>
                <c:ptCount val="8"/>
                <c:pt idx="0" formatCode="0.0">
                  <c:v>83.333333333333329</c:v>
                </c:pt>
                <c:pt idx="1">
                  <c:v>100</c:v>
                </c:pt>
                <c:pt idx="2">
                  <c:v>87.5</c:v>
                </c:pt>
                <c:pt idx="3">
                  <c:v>80</c:v>
                </c:pt>
                <c:pt idx="4" formatCode="0.0">
                  <c:v>77.272727272727238</c:v>
                </c:pt>
                <c:pt idx="5">
                  <c:v>100</c:v>
                </c:pt>
                <c:pt idx="6">
                  <c:v>0</c:v>
                </c:pt>
                <c:pt idx="7">
                  <c:v>50</c:v>
                </c:pt>
              </c:numCache>
            </c:numRef>
          </c:val>
        </c:ser>
        <c:ser>
          <c:idx val="12"/>
          <c:order val="12"/>
          <c:tx>
            <c:strRef>
              <c:f>'2013-2014'!$A$16</c:f>
              <c:strCache>
                <c:ptCount val="1"/>
                <c:pt idx="0">
                  <c:v>ученик 13</c:v>
                </c:pt>
              </c:strCache>
            </c:strRef>
          </c:tx>
          <c:marker>
            <c:symbol val="none"/>
          </c:marker>
          <c:cat>
            <c:numRef>
              <c:f>'2013-2014'!$B$1:$AE$1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6</c:v>
                </c:pt>
                <c:pt idx="4">
                  <c:v>10</c:v>
                </c:pt>
                <c:pt idx="5">
                  <c:v>11</c:v>
                </c:pt>
                <c:pt idx="6">
                  <c:v>14</c:v>
                </c:pt>
                <c:pt idx="7">
                  <c:v>15</c:v>
                </c:pt>
              </c:numCache>
            </c:numRef>
          </c:cat>
          <c:val>
            <c:numRef>
              <c:f>'2013-2014'!$B$16:$AE$16</c:f>
              <c:numCache>
                <c:formatCode>General</c:formatCode>
                <c:ptCount val="8"/>
                <c:pt idx="0" formatCode="0.0">
                  <c:v>83.333333333333329</c:v>
                </c:pt>
                <c:pt idx="1">
                  <c:v>87.5</c:v>
                </c:pt>
                <c:pt idx="2">
                  <c:v>87.5</c:v>
                </c:pt>
                <c:pt idx="3">
                  <c:v>60</c:v>
                </c:pt>
                <c:pt idx="4" formatCode="0.0">
                  <c:v>77.272727272727238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</c:numCache>
            </c:numRef>
          </c:val>
        </c:ser>
        <c:ser>
          <c:idx val="13"/>
          <c:order val="13"/>
          <c:tx>
            <c:strRef>
              <c:f>'2013-2014'!$A$17</c:f>
              <c:strCache>
                <c:ptCount val="1"/>
                <c:pt idx="0">
                  <c:v>ученик 14</c:v>
                </c:pt>
              </c:strCache>
            </c:strRef>
          </c:tx>
          <c:marker>
            <c:symbol val="none"/>
          </c:marker>
          <c:cat>
            <c:numRef>
              <c:f>'2013-2014'!$B$1:$AE$1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6</c:v>
                </c:pt>
                <c:pt idx="4">
                  <c:v>10</c:v>
                </c:pt>
                <c:pt idx="5">
                  <c:v>11</c:v>
                </c:pt>
                <c:pt idx="6">
                  <c:v>14</c:v>
                </c:pt>
                <c:pt idx="7">
                  <c:v>15</c:v>
                </c:pt>
              </c:numCache>
            </c:numRef>
          </c:cat>
          <c:val>
            <c:numRef>
              <c:f>'2013-2014'!$B$17:$AE$17</c:f>
              <c:numCache>
                <c:formatCode>General</c:formatCode>
                <c:ptCount val="8"/>
                <c:pt idx="0" formatCode="0.0">
                  <c:v>66.666666666666657</c:v>
                </c:pt>
                <c:pt idx="1">
                  <c:v>75</c:v>
                </c:pt>
                <c:pt idx="2">
                  <c:v>75</c:v>
                </c:pt>
                <c:pt idx="3">
                  <c:v>80</c:v>
                </c:pt>
                <c:pt idx="4" formatCode="0.0">
                  <c:v>77.272727272727238</c:v>
                </c:pt>
                <c:pt idx="5">
                  <c:v>100</c:v>
                </c:pt>
                <c:pt idx="6">
                  <c:v>50</c:v>
                </c:pt>
                <c:pt idx="7">
                  <c:v>75</c:v>
                </c:pt>
              </c:numCache>
            </c:numRef>
          </c:val>
        </c:ser>
        <c:ser>
          <c:idx val="14"/>
          <c:order val="14"/>
          <c:tx>
            <c:strRef>
              <c:f>'2013-2014'!$A$18</c:f>
              <c:strCache>
                <c:ptCount val="1"/>
                <c:pt idx="0">
                  <c:v>ученик 15</c:v>
                </c:pt>
              </c:strCache>
            </c:strRef>
          </c:tx>
          <c:marker>
            <c:symbol val="none"/>
          </c:marker>
          <c:cat>
            <c:numRef>
              <c:f>'2013-2014'!$B$1:$AE$1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6</c:v>
                </c:pt>
                <c:pt idx="4">
                  <c:v>10</c:v>
                </c:pt>
                <c:pt idx="5">
                  <c:v>11</c:v>
                </c:pt>
                <c:pt idx="6">
                  <c:v>14</c:v>
                </c:pt>
                <c:pt idx="7">
                  <c:v>15</c:v>
                </c:pt>
              </c:numCache>
            </c:numRef>
          </c:cat>
          <c:val>
            <c:numRef>
              <c:f>'2013-2014'!$B$18:$AE$18</c:f>
              <c:numCache>
                <c:formatCode>General</c:formatCode>
                <c:ptCount val="8"/>
                <c:pt idx="0">
                  <c:v>100</c:v>
                </c:pt>
                <c:pt idx="1">
                  <c:v>75</c:v>
                </c:pt>
                <c:pt idx="2">
                  <c:v>93.75</c:v>
                </c:pt>
                <c:pt idx="3">
                  <c:v>90</c:v>
                </c:pt>
                <c:pt idx="4" formatCode="0.0">
                  <c:v>81.818181818181785</c:v>
                </c:pt>
                <c:pt idx="5">
                  <c:v>100</c:v>
                </c:pt>
                <c:pt idx="6">
                  <c:v>50</c:v>
                </c:pt>
                <c:pt idx="7">
                  <c:v>75</c:v>
                </c:pt>
              </c:numCache>
            </c:numRef>
          </c:val>
        </c:ser>
        <c:ser>
          <c:idx val="15"/>
          <c:order val="15"/>
          <c:tx>
            <c:strRef>
              <c:f>'2013-2014'!$A$19</c:f>
              <c:strCache>
                <c:ptCount val="1"/>
                <c:pt idx="0">
                  <c:v>ученик 16</c:v>
                </c:pt>
              </c:strCache>
            </c:strRef>
          </c:tx>
          <c:marker>
            <c:symbol val="none"/>
          </c:marker>
          <c:cat>
            <c:numRef>
              <c:f>'2013-2014'!$B$1:$AE$1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6</c:v>
                </c:pt>
                <c:pt idx="4">
                  <c:v>10</c:v>
                </c:pt>
                <c:pt idx="5">
                  <c:v>11</c:v>
                </c:pt>
                <c:pt idx="6">
                  <c:v>14</c:v>
                </c:pt>
                <c:pt idx="7">
                  <c:v>15</c:v>
                </c:pt>
              </c:numCache>
            </c:numRef>
          </c:cat>
          <c:val>
            <c:numRef>
              <c:f>'2013-2014'!$B$19:$AE$19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16"/>
          <c:order val="16"/>
          <c:tx>
            <c:strRef>
              <c:f>'2013-2014'!$A$20</c:f>
              <c:strCache>
                <c:ptCount val="1"/>
                <c:pt idx="0">
                  <c:v>ученик 17</c:v>
                </c:pt>
              </c:strCache>
            </c:strRef>
          </c:tx>
          <c:marker>
            <c:symbol val="none"/>
          </c:marker>
          <c:cat>
            <c:numRef>
              <c:f>'2013-2014'!$B$1:$AE$1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6</c:v>
                </c:pt>
                <c:pt idx="4">
                  <c:v>10</c:v>
                </c:pt>
                <c:pt idx="5">
                  <c:v>11</c:v>
                </c:pt>
                <c:pt idx="6">
                  <c:v>14</c:v>
                </c:pt>
                <c:pt idx="7">
                  <c:v>15</c:v>
                </c:pt>
              </c:numCache>
            </c:numRef>
          </c:cat>
          <c:val>
            <c:numRef>
              <c:f>'2013-2014'!$B$20:$AE$20</c:f>
              <c:numCache>
                <c:formatCode>General</c:formatCode>
                <c:ptCount val="8"/>
                <c:pt idx="0" formatCode="0.0">
                  <c:v>83.333333333333329</c:v>
                </c:pt>
                <c:pt idx="1">
                  <c:v>87.5</c:v>
                </c:pt>
                <c:pt idx="2">
                  <c:v>75</c:v>
                </c:pt>
                <c:pt idx="3">
                  <c:v>100</c:v>
                </c:pt>
                <c:pt idx="4" formatCode="0.0">
                  <c:v>86.363636363636346</c:v>
                </c:pt>
                <c:pt idx="5">
                  <c:v>0</c:v>
                </c:pt>
                <c:pt idx="6">
                  <c:v>50</c:v>
                </c:pt>
                <c:pt idx="7">
                  <c:v>75</c:v>
                </c:pt>
              </c:numCache>
            </c:numRef>
          </c:val>
        </c:ser>
        <c:ser>
          <c:idx val="17"/>
          <c:order val="17"/>
          <c:tx>
            <c:strRef>
              <c:f>'2013-2014'!$A$21</c:f>
              <c:strCache>
                <c:ptCount val="1"/>
                <c:pt idx="0">
                  <c:v>ученик 18</c:v>
                </c:pt>
              </c:strCache>
            </c:strRef>
          </c:tx>
          <c:marker>
            <c:symbol val="none"/>
          </c:marker>
          <c:cat>
            <c:numRef>
              <c:f>'2013-2014'!$B$1:$AE$1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6</c:v>
                </c:pt>
                <c:pt idx="4">
                  <c:v>10</c:v>
                </c:pt>
                <c:pt idx="5">
                  <c:v>11</c:v>
                </c:pt>
                <c:pt idx="6">
                  <c:v>14</c:v>
                </c:pt>
                <c:pt idx="7">
                  <c:v>15</c:v>
                </c:pt>
              </c:numCache>
            </c:numRef>
          </c:cat>
          <c:val>
            <c:numRef>
              <c:f>'2013-2014'!$B$21:$AE$21</c:f>
              <c:numCache>
                <c:formatCode>General</c:formatCode>
                <c:ptCount val="8"/>
                <c:pt idx="0">
                  <c:v>100</c:v>
                </c:pt>
                <c:pt idx="1">
                  <c:v>87.5</c:v>
                </c:pt>
                <c:pt idx="2">
                  <c:v>87.5</c:v>
                </c:pt>
                <c:pt idx="3">
                  <c:v>100</c:v>
                </c:pt>
                <c:pt idx="4" formatCode="0.0">
                  <c:v>95.454545454545467</c:v>
                </c:pt>
                <c:pt idx="5">
                  <c:v>0</c:v>
                </c:pt>
                <c:pt idx="6">
                  <c:v>100</c:v>
                </c:pt>
                <c:pt idx="7">
                  <c:v>100</c:v>
                </c:pt>
              </c:numCache>
            </c:numRef>
          </c:val>
        </c:ser>
        <c:ser>
          <c:idx val="18"/>
          <c:order val="18"/>
          <c:tx>
            <c:strRef>
              <c:f>'2013-2014'!$A$22</c:f>
              <c:strCache>
                <c:ptCount val="1"/>
                <c:pt idx="0">
                  <c:v>ученик 19</c:v>
                </c:pt>
              </c:strCache>
            </c:strRef>
          </c:tx>
          <c:marker>
            <c:symbol val="none"/>
          </c:marker>
          <c:cat>
            <c:numRef>
              <c:f>'2013-2014'!$B$1:$AE$1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6</c:v>
                </c:pt>
                <c:pt idx="4">
                  <c:v>10</c:v>
                </c:pt>
                <c:pt idx="5">
                  <c:v>11</c:v>
                </c:pt>
                <c:pt idx="6">
                  <c:v>14</c:v>
                </c:pt>
                <c:pt idx="7">
                  <c:v>15</c:v>
                </c:pt>
              </c:numCache>
            </c:numRef>
          </c:cat>
          <c:val>
            <c:numRef>
              <c:f>'2013-2014'!$B$22:$AE$22</c:f>
              <c:numCache>
                <c:formatCode>General</c:formatCode>
                <c:ptCount val="8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 formatCode="0.0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</c:numCache>
            </c:numRef>
          </c:val>
        </c:ser>
        <c:ser>
          <c:idx val="19"/>
          <c:order val="19"/>
          <c:tx>
            <c:strRef>
              <c:f>'2013-2014'!$A$23</c:f>
              <c:strCache>
                <c:ptCount val="1"/>
                <c:pt idx="0">
                  <c:v>ученик 20</c:v>
                </c:pt>
              </c:strCache>
            </c:strRef>
          </c:tx>
          <c:marker>
            <c:symbol val="none"/>
          </c:marker>
          <c:cat>
            <c:numRef>
              <c:f>'2013-2014'!$B$1:$AE$1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6</c:v>
                </c:pt>
                <c:pt idx="4">
                  <c:v>10</c:v>
                </c:pt>
                <c:pt idx="5">
                  <c:v>11</c:v>
                </c:pt>
                <c:pt idx="6">
                  <c:v>14</c:v>
                </c:pt>
                <c:pt idx="7">
                  <c:v>15</c:v>
                </c:pt>
              </c:numCache>
            </c:numRef>
          </c:cat>
          <c:val>
            <c:numRef>
              <c:f>'2013-2014'!$B$23:$AE$23</c:f>
              <c:numCache>
                <c:formatCode>General</c:formatCode>
                <c:ptCount val="8"/>
                <c:pt idx="0" formatCode="0.0">
                  <c:v>66.666666666666657</c:v>
                </c:pt>
                <c:pt idx="1">
                  <c:v>75</c:v>
                </c:pt>
                <c:pt idx="2">
                  <c:v>81.25</c:v>
                </c:pt>
                <c:pt idx="3">
                  <c:v>90</c:v>
                </c:pt>
                <c:pt idx="4" formatCode="0.0">
                  <c:v>90.909090909090907</c:v>
                </c:pt>
                <c:pt idx="5">
                  <c:v>50</c:v>
                </c:pt>
                <c:pt idx="6">
                  <c:v>100</c:v>
                </c:pt>
                <c:pt idx="7">
                  <c:v>100</c:v>
                </c:pt>
              </c:numCache>
            </c:numRef>
          </c:val>
        </c:ser>
        <c:ser>
          <c:idx val="20"/>
          <c:order val="20"/>
          <c:tx>
            <c:strRef>
              <c:f>'2013-2014'!$A$24</c:f>
              <c:strCache>
                <c:ptCount val="1"/>
                <c:pt idx="0">
                  <c:v>ученик 21</c:v>
                </c:pt>
              </c:strCache>
            </c:strRef>
          </c:tx>
          <c:marker>
            <c:symbol val="none"/>
          </c:marker>
          <c:cat>
            <c:numRef>
              <c:f>'2013-2014'!$B$1:$AE$1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6</c:v>
                </c:pt>
                <c:pt idx="4">
                  <c:v>10</c:v>
                </c:pt>
                <c:pt idx="5">
                  <c:v>11</c:v>
                </c:pt>
                <c:pt idx="6">
                  <c:v>14</c:v>
                </c:pt>
                <c:pt idx="7">
                  <c:v>15</c:v>
                </c:pt>
              </c:numCache>
            </c:numRef>
          </c:cat>
          <c:val>
            <c:numRef>
              <c:f>'2013-2014'!$B$24:$AE$24</c:f>
              <c:numCache>
                <c:formatCode>General</c:formatCode>
                <c:ptCount val="8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 formatCode="0.0">
                  <c:v>95.454545454545467</c:v>
                </c:pt>
                <c:pt idx="5">
                  <c:v>100</c:v>
                </c:pt>
                <c:pt idx="6">
                  <c:v>50</c:v>
                </c:pt>
                <c:pt idx="7">
                  <c:v>75</c:v>
                </c:pt>
              </c:numCache>
            </c:numRef>
          </c:val>
        </c:ser>
        <c:ser>
          <c:idx val="21"/>
          <c:order val="21"/>
          <c:tx>
            <c:strRef>
              <c:f>'2013-2014'!$A$25</c:f>
              <c:strCache>
                <c:ptCount val="1"/>
                <c:pt idx="0">
                  <c:v>ученик 22</c:v>
                </c:pt>
              </c:strCache>
            </c:strRef>
          </c:tx>
          <c:marker>
            <c:symbol val="none"/>
          </c:marker>
          <c:cat>
            <c:numRef>
              <c:f>'2013-2014'!$B$1:$AE$1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6</c:v>
                </c:pt>
                <c:pt idx="4">
                  <c:v>10</c:v>
                </c:pt>
                <c:pt idx="5">
                  <c:v>11</c:v>
                </c:pt>
                <c:pt idx="6">
                  <c:v>14</c:v>
                </c:pt>
                <c:pt idx="7">
                  <c:v>15</c:v>
                </c:pt>
              </c:numCache>
            </c:numRef>
          </c:cat>
          <c:val>
            <c:numRef>
              <c:f>'2013-2014'!$B$25:$AE$25</c:f>
              <c:numCache>
                <c:formatCode>General</c:formatCode>
                <c:ptCount val="8"/>
                <c:pt idx="0" formatCode="0.0">
                  <c:v>83.333333333333329</c:v>
                </c:pt>
                <c:pt idx="1">
                  <c:v>87.5</c:v>
                </c:pt>
                <c:pt idx="2">
                  <c:v>93.75</c:v>
                </c:pt>
                <c:pt idx="3">
                  <c:v>100</c:v>
                </c:pt>
                <c:pt idx="4" formatCode="0.0">
                  <c:v>90.909090909090907</c:v>
                </c:pt>
                <c:pt idx="5">
                  <c:v>100</c:v>
                </c:pt>
                <c:pt idx="6">
                  <c:v>50</c:v>
                </c:pt>
                <c:pt idx="7">
                  <c:v>75</c:v>
                </c:pt>
              </c:numCache>
            </c:numRef>
          </c:val>
        </c:ser>
        <c:ser>
          <c:idx val="22"/>
          <c:order val="22"/>
          <c:tx>
            <c:strRef>
              <c:f>'2013-2014'!$A$26</c:f>
              <c:strCache>
                <c:ptCount val="1"/>
                <c:pt idx="0">
                  <c:v>ученик 23</c:v>
                </c:pt>
              </c:strCache>
            </c:strRef>
          </c:tx>
          <c:marker>
            <c:symbol val="none"/>
          </c:marker>
          <c:cat>
            <c:numRef>
              <c:f>'2013-2014'!$B$1:$AE$1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6</c:v>
                </c:pt>
                <c:pt idx="4">
                  <c:v>10</c:v>
                </c:pt>
                <c:pt idx="5">
                  <c:v>11</c:v>
                </c:pt>
                <c:pt idx="6">
                  <c:v>14</c:v>
                </c:pt>
                <c:pt idx="7">
                  <c:v>15</c:v>
                </c:pt>
              </c:numCache>
            </c:numRef>
          </c:cat>
          <c:val>
            <c:numRef>
              <c:f>'2013-2014'!$B$26:$AE$26</c:f>
              <c:numCache>
                <c:formatCode>General</c:formatCode>
                <c:ptCount val="8"/>
                <c:pt idx="0">
                  <c:v>100</c:v>
                </c:pt>
                <c:pt idx="1">
                  <c:v>87.5</c:v>
                </c:pt>
                <c:pt idx="2">
                  <c:v>87.5</c:v>
                </c:pt>
                <c:pt idx="3">
                  <c:v>100</c:v>
                </c:pt>
                <c:pt idx="4" formatCode="0.0">
                  <c:v>95.454545454545467</c:v>
                </c:pt>
                <c:pt idx="5">
                  <c:v>0</c:v>
                </c:pt>
                <c:pt idx="6">
                  <c:v>100</c:v>
                </c:pt>
                <c:pt idx="7">
                  <c:v>100</c:v>
                </c:pt>
              </c:numCache>
            </c:numRef>
          </c:val>
        </c:ser>
        <c:ser>
          <c:idx val="23"/>
          <c:order val="23"/>
          <c:tx>
            <c:strRef>
              <c:f>'2013-2014'!$A$27</c:f>
              <c:strCache>
                <c:ptCount val="1"/>
                <c:pt idx="0">
                  <c:v>ученик 24</c:v>
                </c:pt>
              </c:strCache>
            </c:strRef>
          </c:tx>
          <c:marker>
            <c:symbol val="none"/>
          </c:marker>
          <c:cat>
            <c:numRef>
              <c:f>'2013-2014'!$B$1:$AE$1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6</c:v>
                </c:pt>
                <c:pt idx="4">
                  <c:v>10</c:v>
                </c:pt>
                <c:pt idx="5">
                  <c:v>11</c:v>
                </c:pt>
                <c:pt idx="6">
                  <c:v>14</c:v>
                </c:pt>
                <c:pt idx="7">
                  <c:v>15</c:v>
                </c:pt>
              </c:numCache>
            </c:numRef>
          </c:cat>
          <c:val>
            <c:numRef>
              <c:f>'2013-2014'!$B$27:$AE$27</c:f>
              <c:numCache>
                <c:formatCode>General</c:formatCode>
                <c:ptCount val="8"/>
                <c:pt idx="0" formatCode="0.0">
                  <c:v>66.666666666666657</c:v>
                </c:pt>
                <c:pt idx="1">
                  <c:v>87.5</c:v>
                </c:pt>
                <c:pt idx="2">
                  <c:v>87.5</c:v>
                </c:pt>
                <c:pt idx="3">
                  <c:v>100</c:v>
                </c:pt>
                <c:pt idx="4" formatCode="0.0">
                  <c:v>95.454545454545467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</c:numCache>
            </c:numRef>
          </c:val>
        </c:ser>
        <c:ser>
          <c:idx val="24"/>
          <c:order val="24"/>
          <c:tx>
            <c:strRef>
              <c:f>'2013-2014'!$A$28</c:f>
              <c:strCache>
                <c:ptCount val="1"/>
                <c:pt idx="0">
                  <c:v>ученик 25</c:v>
                </c:pt>
              </c:strCache>
            </c:strRef>
          </c:tx>
          <c:marker>
            <c:symbol val="none"/>
          </c:marker>
          <c:cat>
            <c:numRef>
              <c:f>'2013-2014'!$B$1:$AE$1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6</c:v>
                </c:pt>
                <c:pt idx="4">
                  <c:v>10</c:v>
                </c:pt>
                <c:pt idx="5">
                  <c:v>11</c:v>
                </c:pt>
                <c:pt idx="6">
                  <c:v>14</c:v>
                </c:pt>
                <c:pt idx="7">
                  <c:v>15</c:v>
                </c:pt>
              </c:numCache>
            </c:numRef>
          </c:cat>
          <c:val>
            <c:numRef>
              <c:f>'2013-2014'!$B$28:$AE$28</c:f>
              <c:numCache>
                <c:formatCode>General</c:formatCode>
                <c:ptCount val="8"/>
                <c:pt idx="0" formatCode="0.0">
                  <c:v>83.333333333333329</c:v>
                </c:pt>
                <c:pt idx="1">
                  <c:v>87.5</c:v>
                </c:pt>
                <c:pt idx="2">
                  <c:v>100</c:v>
                </c:pt>
                <c:pt idx="3">
                  <c:v>90</c:v>
                </c:pt>
                <c:pt idx="4" formatCode="0.0">
                  <c:v>90.909090909090907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</c:numCache>
            </c:numRef>
          </c:val>
        </c:ser>
        <c:ser>
          <c:idx val="25"/>
          <c:order val="25"/>
          <c:tx>
            <c:strRef>
              <c:f>'2013-2014'!$A$29</c:f>
              <c:strCache>
                <c:ptCount val="1"/>
                <c:pt idx="0">
                  <c:v>ученик 26</c:v>
                </c:pt>
              </c:strCache>
            </c:strRef>
          </c:tx>
          <c:marker>
            <c:symbol val="none"/>
          </c:marker>
          <c:cat>
            <c:numRef>
              <c:f>'2013-2014'!$B$1:$AE$1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6</c:v>
                </c:pt>
                <c:pt idx="4">
                  <c:v>10</c:v>
                </c:pt>
                <c:pt idx="5">
                  <c:v>11</c:v>
                </c:pt>
                <c:pt idx="6">
                  <c:v>14</c:v>
                </c:pt>
                <c:pt idx="7">
                  <c:v>15</c:v>
                </c:pt>
              </c:numCache>
            </c:numRef>
          </c:cat>
          <c:val>
            <c:numRef>
              <c:f>'2013-2014'!$B$29:$AE$29</c:f>
              <c:numCache>
                <c:formatCode>General</c:formatCode>
                <c:ptCount val="8"/>
                <c:pt idx="0" formatCode="0.0">
                  <c:v>66.666666666666657</c:v>
                </c:pt>
                <c:pt idx="1">
                  <c:v>87.5</c:v>
                </c:pt>
                <c:pt idx="2">
                  <c:v>75</c:v>
                </c:pt>
                <c:pt idx="3">
                  <c:v>100</c:v>
                </c:pt>
                <c:pt idx="4" formatCode="0.0">
                  <c:v>95.454545454545467</c:v>
                </c:pt>
                <c:pt idx="5">
                  <c:v>0</c:v>
                </c:pt>
                <c:pt idx="6">
                  <c:v>100</c:v>
                </c:pt>
                <c:pt idx="7">
                  <c:v>100</c:v>
                </c:pt>
              </c:numCache>
            </c:numRef>
          </c:val>
        </c:ser>
        <c:ser>
          <c:idx val="26"/>
          <c:order val="26"/>
          <c:tx>
            <c:strRef>
              <c:f>'2013-2014'!$A$30</c:f>
              <c:strCache>
                <c:ptCount val="1"/>
                <c:pt idx="0">
                  <c:v>ученик 27</c:v>
                </c:pt>
              </c:strCache>
            </c:strRef>
          </c:tx>
          <c:marker>
            <c:symbol val="none"/>
          </c:marker>
          <c:cat>
            <c:numRef>
              <c:f>'2013-2014'!$B$1:$AE$1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6</c:v>
                </c:pt>
                <c:pt idx="4">
                  <c:v>10</c:v>
                </c:pt>
                <c:pt idx="5">
                  <c:v>11</c:v>
                </c:pt>
                <c:pt idx="6">
                  <c:v>14</c:v>
                </c:pt>
                <c:pt idx="7">
                  <c:v>15</c:v>
                </c:pt>
              </c:numCache>
            </c:numRef>
          </c:cat>
          <c:val>
            <c:numRef>
              <c:f>'2013-2014'!$B$30:$AE$30</c:f>
              <c:numCache>
                <c:formatCode>General</c:formatCode>
                <c:ptCount val="8"/>
                <c:pt idx="0">
                  <c:v>100</c:v>
                </c:pt>
                <c:pt idx="1">
                  <c:v>87.5</c:v>
                </c:pt>
                <c:pt idx="2">
                  <c:v>100</c:v>
                </c:pt>
                <c:pt idx="3">
                  <c:v>100</c:v>
                </c:pt>
                <c:pt idx="4" formatCode="0.0">
                  <c:v>95.454545454545467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8564864"/>
        <c:axId val="88566400"/>
      </c:radarChart>
      <c:catAx>
        <c:axId val="8856486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88566400"/>
        <c:crosses val="autoZero"/>
        <c:auto val="0"/>
        <c:lblAlgn val="ctr"/>
        <c:lblOffset val="100"/>
        <c:noMultiLvlLbl val="0"/>
      </c:catAx>
      <c:valAx>
        <c:axId val="8856640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885648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'2013-2014'!$A$4:$A$30</c:f>
              <c:strCache>
                <c:ptCount val="27"/>
                <c:pt idx="0">
                  <c:v>ученик 1</c:v>
                </c:pt>
                <c:pt idx="1">
                  <c:v>ученик 2</c:v>
                </c:pt>
                <c:pt idx="2">
                  <c:v>ученик 3</c:v>
                </c:pt>
                <c:pt idx="3">
                  <c:v>ученик 4</c:v>
                </c:pt>
                <c:pt idx="4">
                  <c:v>ученик 5</c:v>
                </c:pt>
                <c:pt idx="5">
                  <c:v>ученик 6</c:v>
                </c:pt>
                <c:pt idx="6">
                  <c:v>ученик 7</c:v>
                </c:pt>
                <c:pt idx="7">
                  <c:v>ученик 8</c:v>
                </c:pt>
                <c:pt idx="8">
                  <c:v>ученик 9</c:v>
                </c:pt>
                <c:pt idx="9">
                  <c:v>ученик 10</c:v>
                </c:pt>
                <c:pt idx="10">
                  <c:v>ученик 11</c:v>
                </c:pt>
                <c:pt idx="11">
                  <c:v>ученик 12</c:v>
                </c:pt>
                <c:pt idx="12">
                  <c:v>ученик 13</c:v>
                </c:pt>
                <c:pt idx="13">
                  <c:v>ученик 14</c:v>
                </c:pt>
                <c:pt idx="14">
                  <c:v>ученик 15</c:v>
                </c:pt>
                <c:pt idx="15">
                  <c:v>ученик 16</c:v>
                </c:pt>
                <c:pt idx="16">
                  <c:v>ученик 17</c:v>
                </c:pt>
                <c:pt idx="17">
                  <c:v>ученик 18</c:v>
                </c:pt>
                <c:pt idx="18">
                  <c:v>ученик 19</c:v>
                </c:pt>
                <c:pt idx="19">
                  <c:v>ученик 20</c:v>
                </c:pt>
                <c:pt idx="20">
                  <c:v>ученик 21</c:v>
                </c:pt>
                <c:pt idx="21">
                  <c:v>ученик 22</c:v>
                </c:pt>
                <c:pt idx="22">
                  <c:v>ученик 23</c:v>
                </c:pt>
                <c:pt idx="23">
                  <c:v>ученик 24</c:v>
                </c:pt>
                <c:pt idx="24">
                  <c:v>ученик 25</c:v>
                </c:pt>
                <c:pt idx="25">
                  <c:v>ученик 26</c:v>
                </c:pt>
                <c:pt idx="26">
                  <c:v>ученик 27</c:v>
                </c:pt>
              </c:strCache>
            </c:strRef>
          </c:cat>
          <c:val>
            <c:numRef>
              <c:f>'2013-2014'!$AG$4:$AG$30</c:f>
              <c:numCache>
                <c:formatCode>0.0</c:formatCode>
                <c:ptCount val="27"/>
                <c:pt idx="0">
                  <c:v>91.107954545454533</c:v>
                </c:pt>
                <c:pt idx="1">
                  <c:v>90.838068181818187</c:v>
                </c:pt>
                <c:pt idx="2">
                  <c:v>97.869318181818187</c:v>
                </c:pt>
                <c:pt idx="3">
                  <c:v>87.457386363636346</c:v>
                </c:pt>
                <c:pt idx="4">
                  <c:v>96.098484848484816</c:v>
                </c:pt>
                <c:pt idx="5">
                  <c:v>92.452651515151487</c:v>
                </c:pt>
                <c:pt idx="6">
                  <c:v>90.056818181818187</c:v>
                </c:pt>
                <c:pt idx="7">
                  <c:v>91.619318181818187</c:v>
                </c:pt>
                <c:pt idx="8">
                  <c:v>83.409090909090907</c:v>
                </c:pt>
                <c:pt idx="9">
                  <c:v>90.790719696969703</c:v>
                </c:pt>
                <c:pt idx="10">
                  <c:v>90.369318181818187</c:v>
                </c:pt>
                <c:pt idx="11">
                  <c:v>72.263257575757592</c:v>
                </c:pt>
                <c:pt idx="12">
                  <c:v>86.950757575757578</c:v>
                </c:pt>
                <c:pt idx="13">
                  <c:v>74.867424242424221</c:v>
                </c:pt>
                <c:pt idx="14">
                  <c:v>83.19602272727272</c:v>
                </c:pt>
                <c:pt idx="15">
                  <c:v>0</c:v>
                </c:pt>
                <c:pt idx="16">
                  <c:v>69.649621212121218</c:v>
                </c:pt>
                <c:pt idx="17">
                  <c:v>83.806818181818187</c:v>
                </c:pt>
                <c:pt idx="18">
                  <c:v>100</c:v>
                </c:pt>
                <c:pt idx="19">
                  <c:v>81.728219696969703</c:v>
                </c:pt>
                <c:pt idx="20">
                  <c:v>90.056818181818187</c:v>
                </c:pt>
                <c:pt idx="21">
                  <c:v>85.061553030303045</c:v>
                </c:pt>
                <c:pt idx="22">
                  <c:v>83.806818181818187</c:v>
                </c:pt>
                <c:pt idx="23">
                  <c:v>92.140151515151487</c:v>
                </c:pt>
                <c:pt idx="24">
                  <c:v>93.967803030303045</c:v>
                </c:pt>
                <c:pt idx="25">
                  <c:v>78.077651515151487</c:v>
                </c:pt>
                <c:pt idx="26">
                  <c:v>97.869318181818187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7464576"/>
        <c:axId val="88588672"/>
      </c:barChart>
      <c:catAx>
        <c:axId val="87464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8588672"/>
        <c:crosses val="autoZero"/>
        <c:auto val="1"/>
        <c:lblAlgn val="ctr"/>
        <c:lblOffset val="100"/>
        <c:noMultiLvlLbl val="0"/>
      </c:catAx>
      <c:valAx>
        <c:axId val="88588672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874645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>
                <a:hlinkClick xmlns:r="http://schemas.openxmlformats.org/officeDocument/2006/relationships" r:id=""/>
              </a:rPr>
              <a:t>ШКОЛЬНЫЙ СТАРТ</a:t>
            </a:r>
            <a:r>
              <a:rPr lang="ru-RU" dirty="0"/>
              <a:t> </a:t>
            </a:r>
          </a:p>
          <a:p>
            <a:pPr>
              <a:defRPr/>
            </a:pPr>
            <a:r>
              <a:rPr lang="ru-RU" dirty="0" smtClean="0"/>
              <a:t>средний </a:t>
            </a:r>
            <a:r>
              <a:rPr lang="ru-RU" dirty="0"/>
              <a:t>показатель уровня </a:t>
            </a:r>
            <a:r>
              <a:rPr lang="ru-RU" dirty="0" err="1"/>
              <a:t>сформированности</a:t>
            </a:r>
            <a:r>
              <a:rPr lang="ru-RU" dirty="0"/>
              <a:t> </a:t>
            </a:r>
            <a:r>
              <a:rPr lang="ru-RU" dirty="0" err="1"/>
              <a:t>метапредметных</a:t>
            </a:r>
            <a:r>
              <a:rPr lang="ru-RU" dirty="0"/>
              <a:t> результатов, 2013-2014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5.6443827529936867E-2"/>
          <c:y val="0.23055309897264689"/>
          <c:w val="0.92639129218373772"/>
          <c:h val="0.7181725635899826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'2013-2014'!$A$32:$A$123</c:f>
              <c:strCache>
                <c:ptCount val="4"/>
                <c:pt idx="0">
                  <c:v>1б</c:v>
                </c:pt>
                <c:pt idx="1">
                  <c:v>1а</c:v>
                </c:pt>
                <c:pt idx="2">
                  <c:v>1в</c:v>
                </c:pt>
                <c:pt idx="3">
                  <c:v>1г</c:v>
                </c:pt>
              </c:strCache>
            </c:strRef>
          </c:cat>
          <c:val>
            <c:numRef>
              <c:f>'2013-2014'!$AG$32:$AG$123</c:f>
              <c:numCache>
                <c:formatCode>0.0</c:formatCode>
                <c:ptCount val="4"/>
                <c:pt idx="0">
                  <c:v>84.278198653198629</c:v>
                </c:pt>
                <c:pt idx="1">
                  <c:v>86.43213383838382</c:v>
                </c:pt>
                <c:pt idx="2">
                  <c:v>94.658775252525217</c:v>
                </c:pt>
                <c:pt idx="3">
                  <c:v>86.349081088664377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722240"/>
        <c:axId val="89732224"/>
      </c:barChart>
      <c:catAx>
        <c:axId val="89722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89732224"/>
        <c:crosses val="autoZero"/>
        <c:auto val="1"/>
        <c:lblAlgn val="ctr"/>
        <c:lblOffset val="100"/>
        <c:noMultiLvlLbl val="0"/>
      </c:catAx>
      <c:valAx>
        <c:axId val="89732224"/>
        <c:scaling>
          <c:orientation val="minMax"/>
        </c:scaling>
        <c:delete val="0"/>
        <c:axPos val="l"/>
        <c:majorGridlines/>
        <c:numFmt formatCode="0.0" sourceLinked="1"/>
        <c:majorTickMark val="none"/>
        <c:minorTickMark val="none"/>
        <c:tickLblPos val="nextTo"/>
        <c:crossAx val="897222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9DDC5B-EFB5-4F0E-8D0D-B5A4B2DF05E8}" type="datetimeFigureOut">
              <a:rPr lang="ru-RU" smtClean="0"/>
              <a:t>29.12.2015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8907AD-BE62-4991-A944-872DB2B887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395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29.12.2015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29.12.2015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29.12.2015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29.12.2015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29.12.2015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29.12.2015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29.12.2015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29.12.2015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29.12.2015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29.12.2015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29.12.2015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29.12.2015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2.xml"/><Relationship Id="rId4" Type="http://schemas.openxmlformats.org/officeDocument/2006/relationships/slide" Target="slide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5312" y="4005064"/>
            <a:ext cx="8208912" cy="17526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Муниципальное образовательное учреждение средняя общеобразовательная школа №80 с углубленным изучением английского языка</a:t>
            </a:r>
          </a:p>
          <a:p>
            <a:endParaRPr lang="ru-RU" dirty="0" smtClean="0"/>
          </a:p>
          <a:p>
            <a:r>
              <a:rPr lang="ru-RU" dirty="0" err="1" smtClean="0"/>
              <a:t>Тугаринова</a:t>
            </a:r>
            <a:r>
              <a:rPr lang="ru-RU" dirty="0" smtClean="0"/>
              <a:t> И.В., </a:t>
            </a:r>
            <a:r>
              <a:rPr lang="ru-RU" dirty="0" err="1" smtClean="0"/>
              <a:t>Мозгова</a:t>
            </a:r>
            <a:r>
              <a:rPr lang="ru-RU" dirty="0" smtClean="0"/>
              <a:t> Н.В. </a:t>
            </a:r>
          </a:p>
          <a:p>
            <a:r>
              <a:rPr lang="ru-RU" sz="1300" dirty="0" smtClean="0"/>
              <a:t>заместители директора по УВР</a:t>
            </a:r>
          </a:p>
          <a:p>
            <a:r>
              <a:rPr lang="ru-RU" dirty="0" smtClean="0"/>
              <a:t>3.12.2015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752600"/>
          </a:xfrm>
        </p:spPr>
        <p:txBody>
          <a:bodyPr>
            <a:noAutofit/>
          </a:bodyPr>
          <a:lstStyle/>
          <a:p>
            <a:r>
              <a:rPr lang="ru-RU" sz="3200" b="1" dirty="0" err="1" smtClean="0"/>
              <a:t>Внутришкольная</a:t>
            </a:r>
            <a:r>
              <a:rPr lang="ru-RU" sz="3200" b="1" dirty="0" smtClean="0"/>
              <a:t> модель оценивания </a:t>
            </a:r>
            <a:r>
              <a:rPr lang="ru-RU" sz="3200" b="1" dirty="0" err="1" smtClean="0"/>
              <a:t>метапредметных</a:t>
            </a:r>
            <a:r>
              <a:rPr lang="ru-RU" sz="3200" b="1" dirty="0" smtClean="0"/>
              <a:t> результатов на уровне начального общего образования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07514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34400" cy="758952"/>
          </a:xfrm>
        </p:spPr>
        <p:txBody>
          <a:bodyPr>
            <a:normAutofit fontScale="90000"/>
          </a:bodyPr>
          <a:lstStyle/>
          <a:p>
            <a:pPr lvl="0"/>
            <a:r>
              <a:rPr lang="ru-RU" altLang="ru-RU" dirty="0"/>
              <a:t>МОДЕЛЬ ОЦЕНИВАНИЯ МЕТАПРЕДМЕТНЫХ </a:t>
            </a:r>
            <a:r>
              <a:rPr lang="ru-RU" altLang="ru-RU" dirty="0" smtClean="0"/>
              <a:t>РЕЗУЛЬТАТОВ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88085183"/>
              </p:ext>
            </p:extLst>
          </p:nvPr>
        </p:nvGraphicFramePr>
        <p:xfrm>
          <a:off x="179512" y="1340767"/>
          <a:ext cx="8856985" cy="5353022"/>
        </p:xfrm>
        <a:graphic>
          <a:graphicData uri="http://schemas.openxmlformats.org/drawingml/2006/table">
            <a:tbl>
              <a:tblPr firstRow="1" firstCol="1" bandRow="1"/>
              <a:tblGrid>
                <a:gridCol w="508188"/>
                <a:gridCol w="653384"/>
                <a:gridCol w="434552"/>
                <a:gridCol w="509225"/>
                <a:gridCol w="943777"/>
                <a:gridCol w="1234170"/>
                <a:gridCol w="1524563"/>
                <a:gridCol w="871179"/>
                <a:gridCol w="943777"/>
                <a:gridCol w="1234170"/>
              </a:tblGrid>
              <a:tr h="8089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Объект оценки</a:t>
                      </a:r>
                      <a:endParaRPr lang="ru-RU" sz="9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Содержание оценки</a:t>
                      </a:r>
                      <a:endParaRPr lang="ru-RU" sz="9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Критерии оценки</a:t>
                      </a:r>
                      <a:endParaRPr lang="ru-RU" sz="9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Показатели</a:t>
                      </a:r>
                      <a:endParaRPr lang="ru-RU" sz="9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Процедуры оценки</a:t>
                      </a:r>
                      <a:endParaRPr lang="ru-RU" sz="9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Инструментарий оценки</a:t>
                      </a:r>
                      <a:endParaRPr lang="ru-RU" sz="9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Форма представления результатов</a:t>
                      </a:r>
                      <a:endParaRPr lang="ru-RU" sz="9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Условия и границы применения оценки</a:t>
                      </a:r>
                      <a:endParaRPr lang="ru-RU" sz="9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Анализ результатов</a:t>
                      </a:r>
                      <a:endParaRPr lang="ru-RU" sz="9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Уровни оценивания и принятия управленческих решений</a:t>
                      </a:r>
                      <a:endParaRPr lang="ru-RU" sz="9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9454">
                <a:tc rowSpan="8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Метапредметные</a:t>
                      </a: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результаты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Познавательные, 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регулятивные и 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коммуникативные универсальные учебные действия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Сформированность</a:t>
                      </a: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УУД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Уровень </a:t>
                      </a:r>
                      <a:r>
                        <a:rPr lang="ru-RU" sz="9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сформированности</a:t>
                      </a: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УУД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(60% - удовлетворительно., 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75% - хорошо,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90% - отлично)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Психологическая стартовая диагностика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Диагностический комплекс 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Семаго Н.Я., Семаго М. М.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Заключение психолога, рекомендации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класс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Фиксация уровня сформированности  отдельных УУД, определение методов коррекции и развития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Совещание при зам.директора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5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Педагогическая стартовая диагностика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Школьный старт (авт. </a:t>
                      </a:r>
                      <a:r>
                        <a:rPr lang="ru-RU" sz="9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Т.В.Беглова</a:t>
                      </a: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и др.)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Сводная таблица, диаграммы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Ежегодно, сентябрь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17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ШТУР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Тест 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2-4 кл.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Беседа с классным руководителем рекомендации по организации работы с учащимися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08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Психологические диагностики уровня творческого мышления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Прогрессивные матрицы 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Дж. Равена 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Методика Вартег «Круги»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Таблица, диаграммы, интерпретация результатов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 запросам классного руководителя родителей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75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Педагогическое наблюдение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Лист наблюдения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(рефлексия учителя)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Данные наблюдений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Постоянно 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Развитие УУД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Индивидуальные беседы с родителями учащихся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5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Самоанализ и самооценка учащихся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Лист самооценки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(рефлексия ученика)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Раздел портфолио 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Ежегодно, май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Оценка динамики развития УУД, определение методов коррекции и развития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33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Комплексная работа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Тест, групповая работа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Сводная таблица, диаграммы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Ежегодно, апрель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Совещание при директоре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5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Итоговая комплексная работа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Тест, групповая/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проектная работа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Сводная таблица, диаграммы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 класс, май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Оценка уровня сформированности  УУД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Педагогический совет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469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2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49724"/>
            <a:ext cx="8643998" cy="628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>
            <a:hlinkClick r:id="rId3" action="ppaction://hlinksldjump"/>
          </p:cNvPr>
          <p:cNvSpPr/>
          <p:nvPr/>
        </p:nvSpPr>
        <p:spPr>
          <a:xfrm>
            <a:off x="467544" y="1412776"/>
            <a:ext cx="1008112" cy="3960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29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7000"/>
              </a:lnSpc>
              <a:spcAft>
                <a:spcPts val="800"/>
              </a:spcAft>
            </a:pPr>
            <a:r>
              <a:rPr lang="ru-RU" altLang="ru-RU" dirty="0" smtClean="0">
                <a:ln>
                  <a:noFill/>
                </a:ln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Итоговая оценка выпускника</a:t>
            </a:r>
            <a:endParaRPr lang="ru-RU" altLang="ru-RU" dirty="0" smtClean="0">
              <a:ln>
                <a:noFill/>
              </a:ln>
              <a:solidFill>
                <a:srgbClr val="0033CC"/>
              </a:solidFill>
            </a:endParaRPr>
          </a:p>
        </p:txBody>
      </p:sp>
      <p:sp>
        <p:nvSpPr>
          <p:cNvPr id="33795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altLang="ru-RU" sz="2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формировалась на основе </a:t>
            </a:r>
          </a:p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endParaRPr lang="ru-RU" altLang="ru-RU" sz="20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</a:pPr>
            <a:r>
              <a:rPr lang="ru-RU" alt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накоп­ительной оценки  (портфолио)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ru-RU" alt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рейтинга по всем учебным предметам 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ru-RU" alt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отметок за выпол­нение трех итоговых работ </a:t>
            </a:r>
          </a:p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alt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(по русскому языку, математике и комплексной    работы на </a:t>
            </a:r>
            <a:r>
              <a:rPr lang="ru-RU" alt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межпредметной</a:t>
            </a:r>
            <a:r>
              <a:rPr lang="ru-RU" alt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основе).</a:t>
            </a:r>
            <a:br>
              <a:rPr lang="ru-RU" alt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altLang="ru-RU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13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41288"/>
            <a:ext cx="7632700" cy="6580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787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4393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34400" cy="758952"/>
          </a:xfrm>
        </p:spPr>
        <p:txBody>
          <a:bodyPr>
            <a:normAutofit fontScale="90000"/>
          </a:bodyPr>
          <a:lstStyle/>
          <a:p>
            <a:pPr lvl="0"/>
            <a:r>
              <a:rPr lang="ru-RU" altLang="ru-RU" dirty="0"/>
              <a:t>МОДЕЛЬ ОЦЕНИВАНИЯ МЕТАПРЕДМЕТНЫХ </a:t>
            </a:r>
            <a:r>
              <a:rPr lang="ru-RU" altLang="ru-RU" dirty="0" smtClean="0"/>
              <a:t>РЕЗУЛЬТАТОВ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97521795"/>
              </p:ext>
            </p:extLst>
          </p:nvPr>
        </p:nvGraphicFramePr>
        <p:xfrm>
          <a:off x="179512" y="1340767"/>
          <a:ext cx="8856985" cy="5353022"/>
        </p:xfrm>
        <a:graphic>
          <a:graphicData uri="http://schemas.openxmlformats.org/drawingml/2006/table">
            <a:tbl>
              <a:tblPr firstRow="1" firstCol="1" bandRow="1"/>
              <a:tblGrid>
                <a:gridCol w="508188"/>
                <a:gridCol w="653384"/>
                <a:gridCol w="434552"/>
                <a:gridCol w="509225"/>
                <a:gridCol w="943777"/>
                <a:gridCol w="1234170"/>
                <a:gridCol w="1524563"/>
                <a:gridCol w="871179"/>
                <a:gridCol w="943777"/>
                <a:gridCol w="1234170"/>
              </a:tblGrid>
              <a:tr h="8089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Объект оценки</a:t>
                      </a:r>
                      <a:endParaRPr lang="ru-RU" sz="9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Содержание оценки</a:t>
                      </a:r>
                      <a:endParaRPr lang="ru-RU" sz="9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Критерии оценки</a:t>
                      </a:r>
                      <a:endParaRPr lang="ru-RU" sz="9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Показатели</a:t>
                      </a:r>
                      <a:endParaRPr lang="ru-RU" sz="9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Процедуры оценки</a:t>
                      </a:r>
                      <a:endParaRPr lang="ru-RU" sz="9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Инструментарий оценки</a:t>
                      </a:r>
                      <a:endParaRPr lang="ru-RU" sz="9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Форма представления результатов</a:t>
                      </a:r>
                      <a:endParaRPr lang="ru-RU" sz="9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Условия и границы применения оценки</a:t>
                      </a:r>
                      <a:endParaRPr lang="ru-RU" sz="9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Анализ результатов</a:t>
                      </a:r>
                      <a:endParaRPr lang="ru-RU" sz="9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Уровни оценивания и принятия управленческих решений</a:t>
                      </a:r>
                      <a:endParaRPr lang="ru-RU" sz="9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9454">
                <a:tc rowSpan="8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Метапредметные</a:t>
                      </a: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результаты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Познавательные, 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регулятивные и 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коммуникативные универсальные учебные действия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Сформированность</a:t>
                      </a: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УУД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Уровень </a:t>
                      </a:r>
                      <a:r>
                        <a:rPr lang="ru-RU" sz="9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сформированности</a:t>
                      </a: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УУД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(60% - удовлетворительно., 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75% - хорошо,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90% - отлично)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Психологическая стартовая диагностика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Диагностический комплекс 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Семаго Н.Я., Семаго М. М.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Заключение психолога, рекомендации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класс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Фиксация уровня сформированности  отдельных УУД, определение методов коррекции и развития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Совещание при зам.директора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5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Педагогическая стартовая диагностика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Школьный старт (авт. </a:t>
                      </a:r>
                      <a:r>
                        <a:rPr lang="ru-RU" sz="9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Т.В.Беглова</a:t>
                      </a: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и др.)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Сводная таблица, диаграммы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Ежегодно, сентябрь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17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ШТУР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Тест 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2-4 кл.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Беседа с классным руководителем рекомендации по организации работы с учащимися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08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Психологические диагностики уровня творческого мышления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Прогрессивные матрицы 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Дж. Равена 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Методика Вартег «Круги»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Таблица, диаграммы, интерпретация результатов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 запросам классного руководителя родителей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75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Педагогическое наблюдение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Лист наблюдения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(рефлексия учителя)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Данные наблюдений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Постоянно 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Развитие УУД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Индивидуальные беседы с родителями учащихся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5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Самоанализ и самооценка учащихся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Лист самооценки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(рефлексия ученика)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Раздел портфолио 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Ежегодно, май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Оценка динамики развития УУД, определение методов коррекции и развития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33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Комплексная работа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Тест, групповая работа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Сводная таблица, диаграммы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Ежегодно, апрель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Совещание при директоре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5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Итоговая комплексная работа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Тест, групповая/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проектная работа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Сводная таблица, диаграммы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 класс, май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Оценка уровня сформированности  УУД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Педагогический совет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510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Компоненты модели оценивания 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 результатов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784976" cy="4572000"/>
          </a:xfrm>
        </p:spPr>
        <p:txBody>
          <a:bodyPr/>
          <a:lstStyle/>
          <a:p>
            <a:r>
              <a:rPr lang="ru-RU" b="1" dirty="0" smtClean="0"/>
              <a:t>Объект оценки </a:t>
            </a:r>
            <a:r>
              <a:rPr lang="ru-RU" dirty="0" smtClean="0"/>
              <a:t>- </a:t>
            </a:r>
            <a:r>
              <a:rPr lang="ru-RU" sz="2400" dirty="0" err="1" smtClean="0"/>
              <a:t>метапредметные</a:t>
            </a:r>
            <a:r>
              <a:rPr lang="ru-RU" sz="2400" dirty="0" smtClean="0"/>
              <a:t> </a:t>
            </a:r>
            <a:r>
              <a:rPr lang="ru-RU" sz="2400" dirty="0"/>
              <a:t>результаты</a:t>
            </a:r>
          </a:p>
          <a:p>
            <a:r>
              <a:rPr lang="ru-RU" b="1" dirty="0"/>
              <a:t>Содержание </a:t>
            </a:r>
            <a:r>
              <a:rPr lang="ru-RU" b="1" dirty="0" smtClean="0"/>
              <a:t>оценки </a:t>
            </a:r>
            <a:r>
              <a:rPr lang="ru-RU" dirty="0"/>
              <a:t>- </a:t>
            </a:r>
            <a:r>
              <a:rPr lang="ru-RU" sz="2400" dirty="0"/>
              <a:t>познавательные, регулятивные и коммуникативные универсальные учебные действия</a:t>
            </a:r>
          </a:p>
          <a:p>
            <a:r>
              <a:rPr lang="ru-RU" b="1" dirty="0"/>
              <a:t>Критерии </a:t>
            </a:r>
            <a:r>
              <a:rPr lang="ru-RU" b="1" dirty="0" smtClean="0"/>
              <a:t>оценки </a:t>
            </a:r>
            <a:r>
              <a:rPr lang="ru-RU" dirty="0"/>
              <a:t>- </a:t>
            </a:r>
            <a:r>
              <a:rPr lang="ru-RU" sz="2400" dirty="0"/>
              <a:t>уровень </a:t>
            </a:r>
            <a:r>
              <a:rPr lang="ru-RU" sz="2400" dirty="0" err="1" smtClean="0"/>
              <a:t>сформированности</a:t>
            </a:r>
            <a:r>
              <a:rPr lang="ru-RU" sz="2400" dirty="0" smtClean="0"/>
              <a:t> </a:t>
            </a:r>
            <a:r>
              <a:rPr lang="ru-RU" sz="2400" dirty="0"/>
              <a:t>УУД  </a:t>
            </a:r>
          </a:p>
          <a:p>
            <a:pPr marL="0" indent="0">
              <a:buNone/>
            </a:pPr>
            <a:r>
              <a:rPr lang="ru-RU" sz="2000" dirty="0" smtClean="0"/>
              <a:t>     (</a:t>
            </a:r>
            <a:r>
              <a:rPr lang="ru-RU" sz="2000" dirty="0"/>
              <a:t>60% - </a:t>
            </a:r>
            <a:r>
              <a:rPr lang="ru-RU" sz="2000" dirty="0" smtClean="0"/>
              <a:t>удовлетворительно, 75</a:t>
            </a:r>
            <a:r>
              <a:rPr lang="ru-RU" sz="2000" dirty="0"/>
              <a:t>% - </a:t>
            </a:r>
            <a:r>
              <a:rPr lang="ru-RU" sz="2000" dirty="0" smtClean="0"/>
              <a:t>хорошо, 90</a:t>
            </a:r>
            <a:r>
              <a:rPr lang="ru-RU" sz="2000" dirty="0"/>
              <a:t>% - отлично)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643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80349554"/>
              </p:ext>
            </p:extLst>
          </p:nvPr>
        </p:nvGraphicFramePr>
        <p:xfrm>
          <a:off x="107505" y="188640"/>
          <a:ext cx="8928990" cy="6547194"/>
        </p:xfrm>
        <a:graphic>
          <a:graphicData uri="http://schemas.openxmlformats.org/drawingml/2006/table">
            <a:tbl>
              <a:tblPr firstRow="1" firstCol="1" bandRow="1"/>
              <a:tblGrid>
                <a:gridCol w="2451733"/>
                <a:gridCol w="2625268"/>
                <a:gridCol w="1925140"/>
                <a:gridCol w="1926849"/>
              </a:tblGrid>
              <a:tr h="8483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Процедуры оценки</a:t>
                      </a:r>
                      <a:endParaRPr lang="ru-RU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67" marR="397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Инструментарий оценки</a:t>
                      </a:r>
                      <a:endParaRPr lang="ru-RU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67" marR="397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Форма представления результатов</a:t>
                      </a:r>
                      <a:endParaRPr lang="ru-RU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67" marR="397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Условия и границы применения оценки</a:t>
                      </a:r>
                      <a:endParaRPr lang="ru-RU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67" marR="397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6669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Психологическая стартовая диагностика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67" marR="397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Диагностический комплекс 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Семаго Н.Я., Семаго М. М.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67" marR="397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Заключение психолога, рекомендации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67" marR="397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класс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67" marR="397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6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  <a:hlinkClick r:id="rId2" action="ppaction://hlinksldjump"/>
                        </a:rPr>
                        <a:t>Педагогическая стартовая диагностика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67" marR="397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Школьный старт (авт.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Т.В.Беглова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и др.)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67" marR="397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Сводная таблица, диаграммы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67" marR="397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Ежегодно, сентябрь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67" marR="397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0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ШТУР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67" marR="397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Тест 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67" marR="397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2-4 кл.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67" marR="397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32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Психологические диагностики уровня творческого мышления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67" marR="397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Прогрессивные матрицы 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Дж. Равена 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Методика Вартег «Круги»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67" marR="397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Таблица, диаграммы, интерпретация результатов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67" marR="397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 запросам классного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руководителя,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родителей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67" marR="397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69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Педагогическое наблюдение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67" marR="397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Лист наблюдения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(рефлексия учителя)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67" marR="397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Данные наблюдений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67" marR="397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Постоянно 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67" marR="397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69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  <a:hlinkClick r:id="rId3" action="ppaction://hlinksldjump"/>
                        </a:rPr>
                        <a:t>Самоанализ и самооценка учащихся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67" marR="397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Лист самооценки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(рефлексия ученика)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67" marR="397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Раздел портфолио 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67" marR="397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Ежегодно, май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67" marR="397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6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Комплексная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работа, </a:t>
                      </a:r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мониторинг УУД</a:t>
                      </a:r>
                      <a:endParaRPr kumimoji="0" lang="ru-RU" sz="14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767" marR="397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Тест, групповая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работа,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«Учимся учиться и действовать» </a:t>
                      </a:r>
                      <a:r>
                        <a:rPr lang="ru-RU" sz="9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(авт. </a:t>
                      </a:r>
                      <a:r>
                        <a:rPr lang="ru-RU" sz="900" baseline="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Т.В.Беглова</a:t>
                      </a:r>
                      <a:r>
                        <a:rPr lang="ru-RU" sz="9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и др.)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67" marR="397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  <a:hlinkClick r:id="rId4" action="ppaction://hlinksldjump"/>
                        </a:rPr>
                        <a:t>Сводная таблица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диаграммы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67" marR="397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Ежегодно, апрель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67" marR="397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18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  <a:hlinkClick r:id="rId5" action="ppaction://hlinksldjump"/>
                        </a:rPr>
                        <a:t>Итоговая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комплексная работа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67" marR="397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Тест, групповая/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проектная работа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67" marR="397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Сводная таблица, диаграммы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67" marR="397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 класс, май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767" marR="397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468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2838904"/>
              </p:ext>
            </p:extLst>
          </p:nvPr>
        </p:nvGraphicFramePr>
        <p:xfrm>
          <a:off x="1581960" y="404664"/>
          <a:ext cx="5798352" cy="3960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/>
        </p:nvGraphicFramePr>
        <p:xfrm>
          <a:off x="1043608" y="4221088"/>
          <a:ext cx="6693328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6798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3353103"/>
              </p:ext>
            </p:extLst>
          </p:nvPr>
        </p:nvGraphicFramePr>
        <p:xfrm>
          <a:off x="755576" y="188640"/>
          <a:ext cx="8138711" cy="62259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1658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34400" cy="758952"/>
          </a:xfrm>
        </p:spPr>
        <p:txBody>
          <a:bodyPr>
            <a:normAutofit fontScale="90000"/>
          </a:bodyPr>
          <a:lstStyle/>
          <a:p>
            <a:pPr lvl="0"/>
            <a:r>
              <a:rPr lang="ru-RU" altLang="ru-RU" dirty="0"/>
              <a:t>МОДЕЛЬ ОЦЕНИВАНИЯ МЕТАПРЕДМЕТНЫХ </a:t>
            </a:r>
            <a:r>
              <a:rPr lang="ru-RU" altLang="ru-RU" dirty="0" smtClean="0"/>
              <a:t>РЕЗУЛЬТАТОВ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88085183"/>
              </p:ext>
            </p:extLst>
          </p:nvPr>
        </p:nvGraphicFramePr>
        <p:xfrm>
          <a:off x="179512" y="1340767"/>
          <a:ext cx="8856985" cy="5353022"/>
        </p:xfrm>
        <a:graphic>
          <a:graphicData uri="http://schemas.openxmlformats.org/drawingml/2006/table">
            <a:tbl>
              <a:tblPr firstRow="1" firstCol="1" bandRow="1"/>
              <a:tblGrid>
                <a:gridCol w="508188"/>
                <a:gridCol w="653384"/>
                <a:gridCol w="434552"/>
                <a:gridCol w="509225"/>
                <a:gridCol w="943777"/>
                <a:gridCol w="1234170"/>
                <a:gridCol w="1524563"/>
                <a:gridCol w="871179"/>
                <a:gridCol w="943777"/>
                <a:gridCol w="1234170"/>
              </a:tblGrid>
              <a:tr h="8089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Объект оценки</a:t>
                      </a:r>
                      <a:endParaRPr lang="ru-RU" sz="9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Содержание оценки</a:t>
                      </a:r>
                      <a:endParaRPr lang="ru-RU" sz="9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Критерии оценки</a:t>
                      </a:r>
                      <a:endParaRPr lang="ru-RU" sz="9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Показатели</a:t>
                      </a:r>
                      <a:endParaRPr lang="ru-RU" sz="9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Процедуры оценки</a:t>
                      </a:r>
                      <a:endParaRPr lang="ru-RU" sz="9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Инструментарий оценки</a:t>
                      </a:r>
                      <a:endParaRPr lang="ru-RU" sz="9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Форма представления результатов</a:t>
                      </a:r>
                      <a:endParaRPr lang="ru-RU" sz="9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Условия и границы применения оценки</a:t>
                      </a:r>
                      <a:endParaRPr lang="ru-RU" sz="9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Анализ результатов</a:t>
                      </a:r>
                      <a:endParaRPr lang="ru-RU" sz="9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Уровни оценивания и принятия управленческих решений</a:t>
                      </a:r>
                      <a:endParaRPr lang="ru-RU" sz="9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9454">
                <a:tc rowSpan="8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Метапредметные</a:t>
                      </a: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результаты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Познавательные, 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регулятивные и 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коммуникативные универсальные учебные действия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Сформированность</a:t>
                      </a: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УУД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Уровень </a:t>
                      </a:r>
                      <a:r>
                        <a:rPr lang="ru-RU" sz="9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сформированности</a:t>
                      </a: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УУД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(60% - удовлетворительно., 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75% - хорошо,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90% - отлично)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Психологическая стартовая диагностика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Диагностический комплекс 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Семаго Н.Я., Семаго М. М.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Заключение психолога, рекомендации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класс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Фиксация уровня сформированности  отдельных УУД, определение методов коррекции и развития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Совещание при зам.директора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5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Педагогическая стартовая диагностика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Школьный старт (авт. </a:t>
                      </a:r>
                      <a:r>
                        <a:rPr lang="ru-RU" sz="9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Т.В.Беглова</a:t>
                      </a: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и др.)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Сводная таблица, диаграммы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Ежегодно, сентябрь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17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ШТУР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Тест 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2-4 кл.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Беседа с классным руководителем рекомендации по организации работы с учащимися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08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Психологические диагностики уровня творческого мышления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Прогрессивные матрицы 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Дж. Равена 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Методика Вартег «Круги»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Таблица, диаграммы, интерпретация результатов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 запросам классного руководителя родителей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75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Педагогическое наблюдение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Лист наблюдения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(рефлексия учителя)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Данные наблюдений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Постоянно 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Развитие УУД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Индивидуальные беседы с родителями учащихся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5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Самоанализ и самооценка учащихся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Лист самооценки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(рефлексия ученика)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Раздел портфолио 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Ежегодно, май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Оценка динамики развития УУД, определение методов коррекции и развития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33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Комплексная работа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Тест, групповая работа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Сводная таблица, диаграммы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Ежегодно, апрель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Совещание при директоре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5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Итоговая комплексная работа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Тест, групповая/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проектная работа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Сводная таблица, диаграммы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 класс, май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Оценка уровня сформированности  УУД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Педагогический совет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0049" marR="3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469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57378053"/>
              </p:ext>
            </p:extLst>
          </p:nvPr>
        </p:nvGraphicFramePr>
        <p:xfrm>
          <a:off x="467544" y="1412776"/>
          <a:ext cx="8064895" cy="5457869"/>
        </p:xfrm>
        <a:graphic>
          <a:graphicData uri="http://schemas.openxmlformats.org/drawingml/2006/table">
            <a:tbl>
              <a:tblPr firstRow="1" firstCol="1" bandRow="1"/>
              <a:tblGrid>
                <a:gridCol w="5400599"/>
                <a:gridCol w="648072"/>
                <a:gridCol w="1008112"/>
                <a:gridCol w="1008112"/>
              </a:tblGrid>
              <a:tr h="2555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u="sng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Я умею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Умею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Требуется помощь взрослого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Не умею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3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Сохранять цель учебной деятельности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Решать учебные и практические проблемы поисковыми и творческими способами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0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Планировать учебные действия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0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Контролировать учебные действия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3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Оценивать учебные действия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3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Понимать причины успеха/неуспеха учебной деятельности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3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Анализировать недостатки и достоинства своей деятельности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3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Использовать знаково-символические средства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Использовать речевые средства и  ИКТ средства  для решения познавательных задач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3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Использовать  различные способы поиска информации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3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Обобщать текстовую информацию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3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Строить простые рассуждения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3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Осуществлять  логическое действие «синтез»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0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Осуществлять  логическое действие  «сравнение»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3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Осуществлять  логическое действие «классификация»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Внимательно слушать собеседника и вести диалог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726" marR="557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619672" y="135097"/>
            <a:ext cx="6192688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2400" dirty="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rPr>
              <a:t>Лист самооценки </a:t>
            </a:r>
            <a:r>
              <a:rPr lang="ru-RU" altLang="ru-RU" sz="2400" dirty="0" err="1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rPr>
              <a:t>метапредметных</a:t>
            </a:r>
            <a:r>
              <a:rPr lang="ru-RU" altLang="ru-RU" sz="2400" dirty="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rPr>
              <a:t> результатов ученика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rPr>
              <a:t>2 класса</a:t>
            </a:r>
            <a:r>
              <a:rPr lang="ru-RU" altLang="ru-RU" sz="1600" dirty="0" smtClean="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rPr>
              <a:t>________________________________</a:t>
            </a:r>
            <a:endParaRPr lang="ru-RU" altLang="ru-RU" sz="1600" dirty="0">
              <a:solidFill>
                <a:schemeClr val="accent3">
                  <a:shade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0663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082108"/>
              </p:ext>
            </p:extLst>
          </p:nvPr>
        </p:nvGraphicFramePr>
        <p:xfrm>
          <a:off x="755575" y="1556792"/>
          <a:ext cx="7286999" cy="4507756"/>
        </p:xfrm>
        <a:graphic>
          <a:graphicData uri="http://schemas.openxmlformats.org/drawingml/2006/table">
            <a:tbl>
              <a:tblPr firstRow="1" firstCol="1" bandRow="1"/>
              <a:tblGrid>
                <a:gridCol w="4321213"/>
                <a:gridCol w="690949"/>
                <a:gridCol w="794034"/>
                <a:gridCol w="592043"/>
                <a:gridCol w="888760"/>
              </a:tblGrid>
              <a:tr h="11628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u="sng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Мой ребёнок умеет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Делает самостоя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тельно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Нужна помощь взрослого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Не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умеет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Не имею представления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8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Сохранять цель учебной деятельности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64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Решать учебные и практические проблемы поисковыми и творческими способами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43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Планировать учебные действия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43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Контролировать учебные действия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8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Оценивать учебные действия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8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Понимать причины успеха/неуспеха учебной деятельности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8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Анализировать недостатки и достоинства своей деятельности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8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Использовать знаково-символические средства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64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Использовать  речевые средства и  ИКТ средства  для решения познавательных задач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64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Использовать  различные способы поиска информации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755576" y="751386"/>
            <a:ext cx="748883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Times New Roman" pitchFamily="18" charset="0"/>
                <a:hlinkClick r:id="rId2" action="ppaction://hlinksldjump"/>
              </a:rPr>
              <a:t>Лист оценки </a:t>
            </a:r>
            <a:r>
              <a:rPr lang="ru-RU" b="1" dirty="0" err="1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Times New Roman" pitchFamily="18" charset="0"/>
                <a:hlinkClick r:id="rId2" action="ppaction://hlinksldjump"/>
              </a:rPr>
              <a:t>метапредметных</a:t>
            </a:r>
            <a:r>
              <a:rPr lang="ru-RU" b="1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Times New Roman" pitchFamily="18" charset="0"/>
                <a:hlinkClick r:id="rId2" action="ppaction://hlinksldjump"/>
              </a:rPr>
              <a:t> результатов для родителей </a:t>
            </a:r>
            <a:endParaRPr lang="ru-RU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2 класс</a:t>
            </a:r>
            <a:endParaRPr lang="ru-RU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95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293</TotalTime>
  <Words>1164</Words>
  <Application>Microsoft Office PowerPoint</Application>
  <PresentationFormat>Экран (4:3)</PresentationFormat>
  <Paragraphs>402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Официальная</vt:lpstr>
      <vt:lpstr>Внутришкольная модель оценивания метапредметных результатов на уровне начального общего образования</vt:lpstr>
      <vt:lpstr>МОДЕЛЬ ОЦЕНИВАНИЯ МЕТАПРЕДМЕТНЫХ РЕЗУЛЬТАТОВ</vt:lpstr>
      <vt:lpstr>Компоненты модели оценивания метапредметных результатов</vt:lpstr>
      <vt:lpstr>Презентация PowerPoint</vt:lpstr>
      <vt:lpstr>Презентация PowerPoint</vt:lpstr>
      <vt:lpstr>Презентация PowerPoint</vt:lpstr>
      <vt:lpstr>МОДЕЛЬ ОЦЕНИВАНИЯ МЕТАПРЕДМЕТНЫХ РЕЗУЛЬТАТОВ</vt:lpstr>
      <vt:lpstr>Презентация PowerPoint</vt:lpstr>
      <vt:lpstr>Презентация PowerPoint</vt:lpstr>
      <vt:lpstr>МОДЕЛЬ ОЦЕНИВАНИЯ МЕТАПРЕДМЕТНЫХ РЕЗУЛЬТАТОВ</vt:lpstr>
      <vt:lpstr>Презентация PowerPoint</vt:lpstr>
      <vt:lpstr>Итоговая оценка выпускника</vt:lpstr>
      <vt:lpstr>Презентация PowerPoint</vt:lpstr>
      <vt:lpstr>СПАСИБО!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Мозгова Наталья Владимировна</dc:creator>
  <cp:lastModifiedBy>Лидия Сергеевна Иловайская</cp:lastModifiedBy>
  <cp:revision>15</cp:revision>
  <dcterms:created xsi:type="dcterms:W3CDTF">2015-12-02T11:51:43Z</dcterms:created>
  <dcterms:modified xsi:type="dcterms:W3CDTF">2015-12-29T11:41:01Z</dcterms:modified>
</cp:coreProperties>
</file>