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66" r:id="rId4"/>
    <p:sldId id="264" r:id="rId5"/>
    <p:sldId id="265" r:id="rId6"/>
    <p:sldId id="257" r:id="rId7"/>
    <p:sldId id="268" r:id="rId8"/>
    <p:sldId id="267" r:id="rId9"/>
    <p:sldId id="259" r:id="rId10"/>
    <p:sldId id="260" r:id="rId11"/>
    <p:sldId id="261" r:id="rId12"/>
    <p:sldId id="263" r:id="rId13"/>
    <p:sldId id="262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118" autoAdjust="0"/>
  </p:normalViewPr>
  <p:slideViewPr>
    <p:cSldViewPr snapToGrid="0">
      <p:cViewPr varScale="1">
        <p:scale>
          <a:sx n="57" d="100"/>
          <a:sy n="57" d="100"/>
        </p:scale>
        <p:origin x="10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4855D-6F45-41DF-8618-72E96D00BAB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AD02BD-1C2E-4600-BD3E-7AEB3810CE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515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8CAA4-D3EA-4C31-8BBA-895B9DF84A49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E6802-75FD-4A1A-A49C-315EB5507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73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dirty="0" smtClean="0"/>
              <a:t>Сказать про проектно-исследовательскую</a:t>
            </a:r>
            <a:r>
              <a:rPr lang="ru-RU" altLang="ru-RU" baseline="0" dirty="0" smtClean="0"/>
              <a:t> как сретение</a:t>
            </a:r>
            <a:endParaRPr lang="ru-RU" alt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fld id="{5BF692CA-0FE5-4A34-A58C-892FCDCFB8DB}" type="slidenum">
              <a:rPr lang="ru-RU" altLang="ru-RU">
                <a:latin typeface="Calibri" panose="020F0502020204030204" pitchFamily="34" charset="0"/>
              </a:rPr>
              <a:pPr/>
              <a:t>2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7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288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98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32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50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85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63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308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97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87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94652F1-8AE0-4485-88AF-1926195F0FC1}" type="datetimeFigureOut">
              <a:rPr lang="ru-RU" smtClean="0"/>
              <a:t>30.12.2015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ADDCA46-12A1-4DF9-9954-0328D916B75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36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Региональные направления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Развития проектной и учебно-исследовательской деятельности учащихся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5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Региональные достижения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Наличие организаций исследовательской направленности по множеству направлений и их готовность работать со школьниками</a:t>
            </a:r>
          </a:p>
          <a:p>
            <a:r>
              <a:rPr lang="ru-RU" dirty="0" smtClean="0"/>
              <a:t>Обширная материальная база </a:t>
            </a:r>
          </a:p>
          <a:p>
            <a:r>
              <a:rPr lang="ru-RU" dirty="0" smtClean="0"/>
              <a:t>Научные школы</a:t>
            </a:r>
          </a:p>
          <a:p>
            <a:r>
              <a:rPr lang="ru-RU" dirty="0" smtClean="0"/>
              <a:t>Возможность представлять результаты исследований</a:t>
            </a:r>
          </a:p>
          <a:p>
            <a:r>
              <a:rPr lang="ru-RU" dirty="0" smtClean="0"/>
              <a:t>Организация обмена опытом </a:t>
            </a:r>
          </a:p>
          <a:p>
            <a:r>
              <a:rPr lang="ru-RU" dirty="0" smtClean="0"/>
              <a:t>Богатые культурные и исторические традиции</a:t>
            </a:r>
          </a:p>
          <a:p>
            <a:r>
              <a:rPr lang="ru-RU" dirty="0" smtClean="0"/>
              <a:t>Обширная сеть связей между организациями</a:t>
            </a:r>
          </a:p>
        </p:txBody>
      </p:sp>
    </p:spTree>
    <p:extLst>
      <p:ext uri="{BB962C8B-B14F-4D97-AF65-F5344CB8AC3E}">
        <p14:creationId xmlns:p14="http://schemas.microsoft.com/office/powerpoint/2010/main" val="2973929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 не менее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Часто организация исследовательской деятельности строится с исследовательской деятельности строится с использованием личных связей</a:t>
            </a:r>
          </a:p>
          <a:p>
            <a:r>
              <a:rPr lang="ru-RU" dirty="0" smtClean="0"/>
              <a:t>Педагоги испытывают сложности с материальной базой исследований</a:t>
            </a:r>
          </a:p>
          <a:p>
            <a:r>
              <a:rPr lang="ru-RU" dirty="0" smtClean="0"/>
              <a:t>Трудно применять теоретический материал, изученный на курсах повышения квалификации, в практике организации школьных проектов и исследований (проектирование вопросов, постановка проблемы, формулирование гипотезы, организация эксперимента, выбор методов исследования…)</a:t>
            </a:r>
          </a:p>
          <a:p>
            <a:r>
              <a:rPr lang="ru-RU" dirty="0" smtClean="0"/>
              <a:t>Не все педагоги информированы о возможностях представлять результаты исследований на межмуниципальном и региональном уровне</a:t>
            </a:r>
          </a:p>
          <a:p>
            <a:r>
              <a:rPr lang="ru-RU" dirty="0" smtClean="0"/>
              <a:t>Организационные проблемы</a:t>
            </a:r>
          </a:p>
          <a:p>
            <a:r>
              <a:rPr lang="ru-RU" dirty="0" smtClean="0"/>
              <a:t>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12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Способствуем развитию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Агрегируем информацию об интересных темах проектов</a:t>
            </a:r>
          </a:p>
          <a:p>
            <a:r>
              <a:rPr lang="ru-RU" dirty="0" smtClean="0"/>
              <a:t>Формируем банки методик исследования </a:t>
            </a:r>
          </a:p>
          <a:p>
            <a:r>
              <a:rPr lang="ru-RU" dirty="0" smtClean="0"/>
              <a:t>Консультируем по вопросам организации исследования</a:t>
            </a:r>
          </a:p>
          <a:p>
            <a:r>
              <a:rPr lang="ru-RU" dirty="0" smtClean="0"/>
              <a:t>Формируем банк информации о возможностях представления результатов исследований</a:t>
            </a:r>
          </a:p>
          <a:p>
            <a:r>
              <a:rPr lang="ru-RU" dirty="0" smtClean="0"/>
              <a:t>Объединяем усилия организаций разных ступеней образования в области поддержки исследовательской деятельности школьников</a:t>
            </a:r>
          </a:p>
          <a:p>
            <a:r>
              <a:rPr lang="ru-RU" dirty="0" smtClean="0"/>
              <a:t>Объединяем группы исследователей из разных МР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312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поддержки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Круглый год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 привлечением специалистов в разных областях науки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 использованием дистанционных технологий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 возможностью организации совместных исследований, объединяющих несколько групп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21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Проектная и исследовательская деятельность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2076"/>
              </p:ext>
            </p:extLst>
          </p:nvPr>
        </p:nvGraphicFramePr>
        <p:xfrm>
          <a:off x="348343" y="2229974"/>
          <a:ext cx="11596914" cy="4483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7851"/>
                <a:gridCol w="5799063"/>
              </a:tblGrid>
              <a:tr h="493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Проектная деятельность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Учебно-исследовательская деятельность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14799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Проект направлен на получение конкретного запланированного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результата – продукта</a:t>
                      </a:r>
                      <a:r>
                        <a:rPr lang="ru-RU" sz="2000" dirty="0">
                          <a:effectLst/>
                        </a:rPr>
                        <a:t>, обладающего определенными свойствами, и который необходим для конкретного использования.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ходе исследования организуется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поиск</a:t>
                      </a:r>
                      <a:r>
                        <a:rPr lang="ru-RU" sz="2000" dirty="0">
                          <a:effectLst/>
                        </a:rPr>
                        <a:t> в какой-то области, формулируются отдельные характеристики итогов работ. Отрицательный результат есть тоже результат.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  <a:tr h="24665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Реализацию проектных работ предваряет представление о будущем проекте, планирование процесса создания продукта и реализации этого плана. Результат проекта должен быть точно соотнесен со всеми характеристиками, сформулированными в его замысле.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Логика построения исследовательской деятельности включает формулировку проблемы исследования, выдвижение гипотезы (для решения этой проблемы) и последующую экспериментальную или модельную проверку выдвинутых предположений.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3328" y="271619"/>
            <a:ext cx="9720072" cy="1499616"/>
          </a:xfrm>
        </p:spPr>
        <p:txBody>
          <a:bodyPr/>
          <a:lstStyle/>
          <a:p>
            <a:r>
              <a:rPr lang="ru-RU" dirty="0" smtClean="0"/>
              <a:t>Особенности </a:t>
            </a:r>
            <a:r>
              <a:rPr lang="ru-RU" dirty="0" smtClean="0"/>
              <a:t>на разных ступенях образования</a:t>
            </a:r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468938" y="215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40045"/>
              </p:ext>
            </p:extLst>
          </p:nvPr>
        </p:nvGraphicFramePr>
        <p:xfrm>
          <a:off x="0" y="1900490"/>
          <a:ext cx="12192001" cy="552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298"/>
                <a:gridCol w="1591392"/>
                <a:gridCol w="1642445"/>
                <a:gridCol w="2368911"/>
                <a:gridCol w="2647885"/>
                <a:gridCol w="1953070"/>
              </a:tblGrid>
              <a:tr h="4721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Ступень обучения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Дошкольное образование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Начальное образование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Основное образование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Среднее образование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4721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Стадия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Ранний возраст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Дошкольный возраст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Младший школьный возраст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Младший подростковый возраст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Старший подростковый возраст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7082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Ведущая деятельность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Орудийно-предметная деятельность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Сюжетно-ролевая игра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Учебная деятельность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Личностное общение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Учебно-профессиональная деятельность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283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Основная идея организации проектной и учебно-исследовательской деятельности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Возможность свободных практических действий с разнообразными материалами, участие в элементарных опытах и </a:t>
                      </a:r>
                      <a:r>
                        <a:rPr lang="ru-RU" sz="1800" dirty="0" smtClean="0">
                          <a:effectLst/>
                        </a:rPr>
                        <a:t>экспериментах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Активизация учебной работы детей, придание ей исследовательского, творческого характера и, таким образом, передача учащимся инициативы в их собственной познавательной деятельности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Акцент на освоение учебно-исследовательской и проектной работы как типа деятельности, преимущественно на материале учебных предметов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Исследование и проект приобретают статус инструментов учебной деятельности и </a:t>
                      </a:r>
                      <a:r>
                        <a:rPr lang="ru-RU" sz="1800" dirty="0" err="1">
                          <a:effectLst/>
                        </a:rPr>
                        <a:t>внепредметных</a:t>
                      </a:r>
                      <a:r>
                        <a:rPr lang="ru-RU" sz="1800" dirty="0">
                          <a:effectLst/>
                        </a:rPr>
                        <a:t> способов освоения социальной жизни и культуры.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46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</a:t>
            </a:r>
            <a:r>
              <a:rPr lang="ru-RU" dirty="0"/>
              <a:t>на разных ступенях образования</a:t>
            </a:r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468938" y="215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835378"/>
              </p:ext>
            </p:extLst>
          </p:nvPr>
        </p:nvGraphicFramePr>
        <p:xfrm>
          <a:off x="0" y="1981134"/>
          <a:ext cx="12191999" cy="5171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297"/>
                <a:gridCol w="1145893"/>
                <a:gridCol w="1138756"/>
                <a:gridCol w="1838725"/>
                <a:gridCol w="2131249"/>
                <a:gridCol w="3949079"/>
              </a:tblGrid>
              <a:tr h="507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Ступень обучения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Дошкольное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Начальное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Основное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Среднее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5072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Стадия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Ранний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Дошкольный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Младший школьный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Младший подростковый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Старший подростковый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7609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Ведущая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Орудийно-предметная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Сюжетно-ролевая игра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Учебная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Личностное общение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Учебно-профессиональная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31014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Особенности проектной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Развитие умений и навыков планирования, моделирования и решения практических задач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Ориентация на получение проектного результата, обеспечивающего решение прикладной задачи и имеющего конкретное выражение.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Самостоятельная реализация проекта самим учеником или группой учащихся, включая формулировку </a:t>
                      </a:r>
                      <a:r>
                        <a:rPr lang="ru-RU" sz="1600" dirty="0" err="1">
                          <a:effectLst/>
                        </a:rPr>
                        <a:t>предпроектной</a:t>
                      </a:r>
                      <a:r>
                        <a:rPr lang="ru-RU" sz="1600" dirty="0">
                          <a:effectLst/>
                        </a:rPr>
                        <a:t> идеи, постановку целей, описывание необходимых ресурсов, </a:t>
                      </a:r>
                      <a:r>
                        <a:rPr lang="ru-RU" sz="1600" dirty="0" smtClean="0">
                          <a:effectLst/>
                        </a:rPr>
                        <a:t>определение параметров </a:t>
                      </a:r>
                      <a:r>
                        <a:rPr lang="ru-RU" sz="1600" dirty="0">
                          <a:effectLst/>
                        </a:rPr>
                        <a:t>и критериев успешности реализации проекта, формирование навыка принятия параметров и критериев успешности проекта, предлагаемых другими, внешними по отношению к школе социальными и культурными сообществами, стратами.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47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902" y="0"/>
            <a:ext cx="9720072" cy="1499616"/>
          </a:xfrm>
        </p:spPr>
        <p:txBody>
          <a:bodyPr/>
          <a:lstStyle/>
          <a:p>
            <a:r>
              <a:rPr lang="ru-RU" dirty="0" smtClean="0"/>
              <a:t>Особенности </a:t>
            </a:r>
            <a:r>
              <a:rPr lang="ru-RU" dirty="0"/>
              <a:t>на разных ступенях образования</a:t>
            </a:r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468938" y="215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68581"/>
              </p:ext>
            </p:extLst>
          </p:nvPr>
        </p:nvGraphicFramePr>
        <p:xfrm>
          <a:off x="0" y="1378647"/>
          <a:ext cx="12192001" cy="5479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299"/>
                <a:gridCol w="1473098"/>
                <a:gridCol w="2641780"/>
                <a:gridCol w="2048311"/>
                <a:gridCol w="2087445"/>
                <a:gridCol w="1953068"/>
              </a:tblGrid>
              <a:tr h="3666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Ступень обучения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Дошкольное образование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Начальное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Основное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Среднее образование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5541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Стадия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Ранний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Дошкольный возраст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Младший школьный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Младший подростковый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Старший подростковый возраст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5623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Ведущая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Орудийно-предметная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Сюжетно-ролевая игра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Учебная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Личностное общение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Учебно-профессиональная деятельность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  <a:tr h="2999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Особенности учебно-исследовательской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Исследовательская активность, интерес к окружающим предметам и их свойствам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Развитие предпосылок для того, чтобы открывать явления из естественнонаучной области, устанавливая и понимая простые причинные </a:t>
                      </a:r>
                      <a:r>
                        <a:rPr lang="ru-RU" sz="1600" dirty="0" smtClean="0">
                          <a:effectLst/>
                        </a:rPr>
                        <a:t>взаимосвязи, </a:t>
                      </a:r>
                      <a:r>
                        <a:rPr lang="ru-RU" sz="1600" dirty="0">
                          <a:effectLst/>
                        </a:rPr>
                        <a:t>первые гипотезы и собственные теории, </a:t>
                      </a:r>
                      <a:r>
                        <a:rPr lang="ru-RU" sz="1600" dirty="0" smtClean="0">
                          <a:effectLst/>
                        </a:rPr>
                        <a:t>знакомство </a:t>
                      </a:r>
                      <a:r>
                        <a:rPr lang="ru-RU" sz="1600" dirty="0">
                          <a:effectLst/>
                        </a:rPr>
                        <a:t>с первичными закономерностями, попытки разбираться во взаимосвязях, присущих этой сфере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Поиск новых знаний и </a:t>
                      </a:r>
                      <a:r>
                        <a:rPr lang="ru-RU" sz="1600" dirty="0" smtClean="0">
                          <a:effectLst/>
                        </a:rPr>
                        <a:t>направленность </a:t>
                      </a:r>
                      <a:r>
                        <a:rPr lang="ru-RU" sz="1600" dirty="0">
                          <a:effectLst/>
                        </a:rPr>
                        <a:t>на развитие у ученика умений и навыков научного поиска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«Приращение» в компетенциях обучающегося, возможность обучающихся посмотреть на различные проблемы с позиции ученых, занимающихся научным исследованием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Использование элементов математического моделирования и анализа как инструмента интерпретации результатов исследования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91" marR="959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8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Естественный способ познания мира ребенком</a:t>
            </a:r>
          </a:p>
          <a:p>
            <a:endParaRPr lang="ru-RU" sz="4000" dirty="0"/>
          </a:p>
          <a:p>
            <a:r>
              <a:rPr lang="ru-RU" sz="4000" dirty="0" smtClean="0"/>
              <a:t>Бесценный инструмент профессионального роста для педагога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62516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Модель полноценной деятельности ребенка</a:t>
            </a:r>
          </a:p>
          <a:p>
            <a:endParaRPr lang="ru-RU" sz="4000" dirty="0"/>
          </a:p>
          <a:p>
            <a:r>
              <a:rPr lang="ru-RU" sz="4000" dirty="0"/>
              <a:t>Инструмент становления учебной самостоятельности, первые пробы в общественной жизни</a:t>
            </a:r>
          </a:p>
        </p:txBody>
      </p:sp>
    </p:spTree>
    <p:extLst>
      <p:ext uri="{BB962C8B-B14F-4D97-AF65-F5344CB8AC3E}">
        <p14:creationId xmlns:p14="http://schemas.microsoft.com/office/powerpoint/2010/main" val="7450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Субъектно-ориентированный подход к сопровождению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9" y="2540000"/>
            <a:ext cx="9720071" cy="4023360"/>
          </a:xfrm>
        </p:spPr>
        <p:txBody>
          <a:bodyPr/>
          <a:lstStyle/>
          <a:p>
            <a:r>
              <a:rPr lang="ru-RU" dirty="0"/>
              <a:t>Максимально широкий выбор тематики деятельности</a:t>
            </a:r>
          </a:p>
          <a:p>
            <a:r>
              <a:rPr lang="ru-RU" dirty="0"/>
              <a:t>Свобода выбора, предоставляемая </a:t>
            </a:r>
            <a:r>
              <a:rPr lang="ru-RU" dirty="0" smtClean="0"/>
              <a:t>ребенку</a:t>
            </a:r>
            <a:endParaRPr lang="ru-RU" dirty="0"/>
          </a:p>
          <a:p>
            <a:r>
              <a:rPr lang="ru-RU" dirty="0"/>
              <a:t>Реализация деятельности в зоне ближайшего развития, когда взрослый оказывает необходимую поддержку самостоятельной деятельности </a:t>
            </a:r>
            <a:r>
              <a:rPr lang="ru-RU" dirty="0" smtClean="0"/>
              <a:t>ребенка</a:t>
            </a:r>
          </a:p>
          <a:p>
            <a:r>
              <a:rPr lang="ru-RU" dirty="0" smtClean="0"/>
              <a:t>Посильные для ребенка задачи деятельности</a:t>
            </a:r>
            <a:endParaRPr lang="ru-RU" dirty="0"/>
          </a:p>
          <a:p>
            <a:r>
              <a:rPr lang="ru-RU" dirty="0" smtClean="0"/>
              <a:t>Ориентация на достижение полноты </a:t>
            </a:r>
            <a:r>
              <a:rPr lang="ru-RU" dirty="0"/>
              <a:t>структуры </a:t>
            </a:r>
            <a:r>
              <a:rPr lang="ru-RU" dirty="0" smtClean="0"/>
              <a:t>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087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Сопровождать исследование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Проявлять интерес самому</a:t>
            </a:r>
          </a:p>
          <a:p>
            <a:r>
              <a:rPr lang="ru-RU" dirty="0" smtClean="0"/>
              <a:t>Обладать умениями проводить исследование и представлять его результаты</a:t>
            </a:r>
          </a:p>
          <a:p>
            <a:r>
              <a:rPr lang="ru-RU" dirty="0" smtClean="0"/>
              <a:t>Предоставлять свободу выбора и действий</a:t>
            </a:r>
          </a:p>
          <a:p>
            <a:r>
              <a:rPr lang="ru-RU" dirty="0" smtClean="0"/>
              <a:t>Обладать обширными знаниями в области исследования</a:t>
            </a:r>
          </a:p>
          <a:p>
            <a:r>
              <a:rPr lang="ru-RU" dirty="0" smtClean="0"/>
              <a:t>Иметь материальную базу для исследования</a:t>
            </a:r>
          </a:p>
          <a:p>
            <a:r>
              <a:rPr lang="ru-RU" dirty="0" smtClean="0"/>
              <a:t>Иметь возможность апробировать результаты исследования</a:t>
            </a:r>
          </a:p>
          <a:p>
            <a:endParaRPr lang="ru-RU" dirty="0"/>
          </a:p>
          <a:p>
            <a:r>
              <a:rPr lang="ru-RU" dirty="0" smtClean="0"/>
              <a:t>Не мешать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9042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330</TotalTime>
  <Words>786</Words>
  <Application>Microsoft Office PowerPoint</Application>
  <PresentationFormat>Широкоэкранный</PresentationFormat>
  <Paragraphs>135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Tw Cen MT</vt:lpstr>
      <vt:lpstr>Tw Cen MT Condensed</vt:lpstr>
      <vt:lpstr>Wingdings 3</vt:lpstr>
      <vt:lpstr>Интеграл</vt:lpstr>
      <vt:lpstr>Региональные направления</vt:lpstr>
      <vt:lpstr>Проектная и исследовательская деятельность</vt:lpstr>
      <vt:lpstr>Особенности на разных ступенях образования</vt:lpstr>
      <vt:lpstr>Особенности на разных ступенях образования</vt:lpstr>
      <vt:lpstr>Особенности на разных ступенях образования</vt:lpstr>
      <vt:lpstr>исследование</vt:lpstr>
      <vt:lpstr>Проект</vt:lpstr>
      <vt:lpstr>Субъектно-ориентированный подход к сопровождению</vt:lpstr>
      <vt:lpstr>Сопровождать исследование</vt:lpstr>
      <vt:lpstr>Региональные достижения</vt:lpstr>
      <vt:lpstr>Тем не менее</vt:lpstr>
      <vt:lpstr>Способствуем развитию</vt:lpstr>
      <vt:lpstr>Формы поддержки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Региональные направления</dc:title>
  <dc:creator>Sve</dc:creator>
  <cp:lastModifiedBy>Sve</cp:lastModifiedBy>
  <cp:revision>17</cp:revision>
  <cp:lastPrinted>2015-12-03T06:45:05Z</cp:lastPrinted>
  <dcterms:created xsi:type="dcterms:W3CDTF">2015-10-16T05:18:07Z</dcterms:created>
  <dcterms:modified xsi:type="dcterms:W3CDTF">2015-12-29T21:05:28Z</dcterms:modified>
</cp:coreProperties>
</file>