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79" r:id="rId4"/>
    <p:sldId id="280" r:id="rId5"/>
    <p:sldId id="285" r:id="rId6"/>
    <p:sldId id="266" r:id="rId7"/>
    <p:sldId id="259" r:id="rId8"/>
    <p:sldId id="269" r:id="rId9"/>
    <p:sldId id="287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5" autoAdjust="0"/>
    <p:restoredTop sz="94660"/>
  </p:normalViewPr>
  <p:slideViewPr>
    <p:cSldViewPr>
      <p:cViewPr varScale="1">
        <p:scale>
          <a:sx n="68" d="100"/>
          <a:sy n="68" d="100"/>
        </p:scale>
        <p:origin x="-9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A2328FB-221A-4B6F-ABD6-28348B4D08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4012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C4363-0667-4AA5-A5E8-FB7F24FF86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85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72A02-E7D6-4481-91C5-BCA87586ED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22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924F4-F536-4B6B-9C0C-530D97A877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256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6B32F5F-D211-4EF2-9F83-8E3EFCA45D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9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7FDD3-FEB8-4FF5-A6AD-04924F454C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75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CCFC8-01F2-49B7-9559-FB1746AF61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084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8AF88-E569-4220-A95B-D531892238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674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56340-3106-4D12-9FC5-A4089D7F2F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435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5DB9A-5A59-4267-89D4-8CD3B01A91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84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3CF8014A-4FEF-41A7-83E6-41FABB269C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095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A7003189-CB5C-40C7-B488-6F1956755D6A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0" r:id="rId2"/>
    <p:sldLayoutId id="2147483859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60" r:id="rId9"/>
    <p:sldLayoutId id="2147483856" r:id="rId10"/>
    <p:sldLayoutId id="21474838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8;&#1077;&#1084;&#1099;%20&#1087;&#1088;&#1086;&#1077;&#1082;&#1090;&#1086;&#1074;%20&#1087;&#1086;%20&#1073;&#1080;&#1086;&#1083;&#1086;&#1075;&#1080;&#1080;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bscribe.dnttm.ru/" TargetMode="External"/><Relationship Id="rId2" Type="http://schemas.openxmlformats.org/officeDocument/2006/relationships/hyperlink" Target="http://www.konkurs.dnttm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ssl.dnttm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241744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600" dirty="0" smtClean="0"/>
              <a:t>Организация   проектно-исследовательской деятельности школьников</a:t>
            </a:r>
            <a:endParaRPr lang="ru-RU" sz="4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93382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ru-RU" altLang="ru-RU" smtClean="0"/>
              <a:t>Немцева Т.В.,                                                                                                            ст. преподаватель </a:t>
            </a:r>
          </a:p>
          <a:p>
            <a:pPr marR="0" eaLnBrk="1" hangingPunct="1">
              <a:lnSpc>
                <a:spcPct val="80000"/>
              </a:lnSpc>
            </a:pPr>
            <a:r>
              <a:rPr lang="ru-RU" altLang="ru-RU" smtClean="0"/>
              <a:t>кафедры ЕМД </a:t>
            </a:r>
          </a:p>
          <a:p>
            <a:pPr marR="0" eaLnBrk="1" hangingPunct="1">
              <a:lnSpc>
                <a:spcPct val="80000"/>
              </a:lnSpc>
            </a:pPr>
            <a:r>
              <a:rPr lang="ru-RU" altLang="ru-RU" smtClean="0"/>
              <a:t>ГОАУ ЯО ИРО</a:t>
            </a:r>
          </a:p>
        </p:txBody>
      </p:sp>
    </p:spTree>
  </p:cSld>
  <p:clrMapOvr>
    <a:masterClrMapping/>
  </p:clrMapOvr>
  <p:transition advTm="60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/>
              <a:t>   Не существует сколько-нибудь достоверных тестов на одаренность, кроме тех, которые проявляются в результате активного участия хотя бы в самой маленькой поисковой исследовательской работе. </a:t>
            </a:r>
          </a:p>
          <a:p>
            <a:pPr algn="r" eaLnBrk="1" hangingPunct="1">
              <a:buFontTx/>
              <a:buNone/>
            </a:pPr>
            <a:r>
              <a:rPr lang="ru-RU" altLang="ru-RU" smtClean="0"/>
              <a:t>А.Н. Колмогоров</a:t>
            </a:r>
          </a:p>
        </p:txBody>
      </p:sp>
    </p:spTree>
  </p:cSld>
  <p:clrMapOvr>
    <a:masterClrMapping/>
  </p:clrMapOvr>
  <p:transition spd="med" advTm="67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692150"/>
            <a:ext cx="8540750" cy="5407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b="1" i="1" smtClean="0"/>
              <a:t>	Проектная деятельность обучающихся</a:t>
            </a:r>
            <a:r>
              <a:rPr lang="ru-RU" altLang="ru-RU" smtClean="0"/>
              <a:t> — совместная учебно-познавательная, творческая или игровая деятельность учащихся, имеющая общую цель, согласованные методы, способы деятельности, направленная на достижение общего результата деятельности. Непременным условием проектной деятельности является наличие заранее выработанных представлений о конечном продукте деятельности, этапов проектирования (выработка концепции, определение целей и задач проекта, доступных и оптимальных ресурсов деятельности, создание плана, программ и организация деятельности по реализации проекта) и реализации проекта, включая его осмысление и рефлексию результатов деятельности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836613"/>
            <a:ext cx="8662988" cy="583247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altLang="ru-RU" sz="2400" b="1" i="1" smtClean="0"/>
              <a:t>Проектно-исследовательская деятельность</a:t>
            </a:r>
            <a:r>
              <a:rPr lang="ru-RU" altLang="ru-RU" sz="2400" smtClean="0"/>
              <a:t> — деятельность по проектированию собственного исследования, предполагающая выделение целей и задач, выделение принципов отбора методик, планирование хода исследования, определение ожидаемых результатов, оценка реализуемости исследования, определение необходимых ресурсов. Является организационной рамкой исследования. </a:t>
            </a:r>
          </a:p>
          <a:p>
            <a:pPr marL="0" indent="0">
              <a:buFont typeface="Wingdings 2" pitchFamily="18" charset="2"/>
              <a:buNone/>
            </a:pPr>
            <a:r>
              <a:rPr lang="ru-RU" altLang="ru-RU" sz="2400" smtClean="0"/>
              <a:t> </a:t>
            </a:r>
            <a:r>
              <a:rPr lang="ru-RU" altLang="ru-RU" sz="2400" b="1" i="1" smtClean="0"/>
              <a:t>Под исследовательской деятельностью</a:t>
            </a:r>
            <a:r>
              <a:rPr lang="ru-RU" altLang="ru-RU" sz="2400" smtClean="0"/>
              <a:t> понимается деятельность учащихся, связанная с решением учащимися творческой, исследовательской задачи с заранее неизвестным решением (в отличие от практикума, служащего для иллюстрации тех или иных законов природы) и предполагающая наличие основных этапов, характерных для исследования в  научной сфере [1].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968375"/>
          </a:xfrm>
        </p:spPr>
        <p:txBody>
          <a:bodyPr/>
          <a:lstStyle/>
          <a:p>
            <a:pPr algn="ctr" eaLnBrk="1" hangingPunct="1"/>
            <a:r>
              <a:rPr lang="ru-RU" altLang="ru-RU" b="1" smtClean="0"/>
              <a:t>Способы организации  ПИД</a:t>
            </a:r>
          </a:p>
        </p:txBody>
      </p:sp>
      <p:sp>
        <p:nvSpPr>
          <p:cNvPr id="1085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484313"/>
            <a:ext cx="8424862" cy="461168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altLang="ru-RU" sz="2000" b="1" i="1" smtClean="0"/>
              <a:t>Первое</a:t>
            </a:r>
            <a:r>
              <a:rPr lang="ru-RU" altLang="ru-RU" sz="2000" smtClean="0"/>
              <a:t> – поиск таких тем в учебных программах, которые позволяют школьникам осуществлять проектную деятельность с изучаемым содержанием  (</a:t>
            </a:r>
            <a:r>
              <a:rPr lang="ru-RU" altLang="ru-RU" sz="2000" smtClean="0">
                <a:solidFill>
                  <a:srgbClr val="0070C0"/>
                </a:solidFill>
                <a:hlinkClick r:id="rId2" action="ppaction://hlinkfile"/>
              </a:rPr>
              <a:t>информационные и творческие мини-проекты </a:t>
            </a:r>
            <a:r>
              <a:rPr lang="ru-RU" altLang="ru-RU" sz="2000" smtClean="0"/>
              <a:t>в рамках одного урока);</a:t>
            </a:r>
          </a:p>
          <a:p>
            <a:pPr marL="0" indent="0">
              <a:buFont typeface="Wingdings 2" pitchFamily="18" charset="2"/>
              <a:buNone/>
            </a:pPr>
            <a:r>
              <a:rPr lang="ru-RU" altLang="ru-RU" sz="2000" b="1" i="1" smtClean="0"/>
              <a:t>Второе </a:t>
            </a:r>
            <a:r>
              <a:rPr lang="ru-RU" altLang="ru-RU" sz="2000" smtClean="0"/>
              <a:t>– отказ  от полной формы проектирования (составление запусковых ситуаций, которые занимают часть урока); дальнейшая проектная деятельность осуществляется во внеурочной (домашней) работе; представление и защита результатов проектов производится на уроке; </a:t>
            </a:r>
          </a:p>
          <a:p>
            <a:pPr marL="0" indent="0">
              <a:buFont typeface="Wingdings 2" pitchFamily="18" charset="2"/>
              <a:buNone/>
            </a:pPr>
            <a:r>
              <a:rPr lang="ru-RU" altLang="ru-RU" sz="2000" b="1" i="1" smtClean="0"/>
              <a:t>Третье</a:t>
            </a:r>
            <a:r>
              <a:rPr lang="ru-RU" altLang="ru-RU" sz="2000" b="1" smtClean="0"/>
              <a:t> </a:t>
            </a:r>
            <a:r>
              <a:rPr lang="ru-RU" altLang="ru-RU" sz="2000" smtClean="0"/>
              <a:t>– встраивание  в содержание учебного предмета проектно - учебной деятельности на ключевых (важных) моментах  учебного курса или координации нескольких учебных  предметов (от одной  до трех недель);</a:t>
            </a:r>
          </a:p>
          <a:p>
            <a:pPr marL="0" indent="0">
              <a:buFont typeface="Wingdings 2" pitchFamily="18" charset="2"/>
              <a:buNone/>
            </a:pPr>
            <a:r>
              <a:rPr lang="ru-RU" altLang="ru-RU" sz="2000" b="1" i="1" smtClean="0"/>
              <a:t>Четвертое</a:t>
            </a:r>
            <a:r>
              <a:rPr lang="ru-RU" altLang="ru-RU" sz="2000" i="1" smtClean="0"/>
              <a:t> </a:t>
            </a:r>
            <a:r>
              <a:rPr lang="ru-RU" altLang="ru-RU" sz="2000" smtClean="0"/>
              <a:t>–  организация проектной  деятельности школьников  за пределами  учебного содержания (внеурочная деятельность, социальные проекты).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476250"/>
            <a:ext cx="8229600" cy="7921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/>
              <a:t>Многообразие форм организации исследовательской деятельности</a:t>
            </a:r>
            <a:endParaRPr lang="ru-RU" sz="4000" b="1" dirty="0"/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412875"/>
            <a:ext cx="8377237" cy="504031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200" b="1" i="1" smtClean="0"/>
              <a:t>Формы  исследовательской  деятельности на урочных занятиях:                                                                                                                    </a:t>
            </a:r>
            <a:r>
              <a:rPr lang="ru-RU" altLang="ru-RU" sz="2200" b="1" smtClean="0"/>
              <a:t>                                                                                                                               </a:t>
            </a:r>
            <a:r>
              <a:rPr lang="ru-RU" altLang="ru-RU" sz="2200" smtClean="0"/>
              <a:t>•  урок - исследование, урок - лаборатория, урок — творческий отчёт, урок изобретательства, урок «Удивительное рядом»,  урок — рассказ об учёных, урок — защита исследовательских проектов,  урок-экспертиза,  урок «Патент на открытие», урок открытых мыслей;                                                                                 • учебный эксперимент, который позволяет организовать освоение таких элементов исследовательской деятельности, как планирование и проведение эксперимента, обработка и анализ его результатов;                                                                                                                                                            • домашнее задание исследовательского характера может сочетать в себе разнообразные виды, причём позволяет провести учебное исследование, достаточно протяжённое во времени [5].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936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/>
              <a:t>Многообразие форм организации исследовательской деятельности</a:t>
            </a:r>
          </a:p>
        </p:txBody>
      </p:sp>
      <p:sp>
        <p:nvSpPr>
          <p:cNvPr id="798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268413"/>
            <a:ext cx="8229600" cy="540067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altLang="ru-RU" sz="2400" b="1" i="1" smtClean="0"/>
              <a:t>Формы исследовательской деятельности на внеурочных занятиях:                                                                                                                                   </a:t>
            </a:r>
            <a:r>
              <a:rPr lang="ru-RU" altLang="ru-RU" sz="2400" smtClean="0"/>
              <a:t>• </a:t>
            </a:r>
            <a:r>
              <a:rPr lang="ru-RU" altLang="ru-RU" sz="2400" i="1" smtClean="0"/>
              <a:t>полевая практика</a:t>
            </a:r>
            <a:r>
              <a:rPr lang="ru-RU" altLang="ru-RU" sz="2400" smtClean="0"/>
              <a:t> обучающихся, которая может проводиться в весенне-летний период, либо в выходные дни (по времени непродолжительная от 1-2 дней до недели);                                                                                                                                                    </a:t>
            </a:r>
            <a:r>
              <a:rPr lang="ru-RU" altLang="ru-RU" sz="2400" i="1" smtClean="0"/>
              <a:t>образовательные экспедиции</a:t>
            </a:r>
            <a:r>
              <a:rPr lang="ru-RU" altLang="ru-RU" sz="2400" smtClean="0"/>
              <a:t> — походы, поездки, экскурсии с обозначенными</a:t>
            </a:r>
            <a:r>
              <a:rPr lang="ru-RU" altLang="ru-RU" sz="2400" i="1" smtClean="0"/>
              <a:t>   </a:t>
            </a:r>
            <a:r>
              <a:rPr lang="ru-RU" altLang="ru-RU" sz="2400" smtClean="0"/>
              <a:t>образовательными целями, программой деятельности, продуманными формами контроля. Образовательные экспедиции предусматривают активную образовательную деятельность школьников, в том числе и исследовательского характера (длительность экспедиций от 2-х недель до 1 месяца);                                                                                                                                                                                       </a:t>
            </a:r>
            <a:r>
              <a:rPr lang="ru-RU" altLang="ru-RU" sz="2400" i="1" smtClean="0"/>
              <a:t>                                                                                      </a:t>
            </a:r>
            <a:endParaRPr lang="ru-RU" altLang="ru-RU" sz="2400" smtClean="0"/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333375"/>
            <a:ext cx="8229600" cy="6524625"/>
          </a:xfrm>
        </p:spPr>
        <p:txBody>
          <a:bodyPr/>
          <a:lstStyle/>
          <a:p>
            <a:pPr eaLnBrk="1" hangingPunct="1"/>
            <a:r>
              <a:rPr lang="ru-RU" altLang="ru-RU" sz="2200" i="1" smtClean="0"/>
              <a:t>факультативные занятия</a:t>
            </a:r>
            <a:r>
              <a:rPr lang="ru-RU" altLang="ru-RU" sz="2200" smtClean="0"/>
              <a:t>, предполагающие углублённое изучение предмета, дают большие возможности для реализации на них исследовательской деятельности обучающихся;                                                                                                                  • </a:t>
            </a:r>
            <a:r>
              <a:rPr lang="ru-RU" altLang="ru-RU" sz="2200" i="1" smtClean="0"/>
              <a:t>ученическое научно-исследовательское общество</a:t>
            </a:r>
            <a:r>
              <a:rPr lang="ru-RU" altLang="ru-RU" sz="2200" smtClean="0"/>
              <a:t> (УНИО) — форма внеурочной деятельности, которая сочетает в себе работу над учебными исследованиями, коллективное обсуждение промежуточных и итоговых результатов этой работы, организацию круглых столов, дискуссий, дебатов, интеллектуальных игр, публичных защит, конференций и др., а также встречи с представителями науки и образования, экскурсии в учреждения науки и образования, сотрудничество с УНИО других школ;                                                                                                                                                                                           • </a:t>
            </a:r>
            <a:r>
              <a:rPr lang="ru-RU" altLang="ru-RU" sz="2200" i="1" smtClean="0"/>
              <a:t>участие обучающихся в олимпиадах, конкурсах, конференциях</a:t>
            </a:r>
            <a:r>
              <a:rPr lang="ru-RU" altLang="ru-RU" sz="2200" smtClean="0"/>
              <a:t>, в том числе дистанционных, предметных неделях, интеллектуальных марафонах предполагает выполнение ими учебных исследований или их элементов в рамках данных мероприятий [5].</a:t>
            </a:r>
          </a:p>
          <a:p>
            <a:pPr eaLnBrk="1" hangingPunct="1"/>
            <a:endParaRPr lang="ru-RU" altLang="ru-RU" sz="2800" b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28575" y="1557338"/>
            <a:ext cx="8229600" cy="4840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000" smtClean="0"/>
              <a:t> </a:t>
            </a:r>
            <a:endParaRPr lang="ru-RU" altLang="ru-RU" sz="2000" smtClean="0">
              <a:cs typeface="Arial" charset="0"/>
            </a:endParaRP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473075" y="476250"/>
            <a:ext cx="8424863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i="1">
                <a:latin typeface="Tahoma" pitchFamily="34" charset="0"/>
              </a:rPr>
              <a:t>Список литературы                                                                                                                  </a:t>
            </a:r>
            <a:r>
              <a:rPr lang="ru-RU" altLang="ru-RU" sz="2000">
                <a:latin typeface="Tahoma" pitchFamily="34" charset="0"/>
              </a:rPr>
              <a:t>1.Исследовательская и проектная деятельность учащихся по биологии: метод. Пособие/ Е.В. Тяглова. - М.: Планета, 2010                                                                                       2. Организация проектной и исследовательской деятельности школьников: биология: 5-9 классы: методическое пособие/Л.А. Громова.- М.: Вентана-Граф, 2014                                                                                                                                              3. Обзор исследовательских и научно-практических юношеских конференций, семинаров конкурсов и пр. http:// </a:t>
            </a:r>
            <a:r>
              <a:rPr lang="ru-RU" altLang="ru-RU" sz="2000">
                <a:latin typeface="Tahoma" pitchFamily="34" charset="0"/>
                <a:hlinkClick r:id="rId2"/>
              </a:rPr>
              <a:t>www.konkurs.dnttm.ru</a:t>
            </a:r>
            <a:r>
              <a:rPr lang="ru-RU" altLang="ru-RU" sz="2000" b="1">
                <a:latin typeface="Tahoma" pitchFamily="34" charset="0"/>
              </a:rPr>
              <a:t> </a:t>
            </a:r>
            <a:r>
              <a:rPr lang="ru-RU" altLang="ru-RU" sz="2000">
                <a:latin typeface="Tahoma" pitchFamily="34" charset="0"/>
              </a:rPr>
              <a:t>                                                                                                                                            4. Примерная основная образовательная программа образовательного учреждения. Основная школа / [сост. Е. С. Савинов]. — М.: Просвещение, 2011. — 454 с. — (Стандарты второго поколения)                                                                                                         5. Проектная деятельность школьников: учебное пособие. – Ярославль: изд-во ЯГПУ им. К.Д. Ушинского, 2012                                                                                                          6. Рассылка новостей и информации по разнообразным проблемам и мероприятиям рамках работы системы исследовательской деятельности учащихся http</a:t>
            </a:r>
            <a:r>
              <a:rPr lang="ru-RU" altLang="ru-RU" sz="2000" b="1">
                <a:latin typeface="Tahoma" pitchFamily="34" charset="0"/>
              </a:rPr>
              <a:t>:// </a:t>
            </a:r>
            <a:r>
              <a:rPr lang="ru-RU" altLang="ru-RU" sz="2000">
                <a:latin typeface="Tahoma" pitchFamily="34" charset="0"/>
                <a:hlinkClick r:id="rId3"/>
              </a:rPr>
              <a:t>www.subscribe.dnttm.ru</a:t>
            </a:r>
            <a:r>
              <a:rPr lang="ru-RU" altLang="ru-RU" sz="2000">
                <a:latin typeface="Tahoma" pitchFamily="34" charset="0"/>
              </a:rPr>
              <a:t>                                                                                                                  7. Сайт журнала «Исследовательская работа школьника»                                                              http:// </a:t>
            </a:r>
            <a:r>
              <a:rPr lang="en-US" altLang="ru-RU" sz="2000">
                <a:latin typeface="Tahoma" pitchFamily="34" charset="0"/>
                <a:hlinkClick r:id="rId4"/>
              </a:rPr>
              <a:t>w</a:t>
            </a:r>
            <a:r>
              <a:rPr lang="ru-RU" altLang="ru-RU" sz="2000">
                <a:latin typeface="Tahoma" pitchFamily="34" charset="0"/>
                <a:hlinkClick r:id="rId4"/>
              </a:rPr>
              <a:t>ww.issl.dnttm.ru</a:t>
            </a:r>
            <a:r>
              <a:rPr lang="ru-RU" altLang="ru-RU" sz="2000">
                <a:latin typeface="Tahoma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295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Tahoma</vt:lpstr>
      <vt:lpstr>Arial</vt:lpstr>
      <vt:lpstr>Calibri</vt:lpstr>
      <vt:lpstr>Constantia</vt:lpstr>
      <vt:lpstr>Wingdings 2</vt:lpstr>
      <vt:lpstr>Поток</vt:lpstr>
      <vt:lpstr>Организация   проектно-исследовательской деятельности школьников</vt:lpstr>
      <vt:lpstr>Презентация PowerPoint</vt:lpstr>
      <vt:lpstr>Презентация PowerPoint</vt:lpstr>
      <vt:lpstr>Презентация PowerPoint</vt:lpstr>
      <vt:lpstr>Способы организации  ПИД</vt:lpstr>
      <vt:lpstr>Многообразие форм организации исследовательской деятельности</vt:lpstr>
      <vt:lpstr>Многообразие форм организации исследовательской деятельности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Научно-исследовательская работа в школе</dc:title>
  <dc:creator>Надежда</dc:creator>
  <cp:lastModifiedBy>Светлана Юрьевна Белянчева</cp:lastModifiedBy>
  <cp:revision>30</cp:revision>
  <dcterms:created xsi:type="dcterms:W3CDTF">2007-01-10T13:20:00Z</dcterms:created>
  <dcterms:modified xsi:type="dcterms:W3CDTF">2015-12-30T08:01:40Z</dcterms:modified>
</cp:coreProperties>
</file>