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72" r:id="rId3"/>
    <p:sldId id="259" r:id="rId4"/>
    <p:sldId id="260" r:id="rId5"/>
    <p:sldId id="261" r:id="rId6"/>
    <p:sldId id="262" r:id="rId7"/>
    <p:sldId id="274" r:id="rId8"/>
    <p:sldId id="275" r:id="rId9"/>
    <p:sldId id="273" r:id="rId10"/>
    <p:sldId id="271" r:id="rId11"/>
    <p:sldId id="276" r:id="rId12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 varScale="1">
        <p:scale>
          <a:sx n="66" d="100"/>
          <a:sy n="66" d="100"/>
        </p:scale>
        <p:origin x="-120" y="-9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8C2B085-CF5E-4979-98C2-899DC77BFCEE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78E5D455-33BE-4AC8-9D9C-AEF46B0471D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28245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5" name="Прямоугольник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6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7" name="Прямоугольник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73502-6188-4873-8011-7B02DD78258C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66E033AC-BE24-4ECC-8C80-D5D91AF3A7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93141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C1E1D-DF86-4D6D-A933-D277D4FEB8C9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7EA3EC-0B76-483E-984E-340A32EFC21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023666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5" name="Прямоугольник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6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7" name="Прямоугольник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CA1ED063-E195-4819-A715-53798C436D44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87832-150A-47DE-A242-EC292A1C8D22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784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76A55-CBAC-45E1-AF43-AEE1914ECAE5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02398FB0-F481-4CE4-A997-C0D17805442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05136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5" name="Прямоугольник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6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7" name="Прямоугольник 24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8" name="Прямоугольник 25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9" name="Прямоугольник 26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26171-B60E-409A-81BB-6797D77C825A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F35470CF-49F7-4801-AF58-C6EDA59D373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623210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9017A-68F4-4D28-8A43-654DE9E639B0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E286E4-B834-4F76-8274-06EFBF93DDF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83877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9" name="Прямоугольник 2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10" name="Прямоугольник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11" name="Прямоугольник 2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Овал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CEC51-5FFF-4656-A2DD-95BD80A3511B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A2F129B5-5D3E-4B72-B920-1C35508063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16577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2BBD7-CE54-4F5F-B23F-A6F327CF9451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20A267BE-EF63-440D-9CA3-7683F4B76AA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34773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4" name="Прямоугольник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5" name="Прямоугольник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22FBD-8980-4E20-9E16-99694F253C9C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89E7789-88C8-4E8C-8297-7C5F692F591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57902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7" name="Прямоугольник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8" name="Прямоугольник 24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9" name="Прямоугольник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01482A29-DA5A-4F1D-87B4-B491116F99E7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97619-AD88-4D8A-BA81-E03C0A360588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9125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7" name="Прямоугольник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8" name="Прямоугольник 24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9" name="Прямоугольник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0BE19DD6-94A2-4D3E-A759-B1CEA87270D0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A00E2-5EBC-497F-9345-155AF30740A8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6963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1027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102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102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20CD3BB2-ED6E-412B-AE5F-B380FBD59860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600">
                <a:solidFill>
                  <a:srgbClr val="7B9899"/>
                </a:solidFill>
              </a:defRPr>
            </a:lvl1pPr>
          </a:lstStyle>
          <a:p>
            <a:fld id="{E540FE79-B73D-4CA2-AE87-E1F755C8867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038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39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32363" y="3284538"/>
            <a:ext cx="4032250" cy="2952750"/>
          </a:xfrm>
        </p:spPr>
        <p:txBody>
          <a:bodyPr>
            <a:normAutofit fontScale="85000" lnSpcReduction="10000"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14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Выполнила: студентка 2 курса ЯГПУ им. К.д. Ушинского факультета иностранных языков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1400" b="0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Карпова </a:t>
            </a:r>
            <a:r>
              <a:rPr lang="ru-RU" sz="1400" b="0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алёна</a:t>
            </a:r>
            <a:r>
              <a:rPr lang="ru-RU" sz="1400" b="0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0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сергеевна</a:t>
            </a:r>
            <a:endParaRPr lang="ru-RU" sz="1400" b="0" i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endParaRPr lang="ru-RU" sz="1400" b="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14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Научный руководитель: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14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кандидат педагогических наук, 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14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ст. преп. кафедры геометрии и алгебры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1400" b="0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Соловьёва Алла </a:t>
            </a:r>
            <a:r>
              <a:rPr lang="ru-RU" sz="1400" b="0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анатольевна</a:t>
            </a:r>
            <a:endParaRPr lang="ru-RU" sz="1400" b="0" i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Заголовок 1"/>
          <p:cNvSpPr>
            <a:spLocks noGrp="1"/>
          </p:cNvSpPr>
          <p:nvPr>
            <p:ph type="ctrTitle"/>
          </p:nvPr>
        </p:nvSpPr>
        <p:spPr>
          <a:xfrm>
            <a:off x="395288" y="260350"/>
            <a:ext cx="8348662" cy="1512888"/>
          </a:xfrm>
        </p:spPr>
        <p:txBody>
          <a:bodyPr/>
          <a:lstStyle/>
          <a:p>
            <a:r>
              <a:rPr lang="ru-RU" altLang="ru-RU" sz="3200" smtClean="0">
                <a:latin typeface="Bookman Old Style" pitchFamily="18" charset="0"/>
              </a:rPr>
              <a:t>Статистический анализ произведений Л.Н. Толстого и А.П. Чехова</a:t>
            </a:r>
          </a:p>
        </p:txBody>
      </p:sp>
      <p:pic>
        <p:nvPicPr>
          <p:cNvPr id="14340" name="Рисунок 3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3284538"/>
            <a:ext cx="2211387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Рисунок 4" descr="скачанные файлы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265488"/>
            <a:ext cx="2160588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323850" y="333375"/>
            <a:ext cx="8534400" cy="758825"/>
          </a:xfrm>
        </p:spPr>
        <p:txBody>
          <a:bodyPr/>
          <a:lstStyle/>
          <a:p>
            <a:r>
              <a:rPr lang="ru-RU" altLang="ru-RU" sz="3200" smtClean="0">
                <a:solidFill>
                  <a:schemeClr val="accent1"/>
                </a:solidFill>
                <a:latin typeface="Bookman Old Style" pitchFamily="18" charset="0"/>
              </a:rPr>
              <a:t>Вывод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844675"/>
            <a:ext cx="8447088" cy="4254500"/>
          </a:xfrm>
        </p:spPr>
        <p:txBody>
          <a:bodyPr>
            <a:normAutofit lnSpcReduction="1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Средняя длина слова у Л.Н Толстого и А.П.Чехова приблизительно одинаковая.  Характеристики рассеивания показывают результаты немного большие в произведениях Л.Н.Толстого, чем у А.П.Чехова. Но в среднем произведения Л.Н.Толстого и А.П.Чехова являются примерно одинаково неоднородными по признаку длина слова.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Следовательно, высказанная гипотеза исследования не подтвердилась. Л.Н.Толстой в своих литературных произведениях использовал слова, незначительно большие по длине, чем А.П.Чехов.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549275"/>
            <a:ext cx="8534400" cy="7588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Спасибо за внимание!</a:t>
            </a:r>
            <a:br>
              <a:rPr lang="ru-RU" dirty="0"/>
            </a:br>
            <a:endParaRPr lang="ru-RU" dirty="0"/>
          </a:p>
        </p:txBody>
      </p:sp>
      <p:sp>
        <p:nvSpPr>
          <p:cNvPr id="24579" name="Объект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534400" cy="758825"/>
          </a:xfrm>
        </p:spPr>
        <p:txBody>
          <a:bodyPr/>
          <a:lstStyle/>
          <a:p>
            <a:r>
              <a:rPr lang="ru-RU" altLang="ru-RU" sz="2800" smtClean="0">
                <a:solidFill>
                  <a:schemeClr val="accent1"/>
                </a:solidFill>
                <a:latin typeface="Bookman Old Style" pitchFamily="18" charset="0"/>
              </a:rPr>
              <a:t>Сравнение</a:t>
            </a:r>
            <a:r>
              <a:rPr lang="ru-RU" altLang="ru-RU" sz="2800" smtClean="0">
                <a:solidFill>
                  <a:srgbClr val="7B9899"/>
                </a:solidFill>
              </a:rPr>
              <a:t> </a:t>
            </a:r>
            <a:r>
              <a:rPr lang="ru-RU" altLang="ru-RU" sz="2800" smtClean="0">
                <a:solidFill>
                  <a:schemeClr val="accent1"/>
                </a:solidFill>
                <a:latin typeface="Bookman Old Style" pitchFamily="18" charset="0"/>
              </a:rPr>
              <a:t>стилей</a:t>
            </a:r>
            <a:r>
              <a:rPr lang="ru-RU" altLang="ru-RU" sz="2800" smtClean="0">
                <a:solidFill>
                  <a:srgbClr val="7B9899"/>
                </a:solidFill>
              </a:rPr>
              <a:t> </a:t>
            </a:r>
            <a:r>
              <a:rPr lang="ru-RU" altLang="ru-RU" sz="2800" smtClean="0">
                <a:solidFill>
                  <a:schemeClr val="accent1"/>
                </a:solidFill>
                <a:latin typeface="Bookman Old Style" pitchFamily="18" charset="0"/>
              </a:rPr>
              <a:t>произведений</a:t>
            </a:r>
            <a:r>
              <a:rPr lang="ru-RU" altLang="ru-RU" sz="2800" smtClean="0">
                <a:solidFill>
                  <a:srgbClr val="7B9899"/>
                </a:solidFill>
              </a:rPr>
              <a:t> </a:t>
            </a:r>
            <a:br>
              <a:rPr lang="ru-RU" altLang="ru-RU" sz="2800" smtClean="0">
                <a:solidFill>
                  <a:srgbClr val="7B9899"/>
                </a:solidFill>
              </a:rPr>
            </a:br>
            <a:r>
              <a:rPr lang="ru-RU" altLang="ru-RU" sz="2800" smtClean="0">
                <a:solidFill>
                  <a:schemeClr val="accent1"/>
                </a:solidFill>
                <a:latin typeface="Bookman Old Style" pitchFamily="18" charset="0"/>
              </a:rPr>
              <a:t>Л.Н.Толстого и А.П.Чехова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</p:nvPr>
        </p:nvGraphicFramePr>
        <p:xfrm>
          <a:off x="1403350" y="1628775"/>
          <a:ext cx="6419850" cy="17668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09925"/>
                <a:gridCol w="3209925"/>
              </a:tblGrid>
              <a:tr h="4572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Л.Н.Толстой</a:t>
                      </a:r>
                      <a:endParaRPr lang="ru-RU" sz="20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А.П.Чехов</a:t>
                      </a:r>
                      <a:endParaRPr lang="ru-RU" sz="2000" b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72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Многотомные романы</a:t>
                      </a:r>
                      <a:endParaRPr lang="ru-RU" sz="20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Короткие рассказы</a:t>
                      </a:r>
                      <a:endParaRPr lang="ru-RU" sz="20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23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Сложные длинные предложения</a:t>
                      </a:r>
                      <a:endParaRPr lang="ru-RU" sz="20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Краткие лаконичные предложения</a:t>
                      </a:r>
                      <a:endParaRPr lang="ru-RU" sz="20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5377" name="Прямоугольник 4"/>
          <p:cNvSpPr>
            <a:spLocks noChangeArrowheads="1"/>
          </p:cNvSpPr>
          <p:nvPr/>
        </p:nvSpPr>
        <p:spPr bwMode="auto">
          <a:xfrm>
            <a:off x="900113" y="3141663"/>
            <a:ext cx="7491412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just" eaLnBrk="1" hangingPunct="1"/>
            <a:endParaRPr lang="ru-RU" altLang="ru-RU" sz="2400" i="1"/>
          </a:p>
          <a:p>
            <a:pPr algn="just" eaLnBrk="1" hangingPunct="1"/>
            <a:r>
              <a:rPr lang="ru-RU" altLang="ru-RU" sz="2400" i="1" u="sng">
                <a:latin typeface="Times New Roman" pitchFamily="18" charset="0"/>
                <a:cs typeface="Times New Roman" pitchFamily="18" charset="0"/>
              </a:rPr>
              <a:t>Гипотеза</a:t>
            </a:r>
            <a:r>
              <a:rPr lang="ru-RU" altLang="ru-RU" sz="2400" u="sng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i="1" u="sng">
                <a:latin typeface="Times New Roman" pitchFamily="18" charset="0"/>
                <a:cs typeface="Times New Roman" pitchFamily="18" charset="0"/>
              </a:rPr>
              <a:t>исследования</a:t>
            </a:r>
            <a:r>
              <a:rPr lang="ru-RU" altLang="ru-RU" sz="2400" u="sng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Л.Н.Толстой в своих трудах использовал слова, имеющие значительно большую длину, чем А.П.Чехов. </a:t>
            </a:r>
          </a:p>
          <a:p>
            <a:pPr algn="just" eaLnBrk="1" hangingPunct="1"/>
            <a:endParaRPr lang="ru-RU" altLang="ru-RU" sz="240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ru-RU" altLang="ru-RU" sz="2400" i="1" u="sng">
                <a:latin typeface="Times New Roman" pitchFamily="18" charset="0"/>
                <a:cs typeface="Times New Roman" pitchFamily="18" charset="0"/>
              </a:rPr>
              <a:t>Цель исследования</a:t>
            </a:r>
            <a:r>
              <a:rPr lang="ru-RU" altLang="ru-RU" sz="2400" u="sng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провести анализ произведений Л.Н.Толстого и А.П.Чехова по длине слова с помощью методов математической статистики.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smtClean="0">
                <a:solidFill>
                  <a:schemeClr val="accent1"/>
                </a:solidFill>
                <a:latin typeface="Bookman Old Style" pitchFamily="18" charset="0"/>
              </a:rPr>
              <a:t>Задачи исследования: 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sz="quarter" idx="1"/>
          </p:nvPr>
        </p:nvSpPr>
        <p:spPr>
          <a:xfrm>
            <a:off x="468313" y="1628775"/>
            <a:ext cx="8229600" cy="489585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провести сбор данных по длине слова из 10 произведений Л.Н.Толстого и 10 произведений А.П.Чехова;</a:t>
            </a:r>
          </a:p>
          <a:p>
            <a:pPr>
              <a:spcBef>
                <a:spcPts val="1200"/>
              </a:spcBef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составить 2 вариационных ряда по признакам {длина слова в произведениях Л.Н.Толстого}, {длина слова в произведениях А.П.Чехова};</a:t>
            </a:r>
          </a:p>
          <a:p>
            <a:pPr>
              <a:spcBef>
                <a:spcPts val="1200"/>
              </a:spcBef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найти числовые характеристики положения и рассеивания полученных вариационных рядов;</a:t>
            </a:r>
          </a:p>
          <a:p>
            <a:pPr>
              <a:spcBef>
                <a:spcPts val="1200"/>
              </a:spcBef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интерпретировать найденные числовые характеристики и сделать вывод.</a:t>
            </a:r>
          </a:p>
          <a:p>
            <a:pPr>
              <a:buFont typeface="Wingdings 2" pitchFamily="18" charset="2"/>
              <a:buNone/>
            </a:pPr>
            <a:r>
              <a:rPr lang="ru-RU" altLang="ru-RU" smtClean="0"/>
              <a:t> </a:t>
            </a:r>
          </a:p>
          <a:p>
            <a:pPr>
              <a:buFont typeface="Wingdings 2" pitchFamily="18" charset="2"/>
              <a:buNone/>
            </a:pP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534400" cy="7588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>
                <a:solidFill>
                  <a:schemeClr val="accent1"/>
                </a:solidFill>
                <a:latin typeface="Bookman Old Style" pitchFamily="18" charset="0"/>
              </a:rPr>
              <a:t>Метод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dirty="0">
                <a:solidFill>
                  <a:schemeClr val="accent1"/>
                </a:solidFill>
                <a:latin typeface="Bookman Old Style" pitchFamily="18" charset="0"/>
              </a:rPr>
              <a:t>описательной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dirty="0">
                <a:solidFill>
                  <a:schemeClr val="accent1"/>
                </a:solidFill>
                <a:latin typeface="Bookman Old Style" pitchFamily="18" charset="0"/>
              </a:rPr>
              <a:t>статистики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2195513" y="2205038"/>
          <a:ext cx="4897438" cy="1097280"/>
        </p:xfrm>
        <a:graphic>
          <a:graphicData uri="http://schemas.openxmlformats.org/drawingml/2006/table">
            <a:tbl>
              <a:tblPr/>
              <a:tblGrid>
                <a:gridCol w="558601"/>
                <a:gridCol w="558601"/>
                <a:gridCol w="558601"/>
                <a:gridCol w="558601"/>
                <a:gridCol w="558601"/>
                <a:gridCol w="2104433"/>
              </a:tblGrid>
              <a:tr h="54848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i="1" dirty="0"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en-US" sz="2400" baseline="-25000" dirty="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2" marR="68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i="1"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ru-RU" sz="2400" baseline="-25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2" marR="68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i="1"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ru-RU" sz="2400" baseline="-25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2" marR="68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. . 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2" marR="68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i="1"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en-US" sz="2400" baseline="-25000"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2" marR="68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, где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2" marR="68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848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i="1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2400" baseline="-2500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2" marR="68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i="1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2400" baseline="-25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2" marR="68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i="1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2400" baseline="-25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2" marR="68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. . 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2" marR="68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i="1" dirty="0" err="1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2400" baseline="-25000" dirty="0" err="1"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2" marR="68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432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7433" name="Object 2"/>
          <p:cNvGraphicFramePr>
            <a:graphicFrameLocks noChangeAspect="1"/>
          </p:cNvGraphicFramePr>
          <p:nvPr/>
        </p:nvGraphicFramePr>
        <p:xfrm>
          <a:off x="5651500" y="2133600"/>
          <a:ext cx="865188" cy="113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0" name="Формула" r:id="rId4" imgW="622030" imgH="431613" progId="Equation.3">
                  <p:embed/>
                </p:oleObj>
              </mc:Choice>
              <mc:Fallback>
                <p:oleObj name="Формула" r:id="rId4" imgW="622030" imgH="431613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2133600"/>
                        <a:ext cx="865188" cy="1135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34" name="TextBox 10"/>
          <p:cNvSpPr txBox="1">
            <a:spLocks noChangeArrowheads="1"/>
          </p:cNvSpPr>
          <p:nvPr/>
        </p:nvSpPr>
        <p:spPr bwMode="auto">
          <a:xfrm>
            <a:off x="971550" y="1582738"/>
            <a:ext cx="73453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/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Вариационный ряд</a:t>
            </a:r>
          </a:p>
        </p:txBody>
      </p:sp>
      <p:sp>
        <p:nvSpPr>
          <p:cNvPr id="17435" name="TextBox 11"/>
          <p:cNvSpPr txBox="1">
            <a:spLocks noChangeArrowheads="1"/>
          </p:cNvSpPr>
          <p:nvPr/>
        </p:nvSpPr>
        <p:spPr bwMode="auto">
          <a:xfrm>
            <a:off x="1439863" y="3532188"/>
            <a:ext cx="64087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/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Числовые характеристики вариационного ряда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2411413" y="4149725"/>
            <a:ext cx="1081087" cy="863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435600" y="4076700"/>
            <a:ext cx="1296988" cy="865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38" name="TextBox 18"/>
          <p:cNvSpPr txBox="1">
            <a:spLocks noChangeArrowheads="1"/>
          </p:cNvSpPr>
          <p:nvPr/>
        </p:nvSpPr>
        <p:spPr bwMode="auto">
          <a:xfrm>
            <a:off x="395288" y="5019675"/>
            <a:ext cx="40322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Характеристики положения</a:t>
            </a:r>
          </a:p>
        </p:txBody>
      </p:sp>
      <p:sp>
        <p:nvSpPr>
          <p:cNvPr id="17439" name="TextBox 19"/>
          <p:cNvSpPr txBox="1">
            <a:spLocks noChangeArrowheads="1"/>
          </p:cNvSpPr>
          <p:nvPr/>
        </p:nvSpPr>
        <p:spPr bwMode="auto">
          <a:xfrm>
            <a:off x="4894263" y="5013325"/>
            <a:ext cx="3984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Характеристики рассеивания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7900" y="1484313"/>
            <a:ext cx="4032250" cy="79216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Характеристики рассеивания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Содержимое 2"/>
          <p:cNvSpPr>
            <a:spLocks noGrp="1"/>
          </p:cNvSpPr>
          <p:nvPr>
            <p:ph sz="quarter" idx="1"/>
          </p:nvPr>
        </p:nvSpPr>
        <p:spPr>
          <a:xfrm>
            <a:off x="323850" y="1484313"/>
            <a:ext cx="3960813" cy="45434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Характеристики положения                          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1908175" y="1916113"/>
            <a:ext cx="503238" cy="3603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6732588" y="1916113"/>
            <a:ext cx="503237" cy="3603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438" name="TextBox 5"/>
          <p:cNvSpPr txBox="1">
            <a:spLocks noChangeArrowheads="1"/>
          </p:cNvSpPr>
          <p:nvPr/>
        </p:nvSpPr>
        <p:spPr bwMode="auto">
          <a:xfrm>
            <a:off x="611188" y="2276475"/>
            <a:ext cx="27368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- выборочная средняя</a:t>
            </a:r>
          </a:p>
          <a:p>
            <a:pPr eaLnBrk="1" hangingPunct="1"/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- мода </a:t>
            </a:r>
          </a:p>
          <a:p>
            <a:pPr eaLnBrk="1" hangingPunct="1">
              <a:buFontTx/>
              <a:buChar char="-"/>
            </a:pP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медиана</a:t>
            </a:r>
          </a:p>
          <a:p>
            <a:pPr eaLnBrk="1" hangingPunct="1"/>
            <a:endParaRPr lang="ru-RU" alt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9" name="Rectangle 2"/>
          <p:cNvSpPr>
            <a:spLocks noChangeArrowheads="1"/>
          </p:cNvSpPr>
          <p:nvPr/>
        </p:nvSpPr>
        <p:spPr bwMode="auto">
          <a:xfrm>
            <a:off x="4457700" y="74613"/>
            <a:ext cx="228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just" eaLnBrk="1" hangingPunct="1"/>
            <a:r>
              <a:rPr lang="ru-RU" alt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altLang="ru-RU">
              <a:latin typeface="Arial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18440" name="Object 1"/>
          <p:cNvGraphicFramePr>
            <a:graphicFrameLocks noChangeAspect="1"/>
          </p:cNvGraphicFramePr>
          <p:nvPr/>
        </p:nvGraphicFramePr>
        <p:xfrm>
          <a:off x="1835150" y="3284538"/>
          <a:ext cx="170815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0" name="Формула" r:id="rId3" imgW="927100" imgH="431800" progId="Equation.3">
                  <p:embed/>
                </p:oleObj>
              </mc:Choice>
              <mc:Fallback>
                <p:oleObj name="Формула" r:id="rId3" imgW="927100" imgH="431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3284538"/>
                        <a:ext cx="1708150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1" name="TextBox 12"/>
          <p:cNvSpPr txBox="1">
            <a:spLocks noChangeArrowheads="1"/>
          </p:cNvSpPr>
          <p:nvPr/>
        </p:nvSpPr>
        <p:spPr bwMode="auto">
          <a:xfrm>
            <a:off x="250825" y="3284538"/>
            <a:ext cx="17287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r>
              <a:rPr lang="ru-RU" altLang="ru-RU"/>
              <a:t>Выборочная средняя:</a:t>
            </a:r>
          </a:p>
        </p:txBody>
      </p:sp>
      <p:sp>
        <p:nvSpPr>
          <p:cNvPr id="18442" name="TextBox 13"/>
          <p:cNvSpPr txBox="1">
            <a:spLocks noChangeArrowheads="1"/>
          </p:cNvSpPr>
          <p:nvPr/>
        </p:nvSpPr>
        <p:spPr bwMode="auto">
          <a:xfrm>
            <a:off x="179388" y="4149725"/>
            <a:ext cx="4608512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r>
              <a:rPr lang="ru-RU" altLang="ru-RU">
                <a:latin typeface="Times New Roman" pitchFamily="18" charset="0"/>
                <a:cs typeface="Times New Roman" pitchFamily="18" charset="0"/>
              </a:rPr>
              <a:t>Мода </a:t>
            </a:r>
            <a:r>
              <a:rPr lang="ru-RU" altLang="ru-RU"/>
              <a:t>(М</a:t>
            </a:r>
            <a:r>
              <a:rPr lang="ru-RU" altLang="ru-RU" baseline="-25000"/>
              <a:t>о</a:t>
            </a:r>
            <a:r>
              <a:rPr lang="ru-RU" altLang="ru-RU"/>
              <a:t>): </a:t>
            </a:r>
            <a:r>
              <a:rPr lang="ru-RU" altLang="ru-RU">
                <a:latin typeface="Times New Roman" pitchFamily="18" charset="0"/>
                <a:cs typeface="Times New Roman" pitchFamily="18" charset="0"/>
              </a:rPr>
              <a:t>вариант, наиболее часто встречающийся в данном вариационном ряду.</a:t>
            </a:r>
          </a:p>
        </p:txBody>
      </p:sp>
      <p:graphicFrame>
        <p:nvGraphicFramePr>
          <p:cNvPr id="18443" name="Object 7"/>
          <p:cNvGraphicFramePr>
            <a:graphicFrameLocks noChangeAspect="1"/>
          </p:cNvGraphicFramePr>
          <p:nvPr/>
        </p:nvGraphicFramePr>
        <p:xfrm>
          <a:off x="2124075" y="5589588"/>
          <a:ext cx="1079500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1" name="Формула" r:id="rId5" imgW="622030" imgH="431613" progId="Equation.3">
                  <p:embed/>
                </p:oleObj>
              </mc:Choice>
              <mc:Fallback>
                <p:oleObj name="Формула" r:id="rId5" imgW="622030" imgH="431613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5589588"/>
                        <a:ext cx="1079500" cy="725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4" name="Object 6"/>
          <p:cNvGraphicFramePr>
            <a:graphicFrameLocks noChangeAspect="1"/>
          </p:cNvGraphicFramePr>
          <p:nvPr/>
        </p:nvGraphicFramePr>
        <p:xfrm>
          <a:off x="395288" y="5516563"/>
          <a:ext cx="1227137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2" name="Формула" r:id="rId7" imgW="660113" imgH="431613" progId="Equation.3">
                  <p:embed/>
                </p:oleObj>
              </mc:Choice>
              <mc:Fallback>
                <p:oleObj name="Формула" r:id="rId7" imgW="660113" imgH="431613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5516563"/>
                        <a:ext cx="1227137" cy="788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446" name="Rectangle 10"/>
          <p:cNvSpPr>
            <a:spLocks noChangeArrowheads="1"/>
          </p:cNvSpPr>
          <p:nvPr/>
        </p:nvSpPr>
        <p:spPr bwMode="auto">
          <a:xfrm>
            <a:off x="0" y="703263"/>
            <a:ext cx="2619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r>
              <a:rPr lang="ru-RU" alt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altLang="ru-RU" sz="900">
                <a:latin typeface="Arial" charset="0"/>
                <a:ea typeface="Calibri" pitchFamily="34" charset="0"/>
                <a:cs typeface="Times New Roman" pitchFamily="18" charset="0"/>
              </a:rPr>
              <a:t> </a:t>
            </a:r>
            <a:endParaRPr lang="ru-RU" altLang="ru-RU">
              <a:latin typeface="Arial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8447" name="TextBox 22"/>
          <p:cNvSpPr txBox="1">
            <a:spLocks noChangeArrowheads="1"/>
          </p:cNvSpPr>
          <p:nvPr/>
        </p:nvSpPr>
        <p:spPr bwMode="auto">
          <a:xfrm>
            <a:off x="250825" y="5084763"/>
            <a:ext cx="3529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r>
              <a:rPr lang="ru-RU" altLang="ru-RU">
                <a:latin typeface="Times New Roman" pitchFamily="18" charset="0"/>
                <a:cs typeface="Times New Roman" pitchFamily="18" charset="0"/>
              </a:rPr>
              <a:t>Медиана: вариант </a:t>
            </a:r>
            <a:r>
              <a:rPr lang="en-US" altLang="ru-RU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i="1" baseline="-2500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altLang="ru-RU">
                <a:latin typeface="Times New Roman" pitchFamily="18" charset="0"/>
                <a:cs typeface="Times New Roman" pitchFamily="18" charset="0"/>
              </a:rPr>
              <a:t> такой, что </a:t>
            </a:r>
          </a:p>
        </p:txBody>
      </p:sp>
      <p:sp>
        <p:nvSpPr>
          <p:cNvPr id="18448" name="TextBox 23"/>
          <p:cNvSpPr txBox="1">
            <a:spLocks noChangeArrowheads="1"/>
          </p:cNvSpPr>
          <p:nvPr/>
        </p:nvSpPr>
        <p:spPr bwMode="auto">
          <a:xfrm>
            <a:off x="5364163" y="2205038"/>
            <a:ext cx="3240087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ru-RU" altLang="ru-RU">
                <a:latin typeface="Times New Roman" pitchFamily="18" charset="0"/>
                <a:cs typeface="Times New Roman" pitchFamily="18" charset="0"/>
              </a:rPr>
              <a:t> выборочная дисперсия</a:t>
            </a:r>
          </a:p>
          <a:p>
            <a:pPr eaLnBrk="1" hangingPunct="1">
              <a:buFontTx/>
              <a:buChar char="-"/>
            </a:pPr>
            <a:r>
              <a:rPr lang="ru-RU" altLang="ru-RU">
                <a:latin typeface="Times New Roman" pitchFamily="18" charset="0"/>
                <a:cs typeface="Times New Roman" pitchFamily="18" charset="0"/>
              </a:rPr>
              <a:t> выборочное среднее квадратическое</a:t>
            </a:r>
          </a:p>
          <a:p>
            <a:pPr eaLnBrk="1" hangingPunct="1"/>
            <a:r>
              <a:rPr lang="ru-RU" altLang="ru-RU">
                <a:latin typeface="Times New Roman" pitchFamily="18" charset="0"/>
                <a:cs typeface="Times New Roman" pitchFamily="18" charset="0"/>
              </a:rPr>
              <a:t> отклонение</a:t>
            </a:r>
          </a:p>
          <a:p>
            <a:pPr eaLnBrk="1" hangingPunct="1"/>
            <a:r>
              <a:rPr lang="ru-RU" altLang="ru-RU">
                <a:latin typeface="Times New Roman" pitchFamily="18" charset="0"/>
                <a:cs typeface="Times New Roman" pitchFamily="18" charset="0"/>
              </a:rPr>
              <a:t>- коэффициент вариации</a:t>
            </a:r>
          </a:p>
        </p:txBody>
      </p:sp>
      <p:sp>
        <p:nvSpPr>
          <p:cNvPr id="18449" name="TextBox 24"/>
          <p:cNvSpPr txBox="1">
            <a:spLocks noChangeArrowheads="1"/>
          </p:cNvSpPr>
          <p:nvPr/>
        </p:nvSpPr>
        <p:spPr bwMode="auto">
          <a:xfrm>
            <a:off x="5364163" y="3644900"/>
            <a:ext cx="32400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r>
              <a:rPr lang="ru-RU" altLang="ru-RU"/>
              <a:t>Выборочная дисперсия:</a:t>
            </a:r>
          </a:p>
        </p:txBody>
      </p:sp>
      <p:sp>
        <p:nvSpPr>
          <p:cNvPr id="1845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8451" name="Object 11"/>
          <p:cNvGraphicFramePr>
            <a:graphicFrameLocks noChangeAspect="1"/>
          </p:cNvGraphicFramePr>
          <p:nvPr/>
        </p:nvGraphicFramePr>
        <p:xfrm>
          <a:off x="5724525" y="4005263"/>
          <a:ext cx="2471738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3" name="Формула" r:id="rId9" imgW="1473200" imgH="431800" progId="Equation.3">
                  <p:embed/>
                </p:oleObj>
              </mc:Choice>
              <mc:Fallback>
                <p:oleObj name="Формула" r:id="rId9" imgW="1473200" imgH="4318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4005263"/>
                        <a:ext cx="2471738" cy="71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2" name="Rectangle 14"/>
          <p:cNvSpPr>
            <a:spLocks noChangeArrowheads="1"/>
          </p:cNvSpPr>
          <p:nvPr/>
        </p:nvSpPr>
        <p:spPr bwMode="auto">
          <a:xfrm>
            <a:off x="0" y="74613"/>
            <a:ext cx="2349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r>
              <a:rPr lang="ru-RU" altLang="ru-RU" sz="1400" b="1" i="1">
                <a:latin typeface="Arial" charset="0"/>
                <a:ea typeface="Calibri" pitchFamily="34" charset="0"/>
                <a:cs typeface="Times New Roman" pitchFamily="18" charset="0"/>
              </a:rPr>
              <a:t> </a:t>
            </a:r>
            <a:endParaRPr lang="ru-RU" altLang="ru-RU">
              <a:latin typeface="Arial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18453" name="Object 13"/>
          <p:cNvGraphicFramePr>
            <a:graphicFrameLocks noChangeAspect="1"/>
          </p:cNvGraphicFramePr>
          <p:nvPr/>
        </p:nvGraphicFramePr>
        <p:xfrm>
          <a:off x="7164388" y="4652963"/>
          <a:ext cx="1584325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4" name="Формула" r:id="rId11" imgW="837836" imgH="253890" progId="Equation.3">
                  <p:embed/>
                </p:oleObj>
              </mc:Choice>
              <mc:Fallback>
                <p:oleObj name="Формула" r:id="rId11" imgW="837836" imgH="25389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388" y="4652963"/>
                        <a:ext cx="1584325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4" name="Rectangle 15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r>
              <a:rPr lang="ru-RU" altLang="ru-RU" sz="1400" b="1" i="1">
                <a:latin typeface="Arial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altLang="ru-RU" sz="900">
                <a:latin typeface="Arial" charset="0"/>
                <a:ea typeface="Calibri" pitchFamily="34" charset="0"/>
                <a:cs typeface="Times New Roman" pitchFamily="18" charset="0"/>
              </a:rPr>
              <a:t> </a:t>
            </a:r>
            <a:endParaRPr lang="ru-RU" altLang="ru-RU">
              <a:latin typeface="Arial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8455" name="TextBox 30"/>
          <p:cNvSpPr txBox="1">
            <a:spLocks noChangeArrowheads="1"/>
          </p:cNvSpPr>
          <p:nvPr/>
        </p:nvSpPr>
        <p:spPr bwMode="auto">
          <a:xfrm>
            <a:off x="4787900" y="4652963"/>
            <a:ext cx="24479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r>
              <a:rPr lang="ru-RU" altLang="ru-RU"/>
              <a:t>Среднее квадратическое отклонение:</a:t>
            </a:r>
          </a:p>
        </p:txBody>
      </p:sp>
      <p:sp>
        <p:nvSpPr>
          <p:cNvPr id="18456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8457" name="Object 16"/>
          <p:cNvGraphicFramePr>
            <a:graphicFrameLocks noChangeAspect="1"/>
          </p:cNvGraphicFramePr>
          <p:nvPr/>
        </p:nvGraphicFramePr>
        <p:xfrm>
          <a:off x="6875463" y="5445125"/>
          <a:ext cx="1741487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5" name="Формула" r:id="rId13" imgW="1002865" imgH="634725" progId="Equation.3">
                  <p:embed/>
                </p:oleObj>
              </mc:Choice>
              <mc:Fallback>
                <p:oleObj name="Формула" r:id="rId13" imgW="1002865" imgH="634725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5463" y="5445125"/>
                        <a:ext cx="1741487" cy="104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8" name="TextBox 34"/>
          <p:cNvSpPr txBox="1">
            <a:spLocks noChangeArrowheads="1"/>
          </p:cNvSpPr>
          <p:nvPr/>
        </p:nvSpPr>
        <p:spPr bwMode="auto">
          <a:xfrm>
            <a:off x="4787900" y="5589588"/>
            <a:ext cx="22320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r>
              <a:rPr lang="ru-RU" altLang="ru-RU"/>
              <a:t>Коэффициент вариации: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25500" y="139700"/>
            <a:ext cx="7493000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1"/>
                </a:solidFill>
                <a:latin typeface="Bookman Old Style" pitchFamily="18" charset="0"/>
                <a:ea typeface="+mj-ea"/>
                <a:cs typeface="+mj-cs"/>
              </a:rPr>
              <a:t>Числовые характеристики вариационных рядов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1938"/>
            <a:ext cx="8858250" cy="7588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dirty="0">
                <a:solidFill>
                  <a:schemeClr val="accent1"/>
                </a:solidFill>
                <a:latin typeface="Bookman Old Style" pitchFamily="18" charset="0"/>
              </a:rPr>
              <a:t>Анализ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chemeClr val="accent1"/>
                </a:solidFill>
                <a:latin typeface="Bookman Old Style" pitchFamily="18" charset="0"/>
              </a:rPr>
              <a:t>произведений Л.Н.Толстого и А.П.Чехова с помощью описательного метода математической статистики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331913" y="1828800"/>
          <a:ext cx="6286500" cy="2824163"/>
        </p:xfrm>
        <a:graphic>
          <a:graphicData uri="http://schemas.openxmlformats.org/drawingml/2006/table">
            <a:tbl>
              <a:tblPr/>
              <a:tblGrid>
                <a:gridCol w="3143250"/>
                <a:gridCol w="3143250"/>
              </a:tblGrid>
              <a:tr h="28241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1) Л.Н.Толстой «Анна Каренина»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2) Л.Н.Толстой «Война и мир»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3) Л.Н.Толстой «Воскресение»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4) Л.Н.Толстой «Семейной счастье»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5) Л.Н.Толстой «Власть тьмы »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6) Л.Н.Толстой «Казаки»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7) Л.Н.Толстой «Смерть Ивана Ильича»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8) Л.Н.Толстой «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Крейцерова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соната» 9) Л.Н.Толстой «Отец Сергий»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10) Л.Н.Толстой «Живой труп»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95" marR="676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1) А.П.Чехов «Святая простота»               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2) А.П.Чехов «Горе»                                   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3) А.П.Чехов «Тоска»                                 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4) А.П.Чехов «Кошмар»                             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5) А.П.Чехов «На пути»                             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6) А.П.Чехов «Святою ночью»                  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7) А.П.Чехов «Казак»                                 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8) А.П.Чехов «На страстной неделе»        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9) А.П.Чехов «Пари»       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10) А.П.Чехов «Княгиня»                         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95" marR="676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467" name="Rectangle 1"/>
          <p:cNvSpPr>
            <a:spLocks noChangeArrowheads="1"/>
          </p:cNvSpPr>
          <p:nvPr/>
        </p:nvSpPr>
        <p:spPr bwMode="auto">
          <a:xfrm>
            <a:off x="180975" y="1428750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/>
            <a:r>
              <a:rPr lang="ru-RU" alt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Список исследуемых произведений Л.Н.Толстого и А.П.Чехова</a:t>
            </a:r>
            <a:endParaRPr lang="ru-RU" altLang="ru-RU" sz="2000">
              <a:latin typeface="Arial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9468" name="Прямоугольник 2"/>
          <p:cNvSpPr>
            <a:spLocks noChangeArrowheads="1"/>
          </p:cNvSpPr>
          <p:nvPr/>
        </p:nvSpPr>
        <p:spPr bwMode="auto">
          <a:xfrm>
            <a:off x="395288" y="4724400"/>
            <a:ext cx="8208962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just" eaLnBrk="1" hangingPunct="1"/>
            <a:r>
              <a:rPr lang="ru-RU" alt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Выбираем первые 50 слов из каждого произведения и находим их длины. Всего выборка 500 слов из произведений Л.Н.Толстого и выборка 500 слов из произведений А.П.Чехова. Полученные выборки исследуем по признакам: Х = {длина слова в произведениях Л.Н.Толстого} и </a:t>
            </a:r>
          </a:p>
          <a:p>
            <a:pPr algn="just" eaLnBrk="1" hangingPunct="1"/>
            <a:r>
              <a:rPr lang="ru-RU" alt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</a:t>
            </a:r>
            <a:r>
              <a:rPr lang="en-US" alt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lang="ru-RU" alt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{длина слова в произведениях А.П.Чехова}.</a:t>
            </a:r>
            <a:endParaRPr lang="ru-RU" altLang="ru-RU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000" smtClean="0">
                <a:solidFill>
                  <a:schemeClr val="accent1"/>
                </a:solidFill>
                <a:latin typeface="Bookman Old Style" pitchFamily="18" charset="0"/>
              </a:rPr>
              <a:t>Интерпретация показателей числовых характеристик </a:t>
            </a:r>
            <a:br>
              <a:rPr lang="ru-RU" altLang="ru-RU" sz="2000" smtClean="0">
                <a:solidFill>
                  <a:schemeClr val="accent1"/>
                </a:solidFill>
                <a:latin typeface="Bookman Old Style" pitchFamily="18" charset="0"/>
              </a:rPr>
            </a:br>
            <a:r>
              <a:rPr lang="ru-RU" altLang="ru-RU" sz="2000" smtClean="0">
                <a:solidFill>
                  <a:schemeClr val="accent1"/>
                </a:solidFill>
                <a:latin typeface="Bookman Old Style" pitchFamily="18" charset="0"/>
              </a:rPr>
              <a:t>по произведениям Л.Н.Толстого</a:t>
            </a:r>
          </a:p>
        </p:txBody>
      </p:sp>
      <p:sp>
        <p:nvSpPr>
          <p:cNvPr id="20483" name="Объект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>
              <a:spcBef>
                <a:spcPts val="1200"/>
              </a:spcBef>
            </a:pP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Средняя длина слова в произведениях Л.Н.Толстого составляет 5,072 буквы. </a:t>
            </a:r>
          </a:p>
          <a:p>
            <a:pPr algn="just">
              <a:spcBef>
                <a:spcPts val="1200"/>
              </a:spcBef>
            </a:pP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Наибольшее количество слов в произведениях Л.Н.Толстого имеют длину в размере 5 букв. </a:t>
            </a:r>
          </a:p>
          <a:p>
            <a:pPr algn="just">
              <a:spcBef>
                <a:spcPts val="1200"/>
              </a:spcBef>
            </a:pP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Примерно половина слов в произведениях Л.Н.Толстого имеют длину 5 букв и менее и примерно половина слов имеют длину 5 букв и более. </a:t>
            </a:r>
          </a:p>
          <a:p>
            <a:pPr algn="just">
              <a:spcBef>
                <a:spcPts val="1200"/>
              </a:spcBef>
            </a:pP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Разброс значений длины слова у Л.Н.Толстого составляет 16 букв (от 1 до 17). </a:t>
            </a:r>
          </a:p>
          <a:p>
            <a:pPr algn="just">
              <a:spcBef>
                <a:spcPts val="1200"/>
              </a:spcBef>
            </a:pP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Средний уровень рассеивания значений длины слова в произведениях Л.Н.Толстого составляет 3,07 буквы. </a:t>
            </a:r>
          </a:p>
          <a:p>
            <a:pPr algn="just">
              <a:spcBef>
                <a:spcPts val="1200"/>
              </a:spcBef>
            </a:pP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Произведения Л.Н.Толстого являются неоднородными по признаку длина слова.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000" smtClean="0">
                <a:solidFill>
                  <a:schemeClr val="accent1"/>
                </a:solidFill>
                <a:latin typeface="Bookman Old Style" pitchFamily="18" charset="0"/>
              </a:rPr>
              <a:t>Интерпретация показателей числовых характеристик по произведениям А.П.Чехова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77500" lnSpcReduction="20000"/>
          </a:bodyPr>
          <a:lstStyle/>
          <a:p>
            <a:pPr marL="274320" indent="-274320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длина слова в произведениях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А.П.Чехова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составляет 5,12 буквы. </a:t>
            </a:r>
          </a:p>
          <a:p>
            <a:pPr marL="274320" indent="-274320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Наибольшее количество слов в произведениях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А.П.Чехова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имеют длину в размере 6 букв. </a:t>
            </a:r>
          </a:p>
          <a:p>
            <a:pPr marL="274320" indent="-274320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Примерно половина слов в произведениях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А.П.Чехова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имеют длину 6 букв и менее и примерно половина слов имеют длину 6 букв и более. </a:t>
            </a:r>
          </a:p>
          <a:p>
            <a:pPr marL="274320" indent="-274320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Разброс значений длины слова у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А.П.Чехова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составляет 12 букв (от 1 до 13).</a:t>
            </a:r>
          </a:p>
          <a:p>
            <a:pPr marL="274320" indent="-274320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уровень рассеивания значений длины слова в произведениях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А.П.Чехова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составляет 2,8 буквы. </a:t>
            </a:r>
          </a:p>
          <a:p>
            <a:pPr marL="274320" indent="-274320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А.П.Чехова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являются неоднородными по признаку длина слова.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174625" y="392113"/>
            <a:ext cx="8534400" cy="760412"/>
          </a:xfrm>
        </p:spPr>
        <p:txBody>
          <a:bodyPr/>
          <a:lstStyle/>
          <a:p>
            <a:r>
              <a:rPr lang="ru-RU" altLang="ru-RU" sz="2400" smtClean="0">
                <a:solidFill>
                  <a:schemeClr val="accent1"/>
                </a:solidFill>
                <a:latin typeface="Bookman Old Style" pitchFamily="18" charset="0"/>
              </a:rPr>
              <a:t>Сравнительная таблица числовых характеристик длины слова у Л.Н.Толстого и А.П.Чехова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03350" y="1700213"/>
          <a:ext cx="6076950" cy="37861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6224"/>
                <a:gridCol w="2035076"/>
                <a:gridCol w="2025650"/>
              </a:tblGrid>
              <a:tr h="6310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Числовые характеристики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Длина слова у </a:t>
                      </a:r>
                      <a:r>
                        <a:rPr lang="ru-RU" sz="1800" b="0" dirty="0" err="1">
                          <a:effectLst/>
                        </a:rPr>
                        <a:t>Л.Н.Толстого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Длина слова у </a:t>
                      </a:r>
                      <a:r>
                        <a:rPr lang="ru-RU" sz="1800" b="0" dirty="0" err="1">
                          <a:effectLst/>
                        </a:rPr>
                        <a:t>А.П.Чехова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487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effectLst/>
                        </a:rPr>
                        <a:t>Выборочная </a:t>
                      </a:r>
                      <a:r>
                        <a:rPr lang="ru-RU" sz="1800" b="0" dirty="0">
                          <a:effectLst/>
                        </a:rPr>
                        <a:t>средняя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5,072 буквы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5,12 буквы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154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Мода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 букв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 букв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154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Медиана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 букв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6 букв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154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Размах вариации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16 букв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12 букв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230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Среднее </a:t>
                      </a:r>
                      <a:r>
                        <a:rPr lang="ru-RU" sz="1800" b="0" dirty="0" err="1">
                          <a:effectLst/>
                        </a:rPr>
                        <a:t>квадратическое</a:t>
                      </a:r>
                      <a:r>
                        <a:rPr lang="ru-RU" sz="1800" b="0" dirty="0">
                          <a:effectLst/>
                        </a:rPr>
                        <a:t> отклонение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3,07 буквы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2,8 буквы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487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Коэффициент вариации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60,5%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54,7%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фициальная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</TotalTime>
  <Words>757</Words>
  <Application>Microsoft Office PowerPoint</Application>
  <PresentationFormat>Экран (4:3)</PresentationFormat>
  <Paragraphs>125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Georgia</vt:lpstr>
      <vt:lpstr>Arial</vt:lpstr>
      <vt:lpstr>Wingdings 2</vt:lpstr>
      <vt:lpstr>Wingdings</vt:lpstr>
      <vt:lpstr>Calibri</vt:lpstr>
      <vt:lpstr>Times New Roman</vt:lpstr>
      <vt:lpstr>Bookman Old Style</vt:lpstr>
      <vt:lpstr>Официальная</vt:lpstr>
      <vt:lpstr>Формула</vt:lpstr>
      <vt:lpstr>Статистический анализ произведений Л.Н. Толстого и А.П. Чехова</vt:lpstr>
      <vt:lpstr>Сравнение стилей произведений  Л.Н.Толстого и А.П.Чехова</vt:lpstr>
      <vt:lpstr>Задачи исследования: </vt:lpstr>
      <vt:lpstr>Метод описательной статистики</vt:lpstr>
      <vt:lpstr>Характеристики рассеивания </vt:lpstr>
      <vt:lpstr>Анализ произведений Л.Н.Толстого и А.П.Чехова с помощью описательного метода математической статистики</vt:lpstr>
      <vt:lpstr>Интерпретация показателей числовых характеристик  по произведениям Л.Н.Толстого</vt:lpstr>
      <vt:lpstr>Интерпретация показателей числовых характеристик по произведениям А.П.Чехова</vt:lpstr>
      <vt:lpstr>Сравнительная таблица числовых характеристик длины слова у Л.Н.Толстого и А.П.Чехова</vt:lpstr>
      <vt:lpstr>Вывод</vt:lpstr>
      <vt:lpstr>Спасибо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Статистический анализ произведений Л.Н. Толстого и А.П. Чехова</dc:title>
  <dc:creator>Алёна Карпова</dc:creator>
  <cp:lastModifiedBy>Светлана Юрьевна Белянчева</cp:lastModifiedBy>
  <cp:revision>38</cp:revision>
  <dcterms:created xsi:type="dcterms:W3CDTF">2015-10-01T21:17:00Z</dcterms:created>
  <dcterms:modified xsi:type="dcterms:W3CDTF">2015-12-30T08:04:53Z</dcterms:modified>
</cp:coreProperties>
</file>