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307" r:id="rId4"/>
    <p:sldId id="309" r:id="rId5"/>
    <p:sldId id="314" r:id="rId6"/>
    <p:sldId id="332" r:id="rId7"/>
    <p:sldId id="316" r:id="rId8"/>
    <p:sldId id="325" r:id="rId9"/>
    <p:sldId id="326" r:id="rId10"/>
    <p:sldId id="328" r:id="rId11"/>
    <p:sldId id="329" r:id="rId12"/>
    <p:sldId id="317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02" y="-11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BD5D9-8B0E-40BA-A6C9-AA607323ACE7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33EE5-EBDB-4869-BF08-A1DF234D6F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323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9E6FB-457F-414F-9DB4-4191B61D082E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C6AC7-A087-4973-AC83-871D0C7AA7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056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DC404-8487-44BC-87B2-77F0E10B41CC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AE12C-A677-4E7E-A9DC-0555E2BE52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23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9E02-16D9-483B-B252-397C426BA374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684EB-A4D0-44BD-BB23-50F1F74230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03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0380E-2E20-4594-9C3B-3C8D8676E740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A55DD-96AF-439E-B8E0-DA64B3A381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413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A2665-B147-4E5A-A8FD-865A86A66D6F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E497C-EF69-4F6F-A502-40F5C60B75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762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4352A-E613-4DD0-9C28-8B47B4571DFB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E6740-449B-44A7-83B7-CC3E33AFC4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559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CDB23-C958-4D13-8D4B-5371C067019E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523E6-C106-4A99-B1FF-E600C6A6FA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235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F229D-B8C6-4CEA-8DB9-EBF9DC3F8F10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6B92E-1D25-415E-8E0B-DDD965A61D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772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31D6722-F3CC-4361-80A3-F328CD98F391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662B66-FFAB-4450-A4ED-00661865E0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354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6DF6E-8C00-4C6E-B18A-DB56E957910F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1AC27-68C6-46EA-A51D-E5A32B251E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683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70F852-8A54-4EB7-8911-FF260B8360A4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fld id="{8BD249B7-775C-4921-9B26-F8FD62435FDB}" type="slidenum">
              <a:rPr lang="ru-RU" altLang="ru-RU"/>
              <a:pPr/>
              <a:t>‹#›</a:t>
            </a:fld>
            <a:endParaRPr lang="ru-RU" alt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5" r:id="rId2"/>
    <p:sldLayoutId id="2147483781" r:id="rId3"/>
    <p:sldLayoutId id="2147483776" r:id="rId4"/>
    <p:sldLayoutId id="2147483777" r:id="rId5"/>
    <p:sldLayoutId id="2147483778" r:id="rId6"/>
    <p:sldLayoutId id="2147483782" r:id="rId7"/>
    <p:sldLayoutId id="2147483783" r:id="rId8"/>
    <p:sldLayoutId id="2147483784" r:id="rId9"/>
    <p:sldLayoutId id="2147483779" r:id="rId10"/>
    <p:sldLayoutId id="214748378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5500" y="2173288"/>
            <a:ext cx="7493000" cy="1793875"/>
          </a:xfrm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Тематика 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учебных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проектов и исследований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при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обучении математике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классах гуманитарного профиля</a:t>
            </a:r>
            <a:r>
              <a:rPr lang="ru-RU" sz="4000" dirty="0"/>
              <a:t/>
            </a:r>
            <a:br>
              <a:rPr lang="ru-RU" sz="4000" dirty="0"/>
            </a:br>
            <a:endParaRPr lang="ru-RU" sz="6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5500" y="4457700"/>
            <a:ext cx="7493000" cy="17780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Соловьева Алла Анатольевна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кандидат педагогических наук,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старший преподаватель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кафедры геометрии и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алгебры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ЯГПУ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им.К.Д.Ушинского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196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5" y="404813"/>
            <a:ext cx="139065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33438" y="514350"/>
          <a:ext cx="7423150" cy="5582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601"/>
                <a:gridCol w="4858048"/>
                <a:gridCol w="2136501"/>
              </a:tblGrid>
              <a:tr h="228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Тема работы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 работы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36366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30325" algn="l"/>
                          <a:tab pos="3239770" algn="ctr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Раздел 2. Проявление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математических 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понятий в гуманитарных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явлениях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5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Симметрия образов в литературных произведениях.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 или 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4565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Золотое сечение в литературных произведениях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 или 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4565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Бесконечность в схемах развития сюжетов.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 или 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4565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Фракталы и литературные произведения.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 или 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5146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Классификации в лингвистике и теория множеств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493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Основные элементарные функции в моделировании лингвистических явлений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</a:t>
                      </a:r>
                    </a:p>
                  </a:txBody>
                  <a:tcPr marL="68576" marR="68576" marT="0" marB="0"/>
                </a:tc>
              </a:tr>
              <a:tr h="493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16.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Статистические</a:t>
                      </a:r>
                      <a:r>
                        <a:rPr lang="ru-RU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 закономерности в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произведениях </a:t>
                      </a: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взрослых и детских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русских </a:t>
                      </a: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(английских) авторов по признаку длина предложения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493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17.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Статистические закономерности в произведениях </a:t>
                      </a:r>
                      <a:r>
                        <a:rPr lang="ru-RU" sz="1400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Л.Н.Толстого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и </a:t>
                      </a:r>
                      <a:r>
                        <a:rPr lang="ru-RU" sz="1400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А.П.Чехова</a:t>
                      </a: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 по признаку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длина слова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493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Статистические закономерности в творчестве </a:t>
                      </a: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2 поэтов по признаку количество средств выразительности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493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Сравнение </a:t>
                      </a: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распределений глаголов и прилагательных в произведениях </a:t>
                      </a:r>
                      <a:r>
                        <a:rPr lang="ru-RU" sz="1400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В.В.Маяковского</a:t>
                      </a: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 и </a:t>
                      </a:r>
                      <a:r>
                        <a:rPr lang="ru-RU" sz="1400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С.А.Есенина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Исследовательская работа</a:t>
                      </a:r>
                    </a:p>
                  </a:txBody>
                  <a:tcPr marL="68576" marR="6857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2013" y="511175"/>
            <a:ext cx="7423150" cy="1562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В процессе работы над профильно-ориентированными учебными проектами и исследовательскими работами у учителя есть возможность опираться на профессиональные устремления учащегося и зону его ближайшего развития в изучении как математических, так и профильных предметов.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191000" y="4551363"/>
            <a:ext cx="4094163" cy="13319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«Поскольку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в языкознании применяются количественные понятия, желательно тоже знание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математики».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лингвист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И.А.Бодуэн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де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Куртенэ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(Материалы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по организации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1 съезда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славянских филологов и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историков.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СПб.,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1904)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5500" y="2173288"/>
            <a:ext cx="7493000" cy="1793875"/>
          </a:xfrm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Спасибо за внимание!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5500" y="4367213"/>
            <a:ext cx="7493000" cy="17780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9460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5" y="404813"/>
            <a:ext cx="139065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987425" y="4457700"/>
            <a:ext cx="7493000" cy="17780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Соловьева Алла Анатольевна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кандидат педагогических наук,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старший преподаватель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кафедры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геометрии и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алгебры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ЯГПУ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им.К.Д.Ушинского</a:t>
            </a:r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т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ел.: 8-910-962-88-35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-mail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1800" b="1" u="sng" dirty="0" smtClean="0">
                <a:solidFill>
                  <a:schemeClr val="accent1">
                    <a:lumMod val="75000"/>
                  </a:schemeClr>
                </a:solidFill>
              </a:rPr>
              <a:t>asolovyeva@yandex.ru</a:t>
            </a:r>
            <a:endParaRPr lang="ru-RU" sz="18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8038" y="625475"/>
            <a:ext cx="7586662" cy="206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Профильное обучение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- средство дифференциации и индивидуализации обучения, позволяющее за счет изменений в структуре, содержании и организации образовательного процесса более полно учитывать интересы, склонности и способности учащихся, создавать условия для обучения старшеклассников в соответствии с их профессиональными интересами и намерениями в отношении продолжения образования.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1400" dirty="0" smtClean="0"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08038" y="2798763"/>
            <a:ext cx="7586662" cy="12842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Структура содержания профильного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обучения:</a:t>
            </a:r>
          </a:p>
          <a:p>
            <a:pPr marL="342900" indent="-342900"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базовые общеобразовательные предметы, </a:t>
            </a:r>
          </a:p>
          <a:p>
            <a:pPr marL="342900" indent="-342900"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профильные общеобразовательные предметы,</a:t>
            </a:r>
          </a:p>
          <a:p>
            <a:pPr marL="342900" indent="-342900"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элективные курсы.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08038" y="5259388"/>
            <a:ext cx="7586662" cy="77946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l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l">
              <a:defRPr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(«Концепция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профильного обучения на старшей ступени общего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образования» приказ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от 18 июля 2002 года N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2783)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l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808038" y="4083050"/>
            <a:ext cx="7586662" cy="1041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Обучение математике на гуманитарных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профилях:</a:t>
            </a:r>
          </a:p>
          <a:p>
            <a:pPr algn="just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- базовый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общеобразовательный предмет (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математика);</a:t>
            </a:r>
          </a:p>
          <a:p>
            <a:pPr algn="just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- элективные курсы.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88988" y="588963"/>
            <a:ext cx="7588250" cy="503396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Направления ориентации обучения математике:</a:t>
            </a:r>
          </a:p>
          <a:p>
            <a:pPr algn="just"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buFontTx/>
              <a:buChar char="-"/>
              <a:defRPr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ориентация на общекультурную ценность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(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Андреенкова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Н.Л.,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Гладкий А.В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.,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Елизарова Н.А.,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Смирнова И.М., Хвостенко Е.Е., и др.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) заключается в том, что он должен быть исключительно общеобразовательным, знакомить с основополагающими понятиями и методами математики, которые являются достижениями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человеческой мысли и культуры.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buFontTx/>
              <a:buChar char="-"/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-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профильная ориентация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Башмаков М.И.,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Бурдина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О.М., Колягин Н.А.,  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Терешин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Л.Г., Шестакова Ю.М.  и др.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) состоит в том, что кроме обеспечения общеобразовательной функции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обучение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математике должно быть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ориентировано с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учетом гуманитарного профиля, благодаря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чему происходит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опора на профессиональные устремления школьника и его планы на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будущее.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8038" y="625475"/>
            <a:ext cx="7586662" cy="124936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Более 100 лет математика и гуманитарные науки </a:t>
            </a:r>
            <a:r>
              <a:rPr lang="ru-RU" altLang="ru-RU" sz="20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взаимообогащали</a:t>
            </a: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друг друга и способствовали появлению новых научных направлений. 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1400" dirty="0" smtClean="0"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08038" y="3089275"/>
            <a:ext cx="7586662" cy="19907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Учитывая специализации рассматриваемого филологического профиля обучения:</a:t>
            </a:r>
          </a:p>
          <a:p>
            <a:pPr marL="342900" indent="-342900"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иностранный язык,</a:t>
            </a:r>
          </a:p>
          <a:p>
            <a:pPr marL="342900" indent="-342900"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русский язык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литература,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рассмотрим новые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научные направления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соответствующей области гуманитарного знания, которые появились за последние более ста лет.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08038" y="5259388"/>
            <a:ext cx="7586662" cy="77946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l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88988" y="588963"/>
            <a:ext cx="7588250" cy="556736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endParaRPr lang="ru-RU" alt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ЯЗЫКОЗНАНИЕ:</a:t>
            </a:r>
          </a:p>
          <a:p>
            <a:pPr algn="just">
              <a:defRPr/>
            </a:pPr>
            <a:r>
              <a:rPr lang="ru-RU" altLang="ru-RU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интерлингвистика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(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Ж.Мейсманс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О.Есперсен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И.Шлейер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,…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): создание искусственных языков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;</a:t>
            </a:r>
          </a:p>
          <a:p>
            <a:pPr algn="just">
              <a:defRPr/>
            </a:pPr>
            <a:endParaRPr lang="ru-RU" alt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altLang="ru-RU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структурная лингвистика 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(</a:t>
            </a:r>
            <a:r>
              <a:rPr lang="ru-RU" altLang="ru-RU" sz="1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И.А. </a:t>
            </a:r>
            <a:r>
              <a:rPr lang="ru-RU" altLang="ru-RU" sz="18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Бодуэн</a:t>
            </a:r>
            <a:r>
              <a:rPr lang="ru-RU" altLang="ru-RU" sz="1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де </a:t>
            </a:r>
            <a:r>
              <a:rPr lang="ru-RU" altLang="ru-RU" sz="18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Куртене</a:t>
            </a:r>
            <a:r>
              <a:rPr lang="ru-RU" altLang="ru-RU" sz="1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Ф.Фортунатов</a:t>
            </a:r>
            <a:r>
              <a:rPr lang="ru-RU" altLang="ru-RU" sz="1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А.Мейе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З.Харрис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Л.В.Щерба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Б.В.Томашевский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,…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): исследование языка как 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знаковой системы, 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изменение языка во времени, географическом, специально-профессиональном пространстве и др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.;</a:t>
            </a:r>
          </a:p>
          <a:p>
            <a:pPr algn="just">
              <a:defRPr/>
            </a:pPr>
            <a:endParaRPr lang="ru-RU" alt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altLang="ru-RU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конструктивная лингвистика 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Н.Хомский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А.Ахо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Дж.Хопкрофт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,…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): изучение универсальных свойств языка и порождения речи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;</a:t>
            </a:r>
          </a:p>
          <a:p>
            <a:pPr algn="just">
              <a:defRPr/>
            </a:pPr>
            <a:endParaRPr lang="ru-RU" alt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altLang="ru-RU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математическая лингвистика 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А.В.Гладкий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С.Маркус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И.А.Мельчук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,…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): формальный аппарат для описания строения ест. и иск. языков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;</a:t>
            </a:r>
          </a:p>
          <a:p>
            <a:pPr algn="just">
              <a:defRPr/>
            </a:pPr>
            <a:endParaRPr lang="ru-RU" alt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altLang="ru-RU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семиотика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(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И.С.Пирс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Ч.У.Морис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,…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): исследование свойств знаков и знаковых систем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.</a:t>
            </a:r>
          </a:p>
          <a:p>
            <a:pPr algn="just">
              <a:defRPr/>
            </a:pPr>
            <a:endParaRPr lang="ru-RU" alt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ЛИТЕРАТУРОВЕДЕНИЕ:</a:t>
            </a:r>
          </a:p>
          <a:p>
            <a:pPr algn="just">
              <a:defRPr/>
            </a:pPr>
            <a:r>
              <a:rPr lang="ru-RU" altLang="ru-RU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структурализм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(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В.Я.Пропп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А.Белый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ru-RU" altLang="ru-RU" sz="1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А.Н.Колмогоров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,…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): построение сюжетов, определение авторства текстов, анализ метра, ритма, синтез в стихосложении и др.</a:t>
            </a:r>
          </a:p>
          <a:p>
            <a:pPr algn="just"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88988" y="588963"/>
            <a:ext cx="7588250" cy="562133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Таким образом, в математике существует богатство возможностей содержательного характера, которые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можно использовать для достижения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целей профильного обучения, в том числе и гуманитарной направленности: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обеспечение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углубленного изучения отдельных предметов программы полного общего образования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;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создание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условий для существенной дифференциации содержания обучения старшеклассников с широкими и гибкими возможностями построения школьниками индивидуальных образовательных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программ;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способствование установлению равного доступа к полноценному образованию разным категориям обучающихся в соответствии с их способностями, индивидуальными склонностями и потребностями;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расширение возможностей социализации учащихся, обеспечение преемственности между общим и профессиональным образованием, более эффективная подготовка выпускников школы к освоению программ высшего профессионального образования.</a:t>
            </a:r>
          </a:p>
          <a:p>
            <a:pPr algn="just"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88988" y="515938"/>
            <a:ext cx="7588250" cy="174307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Эффективным средством достижения указанных целей профильного обучения в контексте обучения математике является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выполнение учащимися учебных проектов и исследовательских работ.</a:t>
            </a:r>
          </a:p>
          <a:p>
            <a:pPr algn="r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Таблица 1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 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4075" y="2259013"/>
          <a:ext cx="7458075" cy="3852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0073"/>
                <a:gridCol w="1955548"/>
                <a:gridCol w="1692816"/>
                <a:gridCol w="1929638"/>
              </a:tblGrid>
              <a:tr h="43784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Учебный проект 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Исследовательская работа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502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специально организованная учебная деятельность с целью: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приобретения и закрепления учащимися знаний, умений и навыков,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развития творческих способностей,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получения опыта самостоятельной деятельности в изучаемом направлении профиля.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Этапы п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роектирования: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проблематизация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целеполагание,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рефлексия.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деятельность учащихся, связанная с решением учащимися творческой, исследовательской задачи с заранее неизвестным решением.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Этапы исследования: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ориентировка,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проблематизация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определение средств,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эмпирия,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анализ, обобщение,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рефлексия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88988" y="588963"/>
            <a:ext cx="7588250" cy="405606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При разработке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тематики проектной и исследовательской деятельности учащихся предлагается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исходить из следующих составляющих:</a:t>
            </a:r>
          </a:p>
          <a:p>
            <a:pPr algn="just"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содержание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основных научных направлений, появившихся на стыке взаимодействия математики с гуманитарными сферами научного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знания или содержание результатов гуманитарных исследований,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полученных с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помощью математических методов;</a:t>
            </a:r>
          </a:p>
          <a:p>
            <a:pPr algn="just"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содержание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математических понятий учебного курса, которые проявляются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в решении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различных задач в гуманитарных исследованиях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88988" y="588963"/>
            <a:ext cx="7588250" cy="96837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Таблица 2</a:t>
            </a:r>
          </a:p>
          <a:p>
            <a:pPr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Пример тематики проектных и исследовательских работ, разработанных для филологического профиля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71538" y="1720850"/>
          <a:ext cx="7423150" cy="4110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601"/>
                <a:gridCol w="4858048"/>
                <a:gridCol w="2136501"/>
              </a:tblGrid>
              <a:tr h="228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Тема работы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 работы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5667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Раздел 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Лингвистические явления,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появившиеся в результате взаимодействия математики и языкознания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Частотные словари и их применение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 или 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456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Проблема атрибуции текстов (поиски формулы авторства)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 или исследовательская работа</a:t>
                      </a:r>
                    </a:p>
                  </a:txBody>
                  <a:tcPr marL="68576" marR="68576" marT="0" marB="0"/>
                </a:tc>
              </a:tr>
              <a:tr h="456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Математическая лингвистика: история появления, методы, результаты исследований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</a:t>
                      </a:r>
                    </a:p>
                  </a:txBody>
                  <a:tcPr marL="68576" marR="68576" marT="0" marB="0"/>
                </a:tc>
              </a:tr>
              <a:tr h="228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Методы и результаты исследований глоттохронологии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</a:t>
                      </a:r>
                    </a:p>
                  </a:txBody>
                  <a:tcPr marL="68576" marR="68576" marT="0" marB="0"/>
                </a:tc>
              </a:tr>
              <a:tr h="228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Методы и результаты исследований корпусной лингвистики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</a:t>
                      </a:r>
                    </a:p>
                  </a:txBody>
                  <a:tcPr marL="68576" marR="68576" marT="0" marB="0"/>
                </a:tc>
              </a:tr>
              <a:tr h="456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Методы, результаты исследований, научные школы структурной лингвистики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76" marR="68576" marT="0" marB="0"/>
                </a:tc>
              </a:tr>
              <a:tr h="456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Исследование процессов</a:t>
                      </a:r>
                      <a:r>
                        <a:rPr lang="ru-RU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развития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языка во времени (скорость изменения лингвистических процессов)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76" marR="68576" marT="0" marB="0"/>
                </a:tc>
              </a:tr>
              <a:tr h="456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Писатели-математики, математики-писатели и математика в их литературном творчестве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</a:t>
                      </a:r>
                    </a:p>
                  </a:txBody>
                  <a:tcPr marL="68576" marR="68576" marT="0" marB="0"/>
                </a:tc>
              </a:tr>
              <a:tr h="228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Математические образы в литературных произведениях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Проект</a:t>
                      </a:r>
                    </a:p>
                  </a:txBody>
                  <a:tcPr marL="68576" marR="6857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Другая 1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1773B1"/>
      </a:accent1>
      <a:accent2>
        <a:srgbClr val="0F4C76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1830</TotalTime>
  <Words>984</Words>
  <Application>Microsoft Office PowerPoint</Application>
  <PresentationFormat>Экран (4:3)</PresentationFormat>
  <Paragraphs>157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Arial</vt:lpstr>
      <vt:lpstr>Calibri Light</vt:lpstr>
      <vt:lpstr>Times New Roman</vt:lpstr>
      <vt:lpstr>Ретро</vt:lpstr>
      <vt:lpstr>  Тематика  учебных проектов и исследований  при обучении математике  в классах гуманитарного профиля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 </vt:lpstr>
    </vt:vector>
  </TitlesOfParts>
  <Company>ООО СИНТО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Соловьёв Дмитрий</dc:creator>
  <cp:lastModifiedBy>Светлана Юрьевна Белянчева</cp:lastModifiedBy>
  <cp:revision>128</cp:revision>
  <dcterms:created xsi:type="dcterms:W3CDTF">2015-10-20T14:44:51Z</dcterms:created>
  <dcterms:modified xsi:type="dcterms:W3CDTF">2015-12-30T08:05:16Z</dcterms:modified>
</cp:coreProperties>
</file>