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56" r:id="rId3"/>
    <p:sldId id="263" r:id="rId4"/>
    <p:sldId id="257" r:id="rId5"/>
    <p:sldId id="258" r:id="rId6"/>
    <p:sldId id="259" r:id="rId7"/>
    <p:sldId id="264" r:id="rId8"/>
    <p:sldId id="265" r:id="rId9"/>
    <p:sldId id="266" r:id="rId10"/>
    <p:sldId id="267" r:id="rId11"/>
    <p:sldId id="262" r:id="rId12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28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10F5A-43FD-4BE3-92C3-FF7404A5DF0D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25382-D0C1-4EBA-ADBF-5E4C88F84A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679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20536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25382-D0C1-4EBA-ADBF-5E4C88F84A1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33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19C0-1618-4BA6-A2E6-6CFD4DB2EC0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5B74-1655-4D92-B007-DF2AFC195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19C0-1618-4BA6-A2E6-6CFD4DB2EC0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5B74-1655-4D92-B007-DF2AFC195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19C0-1618-4BA6-A2E6-6CFD4DB2EC0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5B74-1655-4D92-B007-DF2AFC195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19C0-1618-4BA6-A2E6-6CFD4DB2EC0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5B74-1655-4D92-B007-DF2AFC195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19C0-1618-4BA6-A2E6-6CFD4DB2EC0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5B74-1655-4D92-B007-DF2AFC195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19C0-1618-4BA6-A2E6-6CFD4DB2EC0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5B74-1655-4D92-B007-DF2AFC195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19C0-1618-4BA6-A2E6-6CFD4DB2EC0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5B74-1655-4D92-B007-DF2AFC195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19C0-1618-4BA6-A2E6-6CFD4DB2EC0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5B74-1655-4D92-B007-DF2AFC195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19C0-1618-4BA6-A2E6-6CFD4DB2EC0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5B74-1655-4D92-B007-DF2AFC195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19C0-1618-4BA6-A2E6-6CFD4DB2EC0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5B74-1655-4D92-B007-DF2AFC195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19C0-1618-4BA6-A2E6-6CFD4DB2EC0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75B74-1655-4D92-B007-DF2AFC195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619C0-1618-4BA6-A2E6-6CFD4DB2EC0C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75B74-1655-4D92-B007-DF2AFC195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izika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slide" Target="slide1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ffor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klass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1187624" y="706835"/>
            <a:ext cx="6958013" cy="1570037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/>
            </a:r>
            <a:br>
              <a:rPr lang="ru-RU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ru-RU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Муниципальное образовательное автономное учреждение </a:t>
            </a:r>
            <a:br>
              <a:rPr lang="ru-RU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ru-RU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средняя общеобразовательная школа № 12 </a:t>
            </a:r>
            <a:br>
              <a:rPr lang="ru-RU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ru-RU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им. П.Ф. </a:t>
            </a:r>
            <a:r>
              <a:rPr lang="ru-RU" sz="1800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Дерунова</a:t>
            </a:r>
            <a:r>
              <a:rPr lang="ru-RU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/>
            </a:r>
            <a:br>
              <a:rPr lang="ru-RU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ru-RU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/>
            </a:r>
            <a:br>
              <a:rPr lang="ru-RU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 Информационно-образовательная среда школы: практические шаги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000" b="1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/>
            </a:r>
            <a:br>
              <a:rPr lang="ru-RU" sz="2000" b="1" dirty="0" smtClean="0">
                <a:solidFill>
                  <a:srgbClr val="990033"/>
                </a:solidFill>
                <a:latin typeface="Arial" charset="0"/>
                <a:cs typeface="Arial" charset="0"/>
              </a:rPr>
            </a:br>
            <a:r>
              <a:rPr lang="ru-RU" sz="2000" b="1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/>
            </a:r>
            <a:br>
              <a:rPr lang="ru-RU" sz="2000" b="1" dirty="0" smtClean="0">
                <a:solidFill>
                  <a:srgbClr val="990033"/>
                </a:solidFill>
                <a:latin typeface="Arial" charset="0"/>
                <a:cs typeface="Arial" charset="0"/>
              </a:rPr>
            </a:br>
            <a:r>
              <a:rPr lang="ru-RU" sz="2000" b="1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/>
            </a:r>
            <a:br>
              <a:rPr lang="ru-RU" sz="2000" b="1" dirty="0" smtClean="0">
                <a:solidFill>
                  <a:srgbClr val="990033"/>
                </a:solidFill>
                <a:latin typeface="Arial" charset="0"/>
                <a:cs typeface="Arial" charset="0"/>
              </a:rPr>
            </a:br>
            <a:endParaRPr lang="ru-RU" sz="2000" b="1" dirty="0" smtClean="0">
              <a:solidFill>
                <a:srgbClr val="990033"/>
              </a:solidFill>
              <a:latin typeface="Arial" charset="0"/>
              <a:cs typeface="Arial" charset="0"/>
            </a:endParaRPr>
          </a:p>
        </p:txBody>
      </p:sp>
      <p:pic>
        <p:nvPicPr>
          <p:cNvPr id="24580" name="Рисунок 5" descr="hea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18891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7" descr="logo (1)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357188"/>
            <a:ext cx="10033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LBTvBUv_gY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1640" y="1988840"/>
            <a:ext cx="6240735" cy="4158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243426" y="6211669"/>
            <a:ext cx="6902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Смирнова Наталья Михайловна, </a:t>
            </a:r>
            <a:br>
              <a:rPr lang="ru-RU" dirty="0" smtClean="0"/>
            </a:br>
            <a:r>
              <a:rPr lang="ru-RU" dirty="0" smtClean="0"/>
              <a:t>заместитель директора по НМР МОАУ СОШ № 12 им. П.Ф. </a:t>
            </a:r>
            <a:r>
              <a:rPr lang="ru-RU" dirty="0" err="1" smtClean="0"/>
              <a:t>Дерунова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hlinkClick r:id="rId3"/>
              </a:rPr>
              <a:t>http://fizika.ru/</a:t>
            </a:r>
            <a:r>
              <a:rPr lang="ru-RU" u="sng" dirty="0" smtClean="0"/>
              <a:t> 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>- клуб для учителей физики, учащихся и родителей, интересный ресурс, где можно организовать журнал, регистрирующий и диагностирующий работу учеников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30311" t="5405" r="26732" b="23000"/>
          <a:stretch>
            <a:fillRect/>
          </a:stretch>
        </p:blipFill>
        <p:spPr bwMode="auto">
          <a:xfrm>
            <a:off x="2483768" y="2200363"/>
            <a:ext cx="4536504" cy="425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>Школьный образовательный портал </a:t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>«Умная школа»</a:t>
            </a:r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556792"/>
            <a:ext cx="8364752" cy="447197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/>
          <p:cNvGrpSpPr/>
          <p:nvPr/>
        </p:nvGrpSpPr>
        <p:grpSpPr>
          <a:xfrm>
            <a:off x="141412" y="539388"/>
            <a:ext cx="8751068" cy="6384813"/>
            <a:chOff x="141412" y="539388"/>
            <a:chExt cx="8751068" cy="638481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139952" y="1835532"/>
              <a:ext cx="864096" cy="316835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dirty="0" smtClean="0"/>
                <a:t>Сервер школы</a:t>
              </a:r>
              <a:endParaRPr lang="ru-RU" dirty="0"/>
            </a:p>
          </p:txBody>
        </p:sp>
        <p:sp>
          <p:nvSpPr>
            <p:cNvPr id="5" name="Стрелка вправо 4"/>
            <p:cNvSpPr/>
            <p:nvPr/>
          </p:nvSpPr>
          <p:spPr>
            <a:xfrm>
              <a:off x="5076056" y="3203684"/>
              <a:ext cx="504056" cy="216024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кругленный прямоугольник 5">
              <a:hlinkClick r:id="rId4" action="ppaction://hlinksldjump"/>
            </p:cNvPr>
            <p:cNvSpPr/>
            <p:nvPr/>
          </p:nvSpPr>
          <p:spPr>
            <a:xfrm>
              <a:off x="5652120" y="611396"/>
              <a:ext cx="1872208" cy="1089412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ИС</a:t>
              </a:r>
              <a:r>
                <a:rPr lang="en-US" dirty="0" smtClean="0"/>
                <a:t> </a:t>
              </a:r>
              <a:r>
                <a:rPr lang="en-US" dirty="0" err="1" smtClean="0"/>
                <a:t>NetSchool</a:t>
              </a:r>
              <a:r>
                <a:rPr lang="ru-RU" dirty="0" smtClean="0"/>
                <a:t>  </a:t>
              </a:r>
              <a:endParaRPr lang="ru-RU" dirty="0"/>
            </a:p>
          </p:txBody>
        </p:sp>
        <p:sp>
          <p:nvSpPr>
            <p:cNvPr id="7" name="Скругленный прямоугольник 6">
              <a:hlinkClick r:id="rId5" action="ppaction://hlinksldjump"/>
            </p:cNvPr>
            <p:cNvSpPr/>
            <p:nvPr/>
          </p:nvSpPr>
          <p:spPr>
            <a:xfrm>
              <a:off x="5652120" y="2555612"/>
              <a:ext cx="1944216" cy="180020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Система мониторинга и контроля качества знаний </a:t>
              </a:r>
              <a:r>
                <a:rPr lang="en-US" sz="1600" dirty="0" smtClean="0"/>
                <a:t>– </a:t>
              </a:r>
              <a:endParaRPr lang="ru-RU" sz="1600" dirty="0" smtClean="0"/>
            </a:p>
            <a:p>
              <a:pPr algn="ctr"/>
              <a:r>
                <a:rPr lang="en-US" dirty="0" smtClean="0"/>
                <a:t>e-Rating (VOTUM)</a:t>
              </a:r>
              <a:endParaRPr lang="ru-RU" dirty="0"/>
            </a:p>
          </p:txBody>
        </p:sp>
        <p:sp>
          <p:nvSpPr>
            <p:cNvPr id="8" name="Скругленный прямоугольник 7">
              <a:hlinkClick r:id="rId4" action="ppaction://hlinksldjump"/>
            </p:cNvPr>
            <p:cNvSpPr/>
            <p:nvPr/>
          </p:nvSpPr>
          <p:spPr>
            <a:xfrm>
              <a:off x="5652120" y="4643844"/>
              <a:ext cx="1944216" cy="1800200"/>
            </a:xfrm>
            <a:prstGeom prst="roundRect">
              <a:avLst/>
            </a:prstGeom>
            <a:solidFill>
              <a:srgbClr val="339966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Образовательный портал</a:t>
              </a:r>
              <a:r>
                <a:rPr lang="en-US" sz="1600" dirty="0" smtClean="0"/>
                <a:t> </a:t>
              </a:r>
              <a:endParaRPr lang="ru-RU" sz="1600" dirty="0" smtClean="0"/>
            </a:p>
            <a:p>
              <a:pPr algn="ctr"/>
              <a:r>
                <a:rPr lang="ru-RU" dirty="0" smtClean="0"/>
                <a:t>«Умная школа»</a:t>
              </a:r>
              <a:endParaRPr lang="ru-RU" dirty="0"/>
            </a:p>
          </p:txBody>
        </p:sp>
        <p:sp>
          <p:nvSpPr>
            <p:cNvPr id="9" name="Скругленный прямоугольник 8">
              <a:hlinkClick r:id="rId6" action="ppaction://hlinksldjump"/>
            </p:cNvPr>
            <p:cNvSpPr/>
            <p:nvPr/>
          </p:nvSpPr>
          <p:spPr>
            <a:xfrm>
              <a:off x="8244408" y="611396"/>
              <a:ext cx="648072" cy="583264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dirty="0" smtClean="0"/>
                <a:t>Многоуровневая система оценки качества образования МСОКО</a:t>
              </a:r>
              <a:endParaRPr lang="ru-RU" dirty="0"/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7668344" y="1331476"/>
              <a:ext cx="504056" cy="216024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право 10"/>
            <p:cNvSpPr/>
            <p:nvPr/>
          </p:nvSpPr>
          <p:spPr>
            <a:xfrm>
              <a:off x="7668344" y="3275692"/>
              <a:ext cx="504056" cy="216024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трелка вправо 11"/>
            <p:cNvSpPr/>
            <p:nvPr/>
          </p:nvSpPr>
          <p:spPr>
            <a:xfrm>
              <a:off x="7668344" y="5507940"/>
              <a:ext cx="504056" cy="216024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23928" y="539388"/>
              <a:ext cx="1296144" cy="369332"/>
            </a:xfrm>
            <a:prstGeom prst="rect">
              <a:avLst/>
            </a:prstGeom>
            <a:solidFill>
              <a:schemeClr val="accent6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Интернет</a:t>
              </a:r>
              <a:endParaRPr lang="ru-RU" dirty="0"/>
            </a:p>
          </p:txBody>
        </p:sp>
        <p:sp>
          <p:nvSpPr>
            <p:cNvPr id="15" name="Двойная стрелка влево/вправо 14"/>
            <p:cNvSpPr/>
            <p:nvPr/>
          </p:nvSpPr>
          <p:spPr>
            <a:xfrm rot="5400000">
              <a:off x="4211960" y="1115452"/>
              <a:ext cx="648072" cy="504056"/>
            </a:xfrm>
            <a:prstGeom prst="leftRightArrow">
              <a:avLst>
                <a:gd name="adj1" fmla="val 50000"/>
                <a:gd name="adj2" fmla="val 50000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Двойная стрелка влево/вправо 15"/>
            <p:cNvSpPr/>
            <p:nvPr/>
          </p:nvSpPr>
          <p:spPr>
            <a:xfrm rot="5400000">
              <a:off x="4283968" y="5147900"/>
              <a:ext cx="648072" cy="504056"/>
            </a:xfrm>
            <a:prstGeom prst="leftRightArrow">
              <a:avLst>
                <a:gd name="adj1" fmla="val 50000"/>
                <a:gd name="adj2" fmla="val 50000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95936" y="5795972"/>
              <a:ext cx="1296144" cy="461665"/>
            </a:xfrm>
            <a:prstGeom prst="rect">
              <a:avLst/>
            </a:prstGeom>
            <a:solidFill>
              <a:schemeClr val="accent5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Общешкольная городская сеть</a:t>
              </a:r>
              <a:endParaRPr lang="ru-RU" sz="1200" dirty="0"/>
            </a:p>
          </p:txBody>
        </p:sp>
        <p:sp>
          <p:nvSpPr>
            <p:cNvPr id="18" name="Стрелка вправо 17"/>
            <p:cNvSpPr/>
            <p:nvPr/>
          </p:nvSpPr>
          <p:spPr>
            <a:xfrm rot="17584089">
              <a:off x="4804005" y="2206734"/>
              <a:ext cx="1202433" cy="203454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 вправо 18"/>
            <p:cNvSpPr/>
            <p:nvPr/>
          </p:nvSpPr>
          <p:spPr>
            <a:xfrm rot="3866414">
              <a:off x="4790797" y="4220486"/>
              <a:ext cx="1126619" cy="237251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 descr="system-icon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5576" y="683404"/>
              <a:ext cx="975360" cy="975360"/>
            </a:xfrm>
            <a:prstGeom prst="rect">
              <a:avLst/>
            </a:prstGeom>
          </p:spPr>
        </p:pic>
        <p:pic>
          <p:nvPicPr>
            <p:cNvPr id="21" name="Рисунок 20" descr="system-icon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7584" y="2339588"/>
              <a:ext cx="975360" cy="975360"/>
            </a:xfrm>
            <a:prstGeom prst="rect">
              <a:avLst/>
            </a:prstGeom>
          </p:spPr>
        </p:pic>
        <p:pic>
          <p:nvPicPr>
            <p:cNvPr id="22" name="Рисунок 21" descr="system-icon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7584" y="3812500"/>
              <a:ext cx="975360" cy="975360"/>
            </a:xfrm>
            <a:prstGeom prst="rect">
              <a:avLst/>
            </a:prstGeom>
          </p:spPr>
        </p:pic>
        <p:pic>
          <p:nvPicPr>
            <p:cNvPr id="23" name="Рисунок 22" descr="system-icon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5576" y="5324668"/>
              <a:ext cx="975360" cy="97536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11560" y="1691516"/>
              <a:ext cx="1512168" cy="52322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/>
                <a:t>Администрация школы</a:t>
              </a:r>
              <a:endParaRPr lang="ru-RU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1560" y="3347700"/>
              <a:ext cx="1296144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Педагоги</a:t>
              </a:r>
              <a:endParaRPr lang="ru-RU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1560" y="4850576"/>
              <a:ext cx="1296144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Учащиеся </a:t>
              </a:r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1560" y="6372036"/>
              <a:ext cx="1296144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Родители</a:t>
              </a:r>
              <a:endParaRPr lang="ru-RU" dirty="0"/>
            </a:p>
          </p:txBody>
        </p:sp>
        <p:sp>
          <p:nvSpPr>
            <p:cNvPr id="28" name="Стрелка вправо 27"/>
            <p:cNvSpPr/>
            <p:nvPr/>
          </p:nvSpPr>
          <p:spPr>
            <a:xfrm rot="18773646" flipV="1">
              <a:off x="1506608" y="5348398"/>
              <a:ext cx="2957413" cy="194193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трелка вправо 28"/>
            <p:cNvSpPr/>
            <p:nvPr/>
          </p:nvSpPr>
          <p:spPr>
            <a:xfrm rot="19727771">
              <a:off x="1795781" y="4371301"/>
              <a:ext cx="2296764" cy="209283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трелка вправо 29"/>
            <p:cNvSpPr/>
            <p:nvPr/>
          </p:nvSpPr>
          <p:spPr>
            <a:xfrm>
              <a:off x="2051720" y="3419708"/>
              <a:ext cx="1728192" cy="216024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трелка вправо 30"/>
            <p:cNvSpPr/>
            <p:nvPr/>
          </p:nvSpPr>
          <p:spPr>
            <a:xfrm rot="2262053">
              <a:off x="2020365" y="2507561"/>
              <a:ext cx="2213767" cy="182263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 descr="0_cdcc5_5654c982_XL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03648" y="827420"/>
              <a:ext cx="360040" cy="360040"/>
            </a:xfrm>
            <a:prstGeom prst="rect">
              <a:avLst/>
            </a:prstGeom>
          </p:spPr>
        </p:pic>
        <p:pic>
          <p:nvPicPr>
            <p:cNvPr id="37" name="Рисунок 36" descr="2073251107_1d68d60707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1412" y="1043444"/>
              <a:ext cx="720080" cy="720080"/>
            </a:xfrm>
            <a:prstGeom prst="rect">
              <a:avLst/>
            </a:prstGeom>
          </p:spPr>
        </p:pic>
        <p:pic>
          <p:nvPicPr>
            <p:cNvPr id="38" name="Рисунок 37" descr="2073251107_1d68d60707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9512" y="2627620"/>
              <a:ext cx="720080" cy="720080"/>
            </a:xfrm>
            <a:prstGeom prst="rect">
              <a:avLst/>
            </a:prstGeom>
          </p:spPr>
        </p:pic>
        <p:pic>
          <p:nvPicPr>
            <p:cNvPr id="39" name="Рисунок 38" descr="2073251107_1d68d60707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1520" y="4139788"/>
              <a:ext cx="720080" cy="720080"/>
            </a:xfrm>
            <a:prstGeom prst="rect">
              <a:avLst/>
            </a:prstGeom>
          </p:spPr>
        </p:pic>
        <p:pic>
          <p:nvPicPr>
            <p:cNvPr id="40" name="Рисунок 39" descr="2073251107_1d68d60707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9512" y="5723964"/>
              <a:ext cx="720080" cy="720080"/>
            </a:xfrm>
            <a:prstGeom prst="rect">
              <a:avLst/>
            </a:prstGeom>
          </p:spPr>
        </p:pic>
        <p:pic>
          <p:nvPicPr>
            <p:cNvPr id="41" name="Рисунок 40" descr="0_cdcc5_5654c982_XL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75656" y="2483604"/>
              <a:ext cx="360040" cy="360040"/>
            </a:xfrm>
            <a:prstGeom prst="rect">
              <a:avLst/>
            </a:prstGeom>
          </p:spPr>
        </p:pic>
        <p:pic>
          <p:nvPicPr>
            <p:cNvPr id="42" name="Рисунок 41" descr="0_cdcc5_5654c982_XL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75656" y="3923764"/>
              <a:ext cx="360040" cy="360040"/>
            </a:xfrm>
            <a:prstGeom prst="rect">
              <a:avLst/>
            </a:prstGeom>
          </p:spPr>
        </p:pic>
        <p:pic>
          <p:nvPicPr>
            <p:cNvPr id="43" name="Рисунок 42" descr="0_cdcc5_5654c982_XL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03648" y="5507940"/>
              <a:ext cx="360040" cy="360040"/>
            </a:xfrm>
            <a:prstGeom prst="rect">
              <a:avLst/>
            </a:prstGeom>
          </p:spPr>
        </p:pic>
        <p:sp>
          <p:nvSpPr>
            <p:cNvPr id="46" name="Скругленный прямоугольник 45">
              <a:hlinkClick r:id="rId4" action="ppaction://hlinksldjump"/>
            </p:cNvPr>
            <p:cNvSpPr/>
            <p:nvPr/>
          </p:nvSpPr>
          <p:spPr>
            <a:xfrm>
              <a:off x="5724128" y="1844824"/>
              <a:ext cx="1800200" cy="58535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АСИОУ</a:t>
              </a:r>
              <a:endParaRPr lang="ru-RU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51520" y="101600"/>
            <a:ext cx="8604448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информационно-образовательной среды  школы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>Многоуровневая система оценки качества образования (МСОКО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pic>
        <p:nvPicPr>
          <p:cNvPr id="5" name="Picture 5" descr="рис м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8686800" cy="420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052736"/>
            <a:ext cx="5616624" cy="561662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7809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Сайт методической поддержки педагогов школы в освоении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IT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- технологий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268760"/>
            <a:ext cx="5256584" cy="5357028"/>
          </a:xfrm>
          <a:prstGeom prst="rect">
            <a:avLst/>
          </a:prstGeom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457200" y="188640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Сайт методической поддержки педагогов школы в освоении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</a:t>
            </a: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технологий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196751"/>
            <a:ext cx="6912768" cy="544535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Сайт ежегодной школьной конференции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hlinkClick r:id="rId3"/>
              </a:rPr>
              <a:t>https://learningapps.org/</a:t>
            </a:r>
            <a:r>
              <a:rPr lang="ru-RU" dirty="0" smtClean="0"/>
              <a:t>  - </a:t>
            </a: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</a:rPr>
              <a:t>приложение </a:t>
            </a:r>
            <a:r>
              <a:rPr lang="ru-RU" sz="3400" b="1" dirty="0" err="1" smtClean="0">
                <a:solidFill>
                  <a:schemeClr val="tx2">
                    <a:lumMod val="75000"/>
                  </a:schemeClr>
                </a:solidFill>
              </a:rPr>
              <a:t>Web</a:t>
            </a: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</a:rPr>
              <a:t> 2.0 для поддержки обучения и процесса преподавания с помощью интерактивных модулей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4047" t="5405" r="23152" b="26182"/>
          <a:stretch>
            <a:fillRect/>
          </a:stretch>
        </p:blipFill>
        <p:spPr bwMode="auto">
          <a:xfrm>
            <a:off x="1547664" y="2060848"/>
            <a:ext cx="622450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hlinkClick r:id="rId3"/>
              </a:rPr>
              <a:t>http://effor.ru/</a:t>
            </a:r>
            <a:r>
              <a:rPr lang="ru-RU" u="sng" dirty="0" smtClean="0"/>
              <a:t>  </a:t>
            </a:r>
            <a:r>
              <a:rPr lang="ru-RU" sz="3600" u="sng" dirty="0" smtClean="0"/>
              <a:t>- 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  <a:t>образовательная платформа, содержащая большое количество контролирующих материалов по русскому языку, математике, физике, информатике и развитию интеллектуальных способностей</a:t>
            </a:r>
            <a:endParaRPr lang="ru-RU" sz="3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-116" t="5405" r="778" b="5499"/>
          <a:stretch>
            <a:fillRect/>
          </a:stretch>
        </p:blipFill>
        <p:spPr bwMode="auto">
          <a:xfrm>
            <a:off x="611560" y="2204864"/>
            <a:ext cx="799288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hlinkClick r:id="rId3"/>
              </a:rPr>
              <a:t>http://www.yaklass.ru/</a:t>
            </a:r>
            <a:r>
              <a:rPr lang="ru-RU" u="sng" dirty="0" smtClean="0"/>
              <a:t>  - 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>образовательная платформа </a:t>
            </a:r>
            <a:r>
              <a:rPr lang="ru-RU" sz="3100" b="1" dirty="0" err="1" smtClean="0">
                <a:solidFill>
                  <a:schemeClr val="tx2">
                    <a:lumMod val="75000"/>
                  </a:schemeClr>
                </a:solidFill>
              </a:rPr>
              <a:t>ЯКласс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> попала в список 100 лучших технологий </a:t>
            </a:r>
            <a:r>
              <a:rPr lang="ru-RU" sz="3100" b="1" dirty="0" err="1" smtClean="0">
                <a:solidFill>
                  <a:schemeClr val="tx2">
                    <a:lumMod val="75000"/>
                  </a:schemeClr>
                </a:solidFill>
              </a:rPr>
              <a:t>Сколково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> в этом году</a:t>
            </a:r>
            <a:endParaRPr lang="ru-RU" sz="27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t="2223" b="2317"/>
          <a:stretch>
            <a:fillRect/>
          </a:stretch>
        </p:blipFill>
        <p:spPr bwMode="auto">
          <a:xfrm>
            <a:off x="683568" y="2060848"/>
            <a:ext cx="804615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2d64126e8462fc349361c81d96db63a69e983fe"/>
  <p:tag name="ISPRING_SCORM_RATE_SLIDES" val="1"/>
  <p:tag name="ISPRING_SCORM_RATE_QUIZZES" val="0"/>
  <p:tag name="ISPRING_SCORM_PASSING_SCORE" val="100.0000000000"/>
  <p:tag name="ISPRING_RESOURCE_PATHS_HASH_PRESENTER" val="cb0278a3cb118769f052b0fe5fa481f6de34d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170</Words>
  <Application>Microsoft Office PowerPoint</Application>
  <PresentationFormat>Экран (4:3)</PresentationFormat>
  <Paragraphs>27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 Муниципальное образовательное автономное учреждение  средняя общеобразовательная школа № 12   им. П.Ф. Дерунова   Информационно-образовательная среда школы: практические шаги    </vt:lpstr>
      <vt:lpstr>Презентация PowerPoint</vt:lpstr>
      <vt:lpstr>Многоуровневая система оценки качества образования (МСОКО)</vt:lpstr>
      <vt:lpstr>Сайт методической поддержки педагогов школы в освоении IT - технологий</vt:lpstr>
      <vt:lpstr>Презентация PowerPoint</vt:lpstr>
      <vt:lpstr>Сайт ежегодной школьной конференции</vt:lpstr>
      <vt:lpstr>https://learningapps.org/  - приложение Web 2.0 для поддержки обучения и процесса преподавания с помощью интерактивных модулей</vt:lpstr>
      <vt:lpstr>http://effor.ru/  - образовательная платформа, содержащая большое количество контролирующих материалов по русскому языку, математике, физике, информатике и развитию интеллектуальных способностей</vt:lpstr>
      <vt:lpstr>http://www.yaklass.ru/  - образовательная платформа ЯКласс попала в список 100 лучших технологий Сколково в этом году</vt:lpstr>
      <vt:lpstr>http://fizika.ru/ - клуб для учителей физики, учащихся и родителей, интересный ресурс, где можно организовать журнал, регистрирующий и диагностирующий работу учеников</vt:lpstr>
      <vt:lpstr>Школьный образовательный портал  «Умная школа»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</cp:revision>
  <dcterms:created xsi:type="dcterms:W3CDTF">2015-01-18T10:51:11Z</dcterms:created>
  <dcterms:modified xsi:type="dcterms:W3CDTF">2015-12-02T07:47:06Z</dcterms:modified>
</cp:coreProperties>
</file>