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4" r:id="rId3"/>
    <p:sldId id="287" r:id="rId4"/>
    <p:sldId id="286" r:id="rId5"/>
    <p:sldId id="285" r:id="rId6"/>
    <p:sldId id="262" r:id="rId7"/>
    <p:sldId id="289" r:id="rId8"/>
    <p:sldId id="265" r:id="rId9"/>
    <p:sldId id="266" r:id="rId10"/>
    <p:sldId id="267" r:id="rId11"/>
    <p:sldId id="263" r:id="rId12"/>
    <p:sldId id="288" r:id="rId13"/>
    <p:sldId id="268" r:id="rId14"/>
    <p:sldId id="278" r:id="rId15"/>
    <p:sldId id="281" r:id="rId16"/>
    <p:sldId id="279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23A7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92" d="100"/>
          <a:sy n="92" d="100"/>
        </p:scale>
        <p:origin x="-8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52437-45F5-4B93-BEC7-69AD0D9C5D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62002F-DF1F-43C2-99D4-ACAA265FF219}">
      <dgm:prSet/>
      <dgm:spPr>
        <a:solidFill>
          <a:srgbClr val="23A73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Когнитивный компонент</a:t>
          </a:r>
        </a:p>
      </dgm:t>
    </dgm:pt>
    <dgm:pt modelId="{6AA63974-127F-498D-BFA3-CD327C3E5DAC}" type="parTrans" cxnId="{6DDD4D85-793F-45B5-A6BE-BCF294E8E696}">
      <dgm:prSet/>
      <dgm:spPr/>
      <dgm:t>
        <a:bodyPr/>
        <a:lstStyle/>
        <a:p>
          <a:endParaRPr lang="ru-RU"/>
        </a:p>
      </dgm:t>
    </dgm:pt>
    <dgm:pt modelId="{78A4520C-1ADA-4985-8EB0-3B9415FAF6B2}" type="sibTrans" cxnId="{6DDD4D85-793F-45B5-A6BE-BCF294E8E696}">
      <dgm:prSet/>
      <dgm:spPr/>
      <dgm:t>
        <a:bodyPr/>
        <a:lstStyle/>
        <a:p>
          <a:endParaRPr lang="ru-RU"/>
        </a:p>
      </dgm:t>
    </dgm:pt>
    <dgm:pt modelId="{C6A9A1D7-FB87-4A6F-BE50-31AE61A98648}">
      <dgm:prSet/>
      <dgm:spPr>
        <a:solidFill>
          <a:srgbClr val="23A73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Поведенческий компонент</a:t>
          </a:r>
        </a:p>
      </dgm:t>
    </dgm:pt>
    <dgm:pt modelId="{C4E62B66-B718-4779-9458-A42E5EBA2286}" type="parTrans" cxnId="{862CC4E3-520A-4806-9A54-E130D1E12C7E}">
      <dgm:prSet/>
      <dgm:spPr/>
      <dgm:t>
        <a:bodyPr/>
        <a:lstStyle/>
        <a:p>
          <a:endParaRPr lang="ru-RU"/>
        </a:p>
      </dgm:t>
    </dgm:pt>
    <dgm:pt modelId="{CC331ECB-285A-4508-ADD1-5D343093318C}" type="sibTrans" cxnId="{862CC4E3-520A-4806-9A54-E130D1E12C7E}">
      <dgm:prSet/>
      <dgm:spPr/>
      <dgm:t>
        <a:bodyPr/>
        <a:lstStyle/>
        <a:p>
          <a:endParaRPr lang="ru-RU"/>
        </a:p>
      </dgm:t>
    </dgm:pt>
    <dgm:pt modelId="{803022D4-5000-4A09-B5CF-2CC743F2A702}">
      <dgm:prSet/>
      <dgm:spPr>
        <a:solidFill>
          <a:srgbClr val="23A73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Ценностный компонент</a:t>
          </a:r>
        </a:p>
      </dgm:t>
    </dgm:pt>
    <dgm:pt modelId="{A4301950-6574-4420-A6CD-DBBC2F70711A}" type="parTrans" cxnId="{DC2DCD12-47CD-4825-8B55-833BEAD6AF86}">
      <dgm:prSet/>
      <dgm:spPr/>
      <dgm:t>
        <a:bodyPr/>
        <a:lstStyle/>
        <a:p>
          <a:endParaRPr lang="ru-RU"/>
        </a:p>
      </dgm:t>
    </dgm:pt>
    <dgm:pt modelId="{D765835B-BCCB-44EF-97C1-22B413E6BE1D}" type="sibTrans" cxnId="{DC2DCD12-47CD-4825-8B55-833BEAD6AF86}">
      <dgm:prSet/>
      <dgm:spPr/>
      <dgm:t>
        <a:bodyPr/>
        <a:lstStyle/>
        <a:p>
          <a:endParaRPr lang="ru-RU"/>
        </a:p>
      </dgm:t>
    </dgm:pt>
    <dgm:pt modelId="{550ED587-F4B7-4B7A-85B5-7DD573119A22}" type="pres">
      <dgm:prSet presAssocID="{FF752437-45F5-4B93-BEC7-69AD0D9C5D28}" presName="compositeShape" presStyleCnt="0">
        <dgm:presLayoutVars>
          <dgm:chMax val="7"/>
          <dgm:dir/>
          <dgm:resizeHandles val="exact"/>
        </dgm:presLayoutVars>
      </dgm:prSet>
      <dgm:spPr/>
    </dgm:pt>
    <dgm:pt modelId="{A5D810D6-33B3-4C8C-8EF1-D3209C5E99DB}" type="pres">
      <dgm:prSet presAssocID="{D162002F-DF1F-43C2-99D4-ACAA265FF219}" presName="circ1" presStyleLbl="vennNode1" presStyleIdx="0" presStyleCnt="3"/>
      <dgm:spPr/>
      <dgm:t>
        <a:bodyPr/>
        <a:lstStyle/>
        <a:p>
          <a:endParaRPr lang="ru-RU"/>
        </a:p>
      </dgm:t>
    </dgm:pt>
    <dgm:pt modelId="{BEC43280-C079-4B7C-B244-9CF5559B1FAC}" type="pres">
      <dgm:prSet presAssocID="{D162002F-DF1F-43C2-99D4-ACAA265FF2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FD413-A1C2-4F4E-8753-E31AE49D7606}" type="pres">
      <dgm:prSet presAssocID="{C6A9A1D7-FB87-4A6F-BE50-31AE61A98648}" presName="circ2" presStyleLbl="vennNode1" presStyleIdx="1" presStyleCnt="3"/>
      <dgm:spPr/>
      <dgm:t>
        <a:bodyPr/>
        <a:lstStyle/>
        <a:p>
          <a:endParaRPr lang="ru-RU"/>
        </a:p>
      </dgm:t>
    </dgm:pt>
    <dgm:pt modelId="{99123419-B04D-41D5-A069-09B969A3DE72}" type="pres">
      <dgm:prSet presAssocID="{C6A9A1D7-FB87-4A6F-BE50-31AE61A986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51984-2DB8-47F1-BD7E-0CE3B0BA72D7}" type="pres">
      <dgm:prSet presAssocID="{803022D4-5000-4A09-B5CF-2CC743F2A702}" presName="circ3" presStyleLbl="vennNode1" presStyleIdx="2" presStyleCnt="3"/>
      <dgm:spPr/>
      <dgm:t>
        <a:bodyPr/>
        <a:lstStyle/>
        <a:p>
          <a:endParaRPr lang="ru-RU"/>
        </a:p>
      </dgm:t>
    </dgm:pt>
    <dgm:pt modelId="{9BFC27B0-EB3C-4091-9427-42DDE639BD5C}" type="pres">
      <dgm:prSet presAssocID="{803022D4-5000-4A09-B5CF-2CC743F2A7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65DE0-7088-476F-953A-09FCC2EFF259}" type="presOf" srcId="{C6A9A1D7-FB87-4A6F-BE50-31AE61A98648}" destId="{72AFD413-A1C2-4F4E-8753-E31AE49D7606}" srcOrd="0" destOrd="0" presId="urn:microsoft.com/office/officeart/2005/8/layout/venn1"/>
    <dgm:cxn modelId="{6DDD4D85-793F-45B5-A6BE-BCF294E8E696}" srcId="{FF752437-45F5-4B93-BEC7-69AD0D9C5D28}" destId="{D162002F-DF1F-43C2-99D4-ACAA265FF219}" srcOrd="0" destOrd="0" parTransId="{6AA63974-127F-498D-BFA3-CD327C3E5DAC}" sibTransId="{78A4520C-1ADA-4985-8EB0-3B9415FAF6B2}"/>
    <dgm:cxn modelId="{DC2DCD12-47CD-4825-8B55-833BEAD6AF86}" srcId="{FF752437-45F5-4B93-BEC7-69AD0D9C5D28}" destId="{803022D4-5000-4A09-B5CF-2CC743F2A702}" srcOrd="2" destOrd="0" parTransId="{A4301950-6574-4420-A6CD-DBBC2F70711A}" sibTransId="{D765835B-BCCB-44EF-97C1-22B413E6BE1D}"/>
    <dgm:cxn modelId="{6CFC3153-2E6F-410F-A66A-384724BCE980}" type="presOf" srcId="{D162002F-DF1F-43C2-99D4-ACAA265FF219}" destId="{BEC43280-C079-4B7C-B244-9CF5559B1FAC}" srcOrd="1" destOrd="0" presId="urn:microsoft.com/office/officeart/2005/8/layout/venn1"/>
    <dgm:cxn modelId="{C3D343EC-9B80-4C23-9422-A1C9A21310AA}" type="presOf" srcId="{803022D4-5000-4A09-B5CF-2CC743F2A702}" destId="{9BFC27B0-EB3C-4091-9427-42DDE639BD5C}" srcOrd="1" destOrd="0" presId="urn:microsoft.com/office/officeart/2005/8/layout/venn1"/>
    <dgm:cxn modelId="{0478F94F-5998-4727-B699-65321E60D6B2}" type="presOf" srcId="{803022D4-5000-4A09-B5CF-2CC743F2A702}" destId="{1C251984-2DB8-47F1-BD7E-0CE3B0BA72D7}" srcOrd="0" destOrd="0" presId="urn:microsoft.com/office/officeart/2005/8/layout/venn1"/>
    <dgm:cxn modelId="{4A608C5A-6C10-4473-BF6A-E1CFF0FC3635}" type="presOf" srcId="{C6A9A1D7-FB87-4A6F-BE50-31AE61A98648}" destId="{99123419-B04D-41D5-A069-09B969A3DE72}" srcOrd="1" destOrd="0" presId="urn:microsoft.com/office/officeart/2005/8/layout/venn1"/>
    <dgm:cxn modelId="{B3B62B15-EF8E-4E5E-94D9-6C8C606B05A1}" type="presOf" srcId="{D162002F-DF1F-43C2-99D4-ACAA265FF219}" destId="{A5D810D6-33B3-4C8C-8EF1-D3209C5E99DB}" srcOrd="0" destOrd="0" presId="urn:microsoft.com/office/officeart/2005/8/layout/venn1"/>
    <dgm:cxn modelId="{862CC4E3-520A-4806-9A54-E130D1E12C7E}" srcId="{FF752437-45F5-4B93-BEC7-69AD0D9C5D28}" destId="{C6A9A1D7-FB87-4A6F-BE50-31AE61A98648}" srcOrd="1" destOrd="0" parTransId="{C4E62B66-B718-4779-9458-A42E5EBA2286}" sibTransId="{CC331ECB-285A-4508-ADD1-5D343093318C}"/>
    <dgm:cxn modelId="{4D0ACCB9-CCA9-4249-ACBE-F2A1C55CC766}" type="presOf" srcId="{FF752437-45F5-4B93-BEC7-69AD0D9C5D28}" destId="{550ED587-F4B7-4B7A-85B5-7DD573119A22}" srcOrd="0" destOrd="0" presId="urn:microsoft.com/office/officeart/2005/8/layout/venn1"/>
    <dgm:cxn modelId="{EC537FDF-D668-4A9E-8EB1-4D815D14346B}" type="presParOf" srcId="{550ED587-F4B7-4B7A-85B5-7DD573119A22}" destId="{A5D810D6-33B3-4C8C-8EF1-D3209C5E99DB}" srcOrd="0" destOrd="0" presId="urn:microsoft.com/office/officeart/2005/8/layout/venn1"/>
    <dgm:cxn modelId="{2972967C-5CEE-4A31-AA02-F086901A733F}" type="presParOf" srcId="{550ED587-F4B7-4B7A-85B5-7DD573119A22}" destId="{BEC43280-C079-4B7C-B244-9CF5559B1FAC}" srcOrd="1" destOrd="0" presId="urn:microsoft.com/office/officeart/2005/8/layout/venn1"/>
    <dgm:cxn modelId="{77924B0A-D19C-4607-839F-C8F2DCD32D7F}" type="presParOf" srcId="{550ED587-F4B7-4B7A-85B5-7DD573119A22}" destId="{72AFD413-A1C2-4F4E-8753-E31AE49D7606}" srcOrd="2" destOrd="0" presId="urn:microsoft.com/office/officeart/2005/8/layout/venn1"/>
    <dgm:cxn modelId="{F1B1F161-2421-4E5D-B15A-754FB21A34B9}" type="presParOf" srcId="{550ED587-F4B7-4B7A-85B5-7DD573119A22}" destId="{99123419-B04D-41D5-A069-09B969A3DE72}" srcOrd="3" destOrd="0" presId="urn:microsoft.com/office/officeart/2005/8/layout/venn1"/>
    <dgm:cxn modelId="{31983A69-31F0-466E-AD02-F18D1F83785B}" type="presParOf" srcId="{550ED587-F4B7-4B7A-85B5-7DD573119A22}" destId="{1C251984-2DB8-47F1-BD7E-0CE3B0BA72D7}" srcOrd="4" destOrd="0" presId="urn:microsoft.com/office/officeart/2005/8/layout/venn1"/>
    <dgm:cxn modelId="{2E76986D-2297-49CF-8965-03189B38F246}" type="presParOf" srcId="{550ED587-F4B7-4B7A-85B5-7DD573119A22}" destId="{9BFC27B0-EB3C-4091-9427-42DDE639BD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810D6-33B3-4C8C-8EF1-D3209C5E99DB}">
      <dsp:nvSpPr>
        <dsp:cNvPr id="0" name=""/>
        <dsp:cNvSpPr/>
      </dsp:nvSpPr>
      <dsp:spPr>
        <a:xfrm>
          <a:off x="1808521" y="63896"/>
          <a:ext cx="3067050" cy="3067050"/>
        </a:xfrm>
        <a:prstGeom prst="ellipse">
          <a:avLst/>
        </a:prstGeom>
        <a:solidFill>
          <a:srgbClr val="23A73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Когнитивный компонент</a:t>
          </a:r>
        </a:p>
      </dsp:txBody>
      <dsp:txXfrm>
        <a:off x="2217462" y="600630"/>
        <a:ext cx="2249170" cy="1380172"/>
      </dsp:txXfrm>
    </dsp:sp>
    <dsp:sp modelId="{72AFD413-A1C2-4F4E-8753-E31AE49D7606}">
      <dsp:nvSpPr>
        <dsp:cNvPr id="0" name=""/>
        <dsp:cNvSpPr/>
      </dsp:nvSpPr>
      <dsp:spPr>
        <a:xfrm>
          <a:off x="2915215" y="1980803"/>
          <a:ext cx="3067050" cy="3067050"/>
        </a:xfrm>
        <a:prstGeom prst="ellipse">
          <a:avLst/>
        </a:prstGeom>
        <a:solidFill>
          <a:srgbClr val="23A73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Поведенческий компонент</a:t>
          </a:r>
        </a:p>
      </dsp:txBody>
      <dsp:txXfrm>
        <a:off x="3853222" y="2773124"/>
        <a:ext cx="1840230" cy="1686877"/>
      </dsp:txXfrm>
    </dsp:sp>
    <dsp:sp modelId="{1C251984-2DB8-47F1-BD7E-0CE3B0BA72D7}">
      <dsp:nvSpPr>
        <dsp:cNvPr id="0" name=""/>
        <dsp:cNvSpPr/>
      </dsp:nvSpPr>
      <dsp:spPr>
        <a:xfrm>
          <a:off x="701828" y="1980803"/>
          <a:ext cx="3067050" cy="3067050"/>
        </a:xfrm>
        <a:prstGeom prst="ellipse">
          <a:avLst/>
        </a:prstGeom>
        <a:solidFill>
          <a:srgbClr val="23A73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Ценностный компонент</a:t>
          </a:r>
        </a:p>
      </dsp:txBody>
      <dsp:txXfrm>
        <a:off x="990642" y="2773124"/>
        <a:ext cx="1840230" cy="168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46C7E-395B-484E-BE98-398F7FD43AD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5B777-29AD-455B-AEAF-5F875D935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14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0137E-07FE-41CE-8194-8AA298EFDBA4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5102-71BE-4B30-B340-3B342DE4F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8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5"/>
            <a:ext cx="3203848" cy="1568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90"/>
            <a:ext cx="960746" cy="960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41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7948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99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268C-4184-4361-8CBC-F9833FD2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535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4"/>
            <a:ext cx="3059832" cy="1497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90"/>
            <a:ext cx="960746" cy="960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949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10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7261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12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2236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8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8755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7504" y="27748"/>
            <a:ext cx="2195736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7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243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74"/>
            <a:ext cx="2160240" cy="1057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8" y="20174"/>
            <a:ext cx="528746" cy="528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838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626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A793-EF42-4859-9AB7-2F3AECD50069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8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208912" cy="2694161"/>
          </a:xfrm>
        </p:spPr>
        <p:txBody>
          <a:bodyPr>
            <a:noAutofit/>
          </a:bodyPr>
          <a:lstStyle/>
          <a:p>
            <a:r>
              <a:rPr lang="ru-RU" b="1" dirty="0" smtClean="0"/>
              <a:t>Подход к формированию и оцениванию компетенций, необходимых педагогу для реализации ФГОС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solidFill>
                  <a:srgbClr val="23A730"/>
                </a:solidFill>
                <a:latin typeface="+mn-lt"/>
              </a:rPr>
              <a:t>Золотарева Ангелина Викторовна, ректор ГОАУ Ярославской области Институт развития образования, д.п.н., профессор</a:t>
            </a:r>
            <a:br>
              <a:rPr lang="ru-RU" sz="2000" b="1" dirty="0" smtClean="0">
                <a:solidFill>
                  <a:srgbClr val="23A73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23A730"/>
                </a:solidFill>
                <a:latin typeface="+mn-lt"/>
              </a:rPr>
              <a:t>e-mail</a:t>
            </a:r>
            <a:r>
              <a:rPr lang="ru-RU" sz="2000" b="1" dirty="0" smtClean="0">
                <a:solidFill>
                  <a:srgbClr val="23A730"/>
                </a:solidFill>
                <a:latin typeface="+mn-lt"/>
              </a:rPr>
              <a:t>:</a:t>
            </a:r>
            <a:r>
              <a:rPr lang="en-US" sz="2000" b="1" dirty="0" smtClean="0">
                <a:solidFill>
                  <a:srgbClr val="23A730"/>
                </a:solidFill>
                <a:latin typeface="+mn-lt"/>
              </a:rPr>
              <a:t> ang_gold@mail.ru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18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8601"/>
            <a:ext cx="8452048" cy="1256184"/>
          </a:xfrm>
        </p:spPr>
        <p:txBody>
          <a:bodyPr/>
          <a:lstStyle/>
          <a:p>
            <a:pPr eaLnBrk="1" hangingPunct="1"/>
            <a:r>
              <a:rPr lang="ru-RU" altLang="ru-RU" sz="3200" b="1" dirty="0" err="1" smtClean="0">
                <a:latin typeface="Arial" charset="0"/>
              </a:rPr>
              <a:t>Компетентностная</a:t>
            </a:r>
            <a:r>
              <a:rPr lang="ru-RU" altLang="ru-RU" sz="3200" b="1" dirty="0" smtClean="0">
                <a:latin typeface="Arial" charset="0"/>
              </a:rPr>
              <a:t> модель педагога</a:t>
            </a:r>
            <a:endParaRPr lang="ru-RU" altLang="ru-RU" sz="2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6120680" cy="482609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b="1" dirty="0" smtClean="0">
                <a:solidFill>
                  <a:srgbClr val="23A730"/>
                </a:solidFill>
              </a:rPr>
              <a:t>Общие</a:t>
            </a:r>
            <a:r>
              <a:rPr lang="ru-RU" altLang="ru-RU" sz="2800" dirty="0" smtClean="0"/>
              <a:t> (ключевые , базовые)  компетенции;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b="1" dirty="0" smtClean="0">
                <a:solidFill>
                  <a:srgbClr val="23A730"/>
                </a:solidFill>
              </a:rPr>
              <a:t>Ключевые профессиональные компетенции</a:t>
            </a:r>
            <a:r>
              <a:rPr lang="ru-RU" altLang="ru-RU" sz="2800" dirty="0" smtClean="0"/>
              <a:t> (для широкой области профессиональной деятельности);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b="1" dirty="0" smtClean="0">
                <a:solidFill>
                  <a:srgbClr val="23A730"/>
                </a:solidFill>
              </a:rPr>
              <a:t>Специальные компетенции </a:t>
            </a:r>
            <a:r>
              <a:rPr lang="ru-RU" altLang="ru-RU" sz="2800" dirty="0" smtClean="0"/>
              <a:t>(для конкретных сфер, профилей деятельности)</a:t>
            </a:r>
          </a:p>
        </p:txBody>
      </p:sp>
      <p:pic>
        <p:nvPicPr>
          <p:cNvPr id="3" name="Рисунок 2" descr="stock-photo-conceptual-image-of-the-leader-isolated-d-image-335918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367213"/>
            <a:ext cx="3132137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latin typeface="+mj-lt"/>
              </a:rPr>
              <a:t>Алгоритм работы с компетентностями педагога</a:t>
            </a:r>
            <a:endParaRPr lang="ru-RU" sz="32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1.</a:t>
            </a:r>
            <a:r>
              <a:rPr lang="ru-RU" altLang="ru-RU" b="1" dirty="0" smtClean="0">
                <a:latin typeface="+mn-lt"/>
              </a:rPr>
              <a:t> Анализ преемственности требований, предъявляемых  ФГОС ООО, ФГОС СПО и ВПО, проф. стандартом педагога, положениями аттестации кадров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2.</a:t>
            </a:r>
            <a:r>
              <a:rPr lang="ru-RU" altLang="ru-RU" b="1" dirty="0" smtClean="0">
                <a:latin typeface="+mn-lt"/>
              </a:rPr>
              <a:t> Определение комплекса компетентностей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3.</a:t>
            </a:r>
            <a:r>
              <a:rPr lang="ru-RU" altLang="ru-RU" b="1" dirty="0" smtClean="0">
                <a:latin typeface="+mn-lt"/>
              </a:rPr>
              <a:t> Разработка паспортов компетенций, выявление степени разработанности инструментария, профессиональных дефицитов;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4. </a:t>
            </a:r>
            <a:r>
              <a:rPr lang="ru-RU" altLang="ru-RU" b="1" dirty="0" smtClean="0">
                <a:latin typeface="+mn-lt"/>
              </a:rPr>
              <a:t>Разработка пакета инструментов для формирования и отслеживания уровня </a:t>
            </a:r>
            <a:r>
              <a:rPr lang="ru-RU" altLang="ru-RU" b="1" dirty="0" err="1" smtClean="0">
                <a:latin typeface="+mn-lt"/>
              </a:rPr>
              <a:t>сформированности</a:t>
            </a:r>
            <a:r>
              <a:rPr lang="ru-RU" altLang="ru-RU" b="1" dirty="0" smtClean="0">
                <a:latin typeface="+mn-lt"/>
              </a:rPr>
              <a:t> компетентностей: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b="1" dirty="0" smtClean="0">
                <a:latin typeface="+mn-lt"/>
              </a:rPr>
              <a:t>	- выпускников вуза;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b="1" dirty="0" smtClean="0">
                <a:latin typeface="+mn-lt"/>
              </a:rPr>
              <a:t>	- работников ОО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b="1" dirty="0" smtClean="0">
                <a:latin typeface="+mn-lt"/>
              </a:rPr>
              <a:t>	- слушателей КПК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b="1" dirty="0" smtClean="0">
                <a:latin typeface="+mn-lt"/>
              </a:rPr>
              <a:t>	- аттестуемых работников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1" y="4505325"/>
            <a:ext cx="2539999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 актуальный комплекс компетенций педагога могут войти </a:t>
            </a:r>
            <a:r>
              <a:rPr lang="ru-RU" sz="3200" dirty="0" err="1" smtClean="0"/>
              <a:t>ко:мпетенции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err="1" smtClean="0"/>
              <a:t>целеполагания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проектирования, </a:t>
            </a:r>
          </a:p>
          <a:p>
            <a:r>
              <a:rPr lang="ru-RU" dirty="0" smtClean="0"/>
              <a:t>организационно-технологические, </a:t>
            </a:r>
          </a:p>
          <a:p>
            <a:r>
              <a:rPr lang="ru-RU" dirty="0" smtClean="0"/>
              <a:t>мотивационные, </a:t>
            </a:r>
          </a:p>
          <a:p>
            <a:r>
              <a:rPr lang="ru-RU" dirty="0" smtClean="0"/>
              <a:t>контрольно-оценочные, </a:t>
            </a:r>
          </a:p>
          <a:p>
            <a:r>
              <a:rPr lang="ru-RU" dirty="0" smtClean="0"/>
              <a:t>коммуникативные, </a:t>
            </a:r>
          </a:p>
          <a:p>
            <a:r>
              <a:rPr lang="ru-RU" dirty="0" smtClean="0"/>
              <a:t>информационные, </a:t>
            </a:r>
          </a:p>
          <a:p>
            <a:r>
              <a:rPr lang="ru-RU" dirty="0" smtClean="0"/>
              <a:t>методические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524056" cy="7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Паспорт компетентностей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12088" cy="52581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1.1.</a:t>
            </a:r>
            <a:r>
              <a:rPr lang="ru-RU" sz="2000" b="1" dirty="0" smtClean="0"/>
              <a:t> Определение, содержание и основные сущностные характеристики компетентности;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1.2.</a:t>
            </a:r>
            <a:r>
              <a:rPr lang="ru-RU" sz="2000" b="1" dirty="0" smtClean="0"/>
              <a:t> Место и значимость данной компетентности в совокупном ожидаемом результате;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1.3</a:t>
            </a:r>
            <a:r>
              <a:rPr lang="ru-RU" sz="2000" b="1" dirty="0" smtClean="0"/>
              <a:t>. Принятая структура компетентности (знает (понимает), умеет, владеет (опыт);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1.4.</a:t>
            </a:r>
            <a:r>
              <a:rPr lang="ru-RU" sz="2000" b="1" dirty="0" smtClean="0"/>
              <a:t> Планируемые уровни </a:t>
            </a:r>
            <a:r>
              <a:rPr lang="ru-RU" sz="2000" b="1" dirty="0" err="1" smtClean="0"/>
              <a:t>сформированности</a:t>
            </a:r>
            <a:r>
              <a:rPr lang="ru-RU" sz="2000" b="1" dirty="0" smtClean="0"/>
              <a:t> компетентности (например, базовый и повышенный);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1.5.</a:t>
            </a:r>
            <a:r>
              <a:rPr lang="ru-RU" sz="2000" b="1" dirty="0" smtClean="0"/>
              <a:t> Программа формирования компетентности (с конкретизацией в области знаний, умений и навыков):</a:t>
            </a:r>
            <a:endParaRPr lang="ru-RU" sz="2400" b="1" dirty="0" smtClean="0"/>
          </a:p>
          <a:p>
            <a:pPr lvl="1">
              <a:buFont typeface="Wingdings" pitchFamily="2" charset="2"/>
              <a:buChar char="v"/>
            </a:pPr>
            <a:r>
              <a:rPr lang="ru-RU" sz="1800" b="1" dirty="0" smtClean="0"/>
              <a:t>цель, </a:t>
            </a:r>
          </a:p>
          <a:p>
            <a:pPr lvl="1">
              <a:buFont typeface="Wingdings" pitchFamily="2" charset="2"/>
              <a:buChar char="v"/>
            </a:pPr>
            <a:r>
              <a:rPr lang="ru-RU" sz="1800" b="1" dirty="0" smtClean="0"/>
              <a:t>содержание; </a:t>
            </a:r>
          </a:p>
          <a:p>
            <a:pPr lvl="1">
              <a:buFont typeface="Wingdings" pitchFamily="2" charset="2"/>
              <a:buChar char="v"/>
            </a:pPr>
            <a:r>
              <a:rPr lang="ru-RU" sz="1800" b="1" dirty="0" smtClean="0"/>
              <a:t>этапы формирования компетентности; </a:t>
            </a:r>
          </a:p>
          <a:p>
            <a:pPr lvl="1">
              <a:buFont typeface="Wingdings" pitchFamily="2" charset="2"/>
              <a:buChar char="v"/>
            </a:pPr>
            <a:r>
              <a:rPr lang="ru-RU" sz="1800" b="1" dirty="0" smtClean="0"/>
              <a:t>основные методы и технологии формирования компетентности;</a:t>
            </a:r>
          </a:p>
          <a:p>
            <a:pPr lvl="1">
              <a:buFont typeface="Wingdings" pitchFamily="2" charset="2"/>
              <a:buChar char="v"/>
            </a:pPr>
            <a:r>
              <a:rPr lang="ru-RU" sz="1800" b="1" dirty="0" smtClean="0"/>
              <a:t>основные средства оценивания уровня </a:t>
            </a:r>
            <a:r>
              <a:rPr lang="ru-RU" sz="1800" b="1" dirty="0" err="1" smtClean="0"/>
              <a:t>сформированности</a:t>
            </a:r>
            <a:r>
              <a:rPr lang="ru-RU" sz="1800" b="1" dirty="0" smtClean="0"/>
              <a:t> компетентности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93708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3" y="142875"/>
            <a:ext cx="788436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100" b="1" dirty="0" smtClean="0">
                <a:latin typeface="Arial" charset="0"/>
              </a:rPr>
              <a:t>Технологии формирования и оценивания компетенций взаимосвязаны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Arial" charset="0"/>
              </a:rPr>
            </a:br>
            <a:endParaRPr lang="ru-RU" altLang="ru-RU" sz="2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71625"/>
            <a:ext cx="8892480" cy="5013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23A730"/>
                </a:solidFill>
              </a:rPr>
              <a:t>Технологии формирования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	- </a:t>
            </a:r>
            <a:r>
              <a:rPr lang="ru-RU" altLang="ru-RU" sz="2400" dirty="0" err="1" smtClean="0"/>
              <a:t>Игротехнические</a:t>
            </a:r>
            <a:r>
              <a:rPr lang="ru-RU" altLang="ru-RU" sz="2400" dirty="0" smtClean="0"/>
              <a:t> методы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	- Проектные технологии;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	- Реферат, эссе;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	- Презентация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23A730"/>
                </a:solidFill>
              </a:rPr>
              <a:t>Технологии оценивания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hlink"/>
                </a:solidFill>
              </a:rPr>
              <a:t>	</a:t>
            </a:r>
            <a:r>
              <a:rPr lang="ru-RU" altLang="ru-RU" sz="2400" dirty="0" smtClean="0"/>
              <a:t>- </a:t>
            </a:r>
            <a:r>
              <a:rPr lang="ru-RU" altLang="ru-RU" sz="2400" dirty="0" err="1" smtClean="0"/>
              <a:t>Компетентностный</a:t>
            </a:r>
            <a:r>
              <a:rPr lang="ru-RU" altLang="ru-RU" sz="2400" dirty="0" smtClean="0"/>
              <a:t> тест;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	- </a:t>
            </a:r>
            <a:r>
              <a:rPr lang="ru-RU" altLang="ru-RU" sz="2400" dirty="0" err="1" smtClean="0"/>
              <a:t>Портфолио</a:t>
            </a:r>
            <a:r>
              <a:rPr lang="ru-RU" altLang="ru-RU" sz="2400" dirty="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	- </a:t>
            </a:r>
            <a:r>
              <a:rPr lang="ru-RU" altLang="ru-RU" sz="2400" dirty="0" err="1" smtClean="0"/>
              <a:t>Кейс-измерители</a:t>
            </a:r>
            <a:r>
              <a:rPr lang="ru-RU" altLang="ru-RU" sz="2400" dirty="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	- ……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3A730"/>
                </a:solidFill>
              </a:rPr>
              <a:t>Технологии должны обеспечивать формирование как простых (отдельных компетенций), так и комплексных требований (кластера компетенции)</a:t>
            </a:r>
          </a:p>
        </p:txBody>
      </p:sp>
      <p:pic>
        <p:nvPicPr>
          <p:cNvPr id="38916" name="Содержимое 4" descr="17625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4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Содержимое 4" descr="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980728"/>
            <a:ext cx="284321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6215063" y="2714625"/>
            <a:ext cx="2520950" cy="259238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6500813" y="3429000"/>
            <a:ext cx="2232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!!!</a:t>
            </a:r>
            <a:r>
              <a:rPr lang="ru-RU" altLang="ru-RU" b="1">
                <a:solidFill>
                  <a:srgbClr val="FF0000"/>
                </a:solidFill>
                <a:latin typeface="Arial" charset="0"/>
              </a:rPr>
              <a:t> Технологии формирующего оценивания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Условия формирования компетенций педагога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7344816" cy="5328592"/>
          </a:xfrm>
        </p:spPr>
        <p:txBody>
          <a:bodyPr>
            <a:normAutofit lnSpcReduction="10000"/>
          </a:bodyPr>
          <a:lstStyle/>
          <a:p>
            <a:r>
              <a:rPr lang="ru-RU" sz="3300" b="1" dirty="0" smtClean="0">
                <a:latin typeface="+mn-lt"/>
              </a:rPr>
              <a:t>В условия обучения в </a:t>
            </a:r>
            <a:r>
              <a:rPr lang="ru-RU" sz="3300" b="1" dirty="0" err="1" smtClean="0">
                <a:latin typeface="+mn-lt"/>
              </a:rPr>
              <a:t>ссузе</a:t>
            </a:r>
            <a:r>
              <a:rPr lang="ru-RU" sz="3300" b="1" dirty="0" smtClean="0">
                <a:latin typeface="+mn-lt"/>
              </a:rPr>
              <a:t> и вузе</a:t>
            </a:r>
          </a:p>
          <a:p>
            <a:r>
              <a:rPr lang="ru-RU" sz="3300" b="1" dirty="0" smtClean="0">
                <a:latin typeface="+mn-lt"/>
              </a:rPr>
              <a:t>В условиях дополнительного профессионального образования (курсы переподготовки и повышения квалификации кадров) </a:t>
            </a:r>
          </a:p>
          <a:p>
            <a:r>
              <a:rPr lang="ru-RU" sz="3300" b="1" dirty="0" smtClean="0">
                <a:latin typeface="+mn-lt"/>
              </a:rPr>
              <a:t>В условиях внутрифирменных форм обучения</a:t>
            </a:r>
          </a:p>
          <a:p>
            <a:r>
              <a:rPr lang="ru-RU" sz="3300" b="1" dirty="0" smtClean="0">
                <a:latin typeface="+mn-lt"/>
              </a:rPr>
              <a:t>В условиях подготовки к процедурам аттестации</a:t>
            </a:r>
          </a:p>
          <a:p>
            <a:r>
              <a:rPr lang="ru-RU" sz="3300" b="1" dirty="0" smtClean="0">
                <a:latin typeface="+mn-lt"/>
              </a:rPr>
              <a:t>В условиях самообразования</a:t>
            </a:r>
          </a:p>
        </p:txBody>
      </p:sp>
      <p:pic>
        <p:nvPicPr>
          <p:cNvPr id="4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693" y="4077072"/>
            <a:ext cx="293030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j-lt"/>
              </a:rPr>
              <a:t>Перспективы работы с компетенциями педагога</a:t>
            </a:r>
            <a:endParaRPr lang="ru-RU" sz="3200" b="1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1845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atin typeface="+mn-lt"/>
              </a:rPr>
              <a:t>Разработка и апробация методов (инструментов) выявления дефицитов </a:t>
            </a:r>
            <a:r>
              <a:rPr lang="ru-RU" sz="2600" b="1" dirty="0" err="1" smtClean="0">
                <a:latin typeface="+mn-lt"/>
              </a:rPr>
              <a:t>сформированности</a:t>
            </a:r>
            <a:r>
              <a:rPr lang="ru-RU" sz="2600" b="1" dirty="0" smtClean="0">
                <a:latin typeface="+mn-lt"/>
              </a:rPr>
              <a:t> компетенций (пакет инструментов отслеживания </a:t>
            </a:r>
            <a:r>
              <a:rPr lang="ru-RU" sz="2600" b="1" dirty="0" err="1" smtClean="0">
                <a:latin typeface="+mn-lt"/>
              </a:rPr>
              <a:t>сформированности</a:t>
            </a:r>
            <a:r>
              <a:rPr lang="ru-RU" sz="2600" b="1" dirty="0" smtClean="0">
                <a:latin typeface="+mn-lt"/>
              </a:rPr>
              <a:t> компетенций и реализации ПС на разных уровнях); 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atin typeface="+mn-lt"/>
              </a:rPr>
              <a:t>Разработка и апробация механизмов регионального, институционального и личностного заказа на формирование компетенций педагога в соответствии с ПС в вузе (</a:t>
            </a:r>
            <a:r>
              <a:rPr lang="ru-RU" sz="2600" b="1" dirty="0" err="1" smtClean="0">
                <a:latin typeface="+mn-lt"/>
              </a:rPr>
              <a:t>ссузе</a:t>
            </a:r>
            <a:r>
              <a:rPr lang="ru-RU" sz="2600" b="1" dirty="0" smtClean="0">
                <a:latin typeface="+mn-lt"/>
              </a:rPr>
              <a:t>), ДПО, ООО;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atin typeface="+mn-lt"/>
              </a:rPr>
              <a:t>Разработка и апробация программ внутрифирменной работы с кадрами, программ аттестации педагогических кадров; 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atin typeface="+mn-lt"/>
              </a:rPr>
              <a:t>Разработка и апробация механизмов, обеспечивающих преемственность формирования компетенций педагога в соответствии с ПС в вузе (</a:t>
            </a:r>
            <a:r>
              <a:rPr lang="ru-RU" sz="2600" b="1" dirty="0" err="1" smtClean="0">
                <a:latin typeface="+mn-lt"/>
              </a:rPr>
              <a:t>ссузе</a:t>
            </a:r>
            <a:r>
              <a:rPr lang="ru-RU" sz="2600" b="1" dirty="0" smtClean="0">
                <a:latin typeface="+mn-lt"/>
              </a:rPr>
              <a:t>), ДПО, ООО;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atin typeface="+mn-lt"/>
              </a:rPr>
              <a:t>Разработка и апробация пакета инструментов для отслеживания </a:t>
            </a:r>
            <a:r>
              <a:rPr lang="ru-RU" sz="2600" b="1" dirty="0" err="1" smtClean="0">
                <a:latin typeface="+mn-lt"/>
              </a:rPr>
              <a:t>сформированности</a:t>
            </a:r>
            <a:r>
              <a:rPr lang="ru-RU" sz="2600" b="1" dirty="0" smtClean="0">
                <a:latin typeface="+mn-lt"/>
              </a:rPr>
              <a:t> компетенций педагога (на уровнях: выпускников вуза; работников ООО; слушателей КПК и ППК; аттестуемых работников)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atin typeface="+mn-lt"/>
              </a:rPr>
              <a:t>Подготовка методических рекомендаций для органов управления образованием, руководителей образовательных организаций по реализации ПС педагога.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atin typeface="+mn-lt"/>
              </a:rPr>
              <a:t>Общественное обсуждение результатов апробации (экспертный семинар, презентация опыта или др.)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latin typeface="+mn-lt"/>
            </a:endParaRP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  <a:endParaRPr lang="ru-RU" sz="4800" b="1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Требования к компетенциям педагога задают: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6923112" cy="4713387"/>
          </a:xfrm>
        </p:spPr>
        <p:txBody>
          <a:bodyPr/>
          <a:lstStyle/>
          <a:p>
            <a:r>
              <a:rPr lang="ru-RU" b="1" dirty="0" smtClean="0"/>
              <a:t>Профессиональный стандарт </a:t>
            </a:r>
            <a:r>
              <a:rPr lang="ru-RU" b="1" dirty="0" smtClean="0"/>
              <a:t>педагога</a:t>
            </a:r>
            <a:endParaRPr lang="ru-RU" b="1" dirty="0" smtClean="0"/>
          </a:p>
          <a:p>
            <a:r>
              <a:rPr lang="ru-RU" b="1" dirty="0" smtClean="0"/>
              <a:t>ФГОС ООО</a:t>
            </a:r>
          </a:p>
          <a:p>
            <a:r>
              <a:rPr lang="ru-RU" b="1" dirty="0" smtClean="0"/>
              <a:t>ФГОС СПО и ВПО</a:t>
            </a:r>
          </a:p>
          <a:p>
            <a:r>
              <a:rPr lang="ru-RU" b="1" dirty="0" smtClean="0"/>
              <a:t>Требования аттестационных процедур</a:t>
            </a:r>
            <a:endParaRPr lang="ru-RU" b="1" dirty="0"/>
          </a:p>
        </p:txBody>
      </p:sp>
      <p:pic>
        <p:nvPicPr>
          <p:cNvPr id="5" name="Рисунок 3" descr="Student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845" y="1916832"/>
            <a:ext cx="182415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Основные обобщенные трудовые функции педагога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1764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i="1" dirty="0" smtClean="0"/>
              <a:t>педагогическая деятельность по проектированию и реализации образовательного процесса</a:t>
            </a:r>
            <a:r>
              <a:rPr lang="ru-RU" dirty="0" smtClean="0"/>
              <a:t> в образовательных организациях дошкольного, начального общего, основного общего, среднего общего образования по 3-м основным составляющим: </a:t>
            </a:r>
            <a:r>
              <a:rPr lang="ru-RU" i="1" dirty="0" smtClean="0"/>
              <a:t>общепедагогическая функция (обучение), воспитательная деятельность, развивающая деятельность;</a:t>
            </a:r>
            <a:endParaRPr lang="ru-RU" dirty="0" smtClean="0"/>
          </a:p>
          <a:p>
            <a:pPr lvl="0"/>
            <a:r>
              <a:rPr lang="ru-RU" i="1" dirty="0" smtClean="0"/>
              <a:t>педагогическая деятельность по проектированию и реализации основных общеобразовательных программ </a:t>
            </a:r>
            <a:r>
              <a:rPr lang="ru-RU" dirty="0" smtClean="0"/>
              <a:t>соответственно уровням образования, определяющим специфику педагогической деятельности (дошкольного образования, начального общего образования, основного и среднего общего образования).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4440415"/>
            <a:ext cx="2406547" cy="2417585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273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Требования к образованию и обучению: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6912768" cy="504056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высшее профессиональное образование или среднее профессиональное образование по направлениям подготовки "Образование и педагогика" или в области, соответствующей преподаваемому предмету (с последующей профессиональной переподготовкой по профилю педагогической деятельности)</a:t>
            </a:r>
          </a:p>
          <a:p>
            <a:r>
              <a:rPr lang="ru-RU" sz="3400" dirty="0" smtClean="0"/>
              <a:t>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 </a:t>
            </a:r>
          </a:p>
          <a:p>
            <a:endParaRPr lang="ru-RU" dirty="0"/>
          </a:p>
        </p:txBody>
      </p:sp>
      <p:pic>
        <p:nvPicPr>
          <p:cNvPr id="5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052736"/>
            <a:ext cx="2143125" cy="226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242" y="4293096"/>
            <a:ext cx="231675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n-lt"/>
              </a:rPr>
              <a:t>Критерии и показатели  оценки профессиональной деятельности  педагогических работников при аттестации с целью установления квалификационной категории по должности «учитель», «преподаватель» (общеобразовательных дисциплин)</a:t>
            </a:r>
            <a:endParaRPr lang="ru-RU" sz="1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18457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Положительные результаты освоения обучающимися образовательных программ по итогам мониторинга, проводимого в образовательной </a:t>
            </a:r>
            <a:r>
              <a:rPr lang="ru-RU" sz="1800" dirty="0" smtClean="0"/>
              <a:t>организации;</a:t>
            </a:r>
            <a:endParaRPr lang="en-US" sz="1800" dirty="0" smtClean="0"/>
          </a:p>
          <a:p>
            <a:r>
              <a:rPr lang="ru-RU" sz="1800" dirty="0"/>
              <a:t>Положительные результаты освоения обучающимися образовательных программ по итогам внешнего </a:t>
            </a:r>
            <a:r>
              <a:rPr lang="ru-RU" sz="1800" dirty="0" smtClean="0"/>
              <a:t>мониторинга.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результаты итоговой аттестации;</a:t>
            </a:r>
          </a:p>
          <a:p>
            <a:r>
              <a:rPr lang="ru-RU" sz="1800" dirty="0"/>
              <a:t>Выявление и развитие у обучающихся способностей к научной (интеллектуальной), творческой, физкультурно-спортивной деятельности, а также их участия в олимпиадах, конкурсах, фестивалях, </a:t>
            </a:r>
            <a:r>
              <a:rPr lang="ru-RU" sz="1800" dirty="0" smtClean="0"/>
              <a:t>соревнованиях;</a:t>
            </a:r>
          </a:p>
          <a:p>
            <a:r>
              <a:rPr lang="ru-RU" sz="1800" dirty="0"/>
              <a:t>Личный вклад  педагога в повышение качества образования, совершенствование методов обучения и воспитания  и продуктивного использования новых образовательных технологий, транслирование в педагогических коллективах опыта практических результатов профессиональной деятельности, в том числе экспериментальной и инновационной; активное участие в работе методических объединений педагогических работников организации, в разработке программно-методического сопровождения образовательного процесса, профессиональных </a:t>
            </a:r>
            <a:r>
              <a:rPr lang="ru-RU" sz="1800" dirty="0" smtClean="0"/>
              <a:t>конкурсах</a:t>
            </a:r>
            <a:r>
              <a:rPr lang="ru-RU" sz="1800" dirty="0"/>
              <a:t>.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47417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В основе подготовки и профессионального развития педагога лежат идеи </a:t>
            </a:r>
            <a:r>
              <a:rPr lang="ru-RU" sz="2800" b="1" dirty="0" err="1" smtClean="0">
                <a:latin typeface="+mj-lt"/>
              </a:rPr>
              <a:t>компетентностного</a:t>
            </a:r>
            <a:r>
              <a:rPr lang="ru-RU" sz="2800" b="1" dirty="0" smtClean="0">
                <a:latin typeface="+mj-lt"/>
              </a:rPr>
              <a:t> подхода</a:t>
            </a:r>
            <a:endParaRPr lang="ru-RU" sz="2800" b="1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39604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идея </a:t>
            </a:r>
            <a:r>
              <a:rPr lang="ru-RU" b="1" dirty="0" err="1" smtClean="0">
                <a:latin typeface="+mn-lt"/>
              </a:rPr>
              <a:t>компетентностного</a:t>
            </a:r>
            <a:r>
              <a:rPr lang="ru-RU" b="1" dirty="0" smtClean="0">
                <a:latin typeface="+mn-lt"/>
              </a:rPr>
              <a:t> подхода – это, прежде всего, идея открытого заказа на содержание образования;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в качестве результата рассматривается не сумма усвоенной информации, а способность человека действовать в различных проблемных ситуациях;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равновесие между образованием и жизнью видится в смещении конечной цели образования со знаний на интеллектуальные </a:t>
            </a:r>
            <a:r>
              <a:rPr lang="ru-RU" b="1" dirty="0" err="1" smtClean="0">
                <a:latin typeface="+mn-lt"/>
              </a:rPr>
              <a:t>деятельностно-практические</a:t>
            </a:r>
            <a:r>
              <a:rPr lang="ru-RU" b="1" dirty="0" smtClean="0">
                <a:latin typeface="+mn-lt"/>
              </a:rPr>
              <a:t> умения – компетентность;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компетентность определяется, как «готовность специалиста включиться в определенную деятельность» ; сегодня на рынке труда востребованы не сами по себе знания, а именно способность выполнять определенные функции</a:t>
            </a:r>
            <a:r>
              <a:rPr lang="ru-RU" sz="2400" dirty="0" smtClean="0">
                <a:latin typeface="+mn-lt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4311" y="5019675"/>
            <a:ext cx="39846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30803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charset="0"/>
              </a:rPr>
              <a:t>Структура компетентности </a:t>
            </a:r>
            <a:br>
              <a:rPr lang="ru-RU" sz="3200" b="1" dirty="0">
                <a:latin typeface="Arial" charset="0"/>
              </a:rPr>
            </a:br>
            <a:r>
              <a:rPr lang="ru-RU" sz="3200" b="1" dirty="0">
                <a:latin typeface="Arial" charset="0"/>
              </a:rPr>
              <a:t>(по В.Д. </a:t>
            </a:r>
            <a:r>
              <a:rPr lang="ru-RU" sz="3200" b="1" dirty="0" err="1">
                <a:latin typeface="Arial" charset="0"/>
              </a:rPr>
              <a:t>Шадрикову</a:t>
            </a:r>
            <a:r>
              <a:rPr lang="ru-RU" sz="3200" b="1" dirty="0">
                <a:latin typeface="Arial" charset="0"/>
              </a:rPr>
              <a:t>)</a:t>
            </a:r>
            <a:r>
              <a:rPr lang="ru-RU" sz="3200" dirty="0"/>
              <a:t> 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313"/>
            <a:ext cx="8596064" cy="5184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	В соответствии с функциональными блоками психологической системы деятельности: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личностно-мотивационная составляющая;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составляющая в части </a:t>
            </a:r>
            <a:r>
              <a:rPr lang="ru-RU" sz="2400" dirty="0" err="1"/>
              <a:t>целеобразования</a:t>
            </a:r>
            <a:r>
              <a:rPr lang="ru-RU" sz="2400" dirty="0"/>
              <a:t>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составляющая в части разработки и реализации программы деятельности;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составляющие в части информационной основы деятельности;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Составляющие в части принятия решений;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Составляющие в части контроля и коррекции результатов деятельности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8600"/>
            <a:ext cx="8308032" cy="1143000"/>
          </a:xfrm>
        </p:spPr>
        <p:txBody>
          <a:bodyPr/>
          <a:lstStyle/>
          <a:p>
            <a:r>
              <a:rPr lang="ru-RU" dirty="0" smtClean="0"/>
              <a:t>Структура компетентности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403648" y="1196752"/>
          <a:ext cx="6684094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AutoShape 11"/>
          <p:cNvSpPr>
            <a:spLocks noChangeArrowheads="1"/>
          </p:cNvSpPr>
          <p:nvPr/>
        </p:nvSpPr>
        <p:spPr bwMode="auto">
          <a:xfrm rot="5778793">
            <a:off x="1636760" y="2179683"/>
            <a:ext cx="2192337" cy="1554162"/>
          </a:xfrm>
          <a:prstGeom prst="curvedUpArrow">
            <a:avLst>
              <a:gd name="adj1" fmla="val 28212"/>
              <a:gd name="adj2" fmla="val 56425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4067944" y="5517232"/>
            <a:ext cx="2447925" cy="1150937"/>
          </a:xfrm>
          <a:prstGeom prst="curvedUpArrow">
            <a:avLst>
              <a:gd name="adj1" fmla="val 42538"/>
              <a:gd name="adj2" fmla="val 85076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9038100">
            <a:off x="6588125" y="1844675"/>
            <a:ext cx="1149350" cy="2489200"/>
          </a:xfrm>
          <a:prstGeom prst="curvedRightArrow">
            <a:avLst>
              <a:gd name="adj1" fmla="val 43315"/>
              <a:gd name="adj2" fmla="val 86630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Структура компетентности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40080" cy="51845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A730"/>
                </a:solidFill>
              </a:rPr>
              <a:t>Когнитивный компонент компетентности </a:t>
            </a:r>
            <a:r>
              <a:rPr lang="ru-RU" sz="2000" dirty="0" smtClean="0"/>
              <a:t>– это</a:t>
            </a:r>
            <a:r>
              <a:rPr lang="ru-RU" sz="2000" i="1" dirty="0" smtClean="0"/>
              <a:t> </a:t>
            </a:r>
            <a:r>
              <a:rPr lang="ru-RU" sz="2000" dirty="0" smtClean="0"/>
              <a:t>совокупность, система знаний, на основе которой строится целостная картина действительности и осуществляется процесс собственно деятельности. </a:t>
            </a:r>
            <a:endParaRPr lang="ru-RU" sz="2000" i="1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A730"/>
                </a:solidFill>
              </a:rPr>
              <a:t>Поведенческий компонент компетентности </a:t>
            </a:r>
            <a:r>
              <a:rPr lang="ru-RU" sz="2000" dirty="0" smtClean="0"/>
              <a:t>– это система универсальных способов познания, соответствующих алгоритмов поведения и способов коммуникации, ориентированных на реализуемую деятельность, развитие у человека разнообразных способов деятельности, необходимых для самореализации в профессиональной деятельности. Это реальная деятельность, осуществляемая в конкретных условиях, компонент практический, активный, определяющий, какими способами, методами, приемами и в каких формах осуществляется деятельность в различных ситуациях.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A730"/>
                </a:solidFill>
              </a:rPr>
              <a:t>Ценностный компонент компетентности </a:t>
            </a:r>
            <a:r>
              <a:rPr lang="ru-RU" sz="2000" dirty="0" smtClean="0"/>
              <a:t>– это понимание смысла и значения реализуемой деятельности, субъективное нравственно-эстетическое, рефлексивное отношение к осваиваемым ценностям и способам их освоения, смелость в отстаивании своего мнения и своих взглядов, независимость в суждениях, чувство ответственности за предлагаемые инновационные решения. </a:t>
            </a:r>
            <a:endParaRPr lang="ru-RU" sz="2000" i="1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959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Подход к формированию и оцениванию компетенций, необходимых педагогу для реализации ФГОС  Золотарева Ангелина Викторовна, ректор ГОАУ Ярославской области Институт развития образования, д.п.н., профессор e-mail: ang_gold@mail.ru</vt:lpstr>
      <vt:lpstr>Требования к компетенциям педагога задают:</vt:lpstr>
      <vt:lpstr>Основные обобщенные трудовые функции педагога</vt:lpstr>
      <vt:lpstr>Требования к образованию и обучению: </vt:lpstr>
      <vt:lpstr>Критерии и показатели  оценки профессиональной деятельности  педагогических работников при аттестации с целью установления квалификационной категории по должности «учитель», «преподаватель» (общеобразовательных дисциплин)</vt:lpstr>
      <vt:lpstr>В основе подготовки и профессионального развития педагога лежат идеи компетентностного подхода</vt:lpstr>
      <vt:lpstr>Структура компетентности  (по В.Д. Шадрикову) </vt:lpstr>
      <vt:lpstr>Структура компетентности</vt:lpstr>
      <vt:lpstr>Структура компетентности</vt:lpstr>
      <vt:lpstr>Компетентностная модель педагога</vt:lpstr>
      <vt:lpstr>Алгоритм работы с компетентностями педагога</vt:lpstr>
      <vt:lpstr>В актуальный комплекс компетенций педагога могут войти ко:мпетенции</vt:lpstr>
      <vt:lpstr>Паспорт компетентностей</vt:lpstr>
      <vt:lpstr>Технологии формирования и оценивания компетенций взаимосвязаны </vt:lpstr>
      <vt:lpstr>Условия формирования компетенций педагога</vt:lpstr>
      <vt:lpstr>Перспективы работы с компетенциями педагога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Хозяин</cp:lastModifiedBy>
  <cp:revision>110</cp:revision>
  <dcterms:created xsi:type="dcterms:W3CDTF">2015-05-19T06:32:44Z</dcterms:created>
  <dcterms:modified xsi:type="dcterms:W3CDTF">2015-12-02T03:30:53Z</dcterms:modified>
</cp:coreProperties>
</file>