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74" r:id="rId6"/>
    <p:sldId id="279" r:id="rId7"/>
    <p:sldId id="285" r:id="rId8"/>
    <p:sldId id="280" r:id="rId9"/>
    <p:sldId id="28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g_gold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Реализация Принципа </a:t>
            </a:r>
            <a:r>
              <a:rPr lang="ru-RU" dirty="0" err="1" smtClean="0">
                <a:solidFill>
                  <a:srgbClr val="0070C0"/>
                </a:solidFill>
              </a:rPr>
              <a:t>неформализации</a:t>
            </a:r>
            <a:r>
              <a:rPr lang="ru-RU" dirty="0" smtClean="0">
                <a:solidFill>
                  <a:srgbClr val="0070C0"/>
                </a:solidFill>
              </a:rPr>
              <a:t> образования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214818"/>
            <a:ext cx="4018266" cy="245226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Золотарева Ангелина Викторовна,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д.пед.н</a:t>
            </a:r>
            <a:r>
              <a:rPr lang="ru-RU" dirty="0" smtClean="0">
                <a:solidFill>
                  <a:srgbClr val="C00000"/>
                </a:solidFill>
              </a:rPr>
              <a:t>., профессор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solidFill>
                  <a:srgbClr val="00B0F0"/>
                </a:solidFill>
                <a:hlinkClick r:id="rId2"/>
              </a:rPr>
              <a:t>ang_gold@mail.ru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7694"/>
            <a:ext cx="4104456" cy="231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97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Существующий задел разработок в Ярославской области: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 err="1" smtClean="0">
                <a:latin typeface="+mn-lt"/>
                <a:cs typeface="Arial" charset="0"/>
              </a:rPr>
              <a:t>тьюторское</a:t>
            </a:r>
            <a:r>
              <a:rPr lang="ru-RU" sz="2000" dirty="0" smtClean="0">
                <a:latin typeface="+mn-lt"/>
                <a:cs typeface="Arial" charset="0"/>
              </a:rPr>
              <a:t> сопровождение одаренных детей в процессе взаимодействия общего, дополнительного и профессионального образования (Л.В. </a:t>
            </a:r>
            <a:r>
              <a:rPr lang="ru-RU" sz="2000" dirty="0" err="1" smtClean="0">
                <a:latin typeface="+mn-lt"/>
                <a:cs typeface="Arial" charset="0"/>
              </a:rPr>
              <a:t>Байбородова</a:t>
            </a:r>
            <a:r>
              <a:rPr lang="ru-RU" sz="2000" dirty="0" smtClean="0">
                <a:latin typeface="+mn-lt"/>
                <a:cs typeface="Arial" charset="0"/>
              </a:rPr>
              <a:t>, А.В. Золотарева, М.П. </a:t>
            </a:r>
            <a:r>
              <a:rPr lang="ru-RU" sz="2000" dirty="0" err="1" smtClean="0">
                <a:latin typeface="+mn-lt"/>
                <a:cs typeface="Arial" charset="0"/>
              </a:rPr>
              <a:t>Кривунь</a:t>
            </a:r>
            <a:r>
              <a:rPr lang="ru-RU" sz="2000" dirty="0" smtClean="0">
                <a:latin typeface="+mn-lt"/>
                <a:cs typeface="Arial" charset="0"/>
              </a:rPr>
              <a:t>, А.Л. Пикина и др.);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индивидуализация образовательной деятельности (Л.В. </a:t>
            </a:r>
            <a:r>
              <a:rPr lang="ru-RU" sz="2000" dirty="0" err="1" smtClean="0">
                <a:latin typeface="+mn-lt"/>
                <a:cs typeface="Arial" charset="0"/>
              </a:rPr>
              <a:t>Байбородова</a:t>
            </a:r>
            <a:r>
              <a:rPr lang="ru-RU" sz="2000" dirty="0" smtClean="0">
                <a:latin typeface="+mn-lt"/>
                <a:cs typeface="Arial" charset="0"/>
              </a:rPr>
              <a:t>, Е.Н. </a:t>
            </a:r>
            <a:r>
              <a:rPr lang="ru-RU" sz="2000" dirty="0" err="1" smtClean="0">
                <a:latin typeface="+mn-lt"/>
                <a:cs typeface="Arial" charset="0"/>
              </a:rPr>
              <a:t>Лекомцева</a:t>
            </a:r>
            <a:r>
              <a:rPr lang="ru-RU" sz="2000" dirty="0" smtClean="0">
                <a:latin typeface="+mn-lt"/>
                <a:cs typeface="Arial" charset="0"/>
              </a:rPr>
              <a:t> и др.)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событийный поход, проблемно-тематические дни (М.И. Рожков, Л.В. </a:t>
            </a:r>
            <a:r>
              <a:rPr lang="ru-RU" sz="2000" dirty="0" err="1" smtClean="0">
                <a:latin typeface="+mn-lt"/>
                <a:cs typeface="Arial" charset="0"/>
              </a:rPr>
              <a:t>Байбородова</a:t>
            </a:r>
            <a:r>
              <a:rPr lang="ru-RU" sz="2000" dirty="0" smtClean="0">
                <a:latin typeface="+mn-lt"/>
                <a:cs typeface="Arial" charset="0"/>
              </a:rPr>
              <a:t>, К.В </a:t>
            </a:r>
            <a:r>
              <a:rPr lang="ru-RU" sz="2000" dirty="0" err="1" smtClean="0">
                <a:latin typeface="+mn-lt"/>
                <a:cs typeface="Arial" charset="0"/>
              </a:rPr>
              <a:t>Сапегин</a:t>
            </a:r>
            <a:r>
              <a:rPr lang="ru-RU" sz="2000" dirty="0" smtClean="0">
                <a:latin typeface="+mn-lt"/>
                <a:cs typeface="Arial" charset="0"/>
              </a:rPr>
              <a:t> и др.)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открытое образование, теория общепедагогических технологий (В.В Юдин и др.)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детские компании и фирмы (проект «Достижение молодых»)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интеграция и сетевое взаимодействие общего, дополнительного и профессионального образования (А.В Золотарева, С.Л </a:t>
            </a:r>
            <a:r>
              <a:rPr lang="ru-RU" sz="2000" dirty="0" err="1" smtClean="0">
                <a:latin typeface="+mn-lt"/>
                <a:cs typeface="Arial" charset="0"/>
              </a:rPr>
              <a:t>Паладьев</a:t>
            </a:r>
            <a:r>
              <a:rPr lang="ru-RU" sz="2000" dirty="0" smtClean="0">
                <a:latin typeface="+mn-lt"/>
                <a:cs typeface="Arial" charset="0"/>
              </a:rPr>
              <a:t> и др.)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развитие </a:t>
            </a:r>
            <a:r>
              <a:rPr lang="ru-RU" sz="2000" dirty="0" err="1" smtClean="0">
                <a:latin typeface="+mn-lt"/>
                <a:cs typeface="Arial" charset="0"/>
              </a:rPr>
              <a:t>техносферы</a:t>
            </a:r>
            <a:r>
              <a:rPr lang="ru-RU" sz="2000" dirty="0" smtClean="0">
                <a:latin typeface="+mn-lt"/>
                <a:cs typeface="Arial" charset="0"/>
              </a:rPr>
              <a:t> учреждений дополнительного образования детей, адекватной запросам рынка труда (А.В Золотарева, Л.Н Серебренников, Т.М. </a:t>
            </a:r>
            <a:r>
              <a:rPr lang="ru-RU" sz="2000" dirty="0" err="1" smtClean="0">
                <a:latin typeface="+mn-lt"/>
                <a:cs typeface="Arial" charset="0"/>
              </a:rPr>
              <a:t>Талова</a:t>
            </a:r>
            <a:r>
              <a:rPr lang="ru-RU" sz="2000" dirty="0" smtClean="0">
                <a:latin typeface="+mn-lt"/>
                <a:cs typeface="Arial" charset="0"/>
              </a:rPr>
              <a:t> и др.)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+mn-lt"/>
                <a:cs typeface="Arial" charset="0"/>
              </a:rPr>
              <a:t>модели подготовки кадров для сферы дополнительного образования детей в соответствии с ФГОС ВПО нового поколения (А.В. Золотарева, Л.В. </a:t>
            </a:r>
            <a:r>
              <a:rPr lang="ru-RU" sz="2000" dirty="0" err="1" smtClean="0">
                <a:latin typeface="+mn-lt"/>
                <a:cs typeface="Arial" charset="0"/>
              </a:rPr>
              <a:t>Байбородова</a:t>
            </a:r>
            <a:r>
              <a:rPr lang="ru-RU" sz="2000" dirty="0" smtClean="0">
                <a:latin typeface="+mn-lt"/>
                <a:cs typeface="Arial" charset="0"/>
              </a:rPr>
              <a:t>, Л.Н. Серебренников) и других.</a:t>
            </a: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Сущность </a:t>
            </a:r>
            <a:r>
              <a:rPr lang="ru-RU" sz="3600" dirty="0" err="1" smtClean="0">
                <a:solidFill>
                  <a:srgbClr val="0070C0"/>
                </a:solidFill>
              </a:rPr>
              <a:t>приниципа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неформализации</a:t>
            </a:r>
            <a:r>
              <a:rPr lang="ru-RU" sz="3600" dirty="0" smtClean="0">
                <a:solidFill>
                  <a:srgbClr val="0070C0"/>
                </a:solidFill>
              </a:rPr>
              <a:t> образования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688" y="4505659"/>
            <a:ext cx="2156312" cy="235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1571612"/>
            <a:ext cx="6929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 аспекте развития ребенка </a:t>
            </a:r>
            <a:r>
              <a:rPr lang="ru-RU" sz="2400" b="1" dirty="0" smtClean="0"/>
              <a:t>- создание условий для самостоятельного конструирования ребенком своих миров, индивидуальных моделей образования, овладения интенсивными коммуникациями, формирования реальной ответственности за свои поступки и др.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0070C0"/>
                </a:solidFill>
              </a:rPr>
              <a:t>в аспекте развития системы образования </a:t>
            </a:r>
            <a:r>
              <a:rPr lang="ru-RU" sz="2400" b="1" dirty="0" smtClean="0"/>
              <a:t>- развитие разных потенциалов образования, не только в государственном, но и негосударственном секторе а также в межведомственном и общественном пространстве образовательных возможностей ребенка.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изучение социального заказа как условие реализации принципа </a:t>
            </a:r>
            <a:r>
              <a:rPr lang="ru-RU" sz="3200" dirty="0" err="1" smtClean="0">
                <a:solidFill>
                  <a:srgbClr val="0070C0"/>
                </a:solidFill>
              </a:rPr>
              <a:t>неформализации</a:t>
            </a:r>
            <a:r>
              <a:rPr lang="ru-RU" sz="3200" dirty="0" smtClean="0">
                <a:solidFill>
                  <a:srgbClr val="0070C0"/>
                </a:solidFill>
              </a:rPr>
              <a:t> образования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71612"/>
            <a:ext cx="90011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Дисбаланс между государственным (общественным) и личностным заказом порождает несколько сценариев построения неформального образования 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 со стороны государственного (общественного) заказа неформальное образования должно строиться как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открытое образование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направленное на  формирование молодого поколения страны, обладающего определенными личностными качествами, отвечающими требованиям современной экономики и нового общественного устройства, в которое могут войти любые обучающиеся по собственному желанию. </a:t>
            </a:r>
          </a:p>
          <a:p>
            <a:pPr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со стороны личностного заказа неформальное образование должно строиться как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под заказ,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направленное на реализацию конкретных потребностей и интересов заказчиков (детей и родителей)</a:t>
            </a:r>
          </a:p>
          <a:p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Векторы построения пространства неформального образования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1 вектор </a:t>
            </a:r>
            <a:r>
              <a:rPr lang="ru-RU" dirty="0" smtClean="0">
                <a:latin typeface="+mn-lt"/>
              </a:rPr>
              <a:t>– развитие основного (школьного) образования за счет развития пространства неформального образования;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2 вектор </a:t>
            </a:r>
            <a:r>
              <a:rPr lang="ru-RU" dirty="0" smtClean="0">
                <a:latin typeface="+mn-lt"/>
              </a:rPr>
              <a:t>– развитие дополнительного образования за счет развития пространства неформального образования;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3 вектор </a:t>
            </a:r>
            <a:r>
              <a:rPr lang="ru-RU" dirty="0" smtClean="0">
                <a:latin typeface="+mn-lt"/>
              </a:rPr>
              <a:t>– развитие профессионального образования за счет развития пространства неформального образования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4 вектор </a:t>
            </a:r>
            <a:r>
              <a:rPr lang="ru-RU" dirty="0" smtClean="0">
                <a:latin typeface="+mn-lt"/>
              </a:rPr>
              <a:t>– развитие ребенка в условиях пространства неформального образования.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Входы ребенка в неформальное образование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Общеобразовательная организация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первая половина дня, урочная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Общеобразовательная организация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вторая половина дня,  внеурочная, внешкольная 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дополнительного 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дополнительное образование, творческая деятельность по интересам;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Негосударственная организация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познавательная деятельность, отдых, развлечения и др.;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Детская общественная организация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социальное творчество, социально-общественная деятельность</a:t>
            </a:r>
          </a:p>
          <a:p>
            <a:endParaRPr lang="ru-RU" dirty="0"/>
          </a:p>
        </p:txBody>
      </p:sp>
      <p:pic>
        <p:nvPicPr>
          <p:cNvPr id="4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468" y="642919"/>
            <a:ext cx="148453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259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Принципы Неформального образования: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726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Принцип личностной детерминации </a:t>
            </a:r>
            <a:r>
              <a:rPr lang="ru-RU" sz="1600" dirty="0" smtClean="0">
                <a:latin typeface="Arial" charset="0"/>
                <a:cs typeface="Arial" charset="0"/>
              </a:rPr>
              <a:t>- создание условий выбора вариантов образовательной деятельности всех участников образовательного процесса: детей – вариантов участия в разных сферах деятельности и взаимодействия, целей, образования и способов их осуществления; педагогов – собственных моделей построения образовательного процесса; родителей – вариантов участия в деятельности образовательного учреждения. При этом предмет обучения должен соответствовать потребностям воспитанников, а педагог должен хорошо знать </a:t>
            </a:r>
            <a:r>
              <a:rPr lang="ru-RU" sz="1600" dirty="0" err="1" smtClean="0">
                <a:latin typeface="Arial" charset="0"/>
                <a:cs typeface="Arial" charset="0"/>
              </a:rPr>
              <a:t>своѐ </a:t>
            </a:r>
            <a:r>
              <a:rPr lang="ru-RU" sz="1600" dirty="0" smtClean="0">
                <a:latin typeface="Arial" charset="0"/>
                <a:cs typeface="Arial" charset="0"/>
              </a:rPr>
              <a:t>дело, уметь увлечь детей.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Принцип добровольности </a:t>
            </a:r>
            <a:r>
              <a:rPr lang="ru-RU" sz="1600" dirty="0" smtClean="0">
                <a:latin typeface="Arial" charset="0"/>
                <a:cs typeface="Arial" charset="0"/>
              </a:rPr>
              <a:t>- </a:t>
            </a:r>
            <a:r>
              <a:rPr lang="ru-RU" sz="1600" dirty="0" err="1" smtClean="0">
                <a:latin typeface="Arial" charset="0"/>
                <a:cs typeface="Arial" charset="0"/>
              </a:rPr>
              <a:t>ребѐнок </a:t>
            </a:r>
            <a:r>
              <a:rPr lang="ru-RU" sz="1600" dirty="0" smtClean="0">
                <a:latin typeface="Arial" charset="0"/>
                <a:cs typeface="Arial" charset="0"/>
              </a:rPr>
              <a:t>созидает процесс образования, несет ответственность за свою судьбу.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Принцип открытости </a:t>
            </a:r>
            <a:r>
              <a:rPr lang="ru-RU" sz="1600" dirty="0" smtClean="0">
                <a:latin typeface="Arial" charset="0"/>
                <a:cs typeface="Arial" charset="0"/>
              </a:rPr>
              <a:t>- обеспечение доступности образования в связи с растущими потребностями личности и динамично изменяющимися требованиями общества и рынка труда. Задача педагога увидеть в учащихся отдельные личности и рассматривать учебные группы лишь как среду, в которой проходит свой уникальный путь каждая конкретная личность, в которой каждый осознанно принимает решение.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Принцип диверсификации </a:t>
            </a:r>
            <a:r>
              <a:rPr lang="ru-RU" sz="1600" dirty="0" smtClean="0">
                <a:latin typeface="Arial" charset="0"/>
                <a:cs typeface="Arial" charset="0"/>
              </a:rPr>
              <a:t>(разнообразия)  - должно соблюдаться разнообразие: возрастов (от дошкольников до студентов), способностей (музыкальных, спортивных, интеллектуальных, творческих и др.) и особенностей обучающихся (одаренных, с ограниченными возможностями здоровья, социальными проблемами), направленностей деятельности (художественной, спортивно-технической, эколого-биологической, социально-педагогической и др.), типов и видов образовательных программ, форм образовательных объединений (кружок, клуб, школа, студия, мастерская, лаборатория и др.).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8259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Что уже происходит вне системы образования?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512" y="1111845"/>
            <a:ext cx="8964488" cy="51974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компьютерные игровые сообщества, построенные вокруг стратегических игр со сложной экономикой, политикой, инфраструктурами, и командных игр (как правило, военных симуляторов), требующих командного взаимодействия;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субкультуры, требующие освоения сложных форм символического поведения, владения определённым кругом текстов и содержащихся в этих текстах смыслов, прежде всего — этических принципов;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клубы ролевых игр и исторической реконструкции;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волонтёрские объединения, решающие конкретные задачи: спасение леса, помощь бездомным животным, помощь больным или пострадавшим в очередном природном или техногенном катаклизме, </a:t>
            </a:r>
            <a:r>
              <a:rPr lang="ru-RU" sz="2000" dirty="0" err="1" smtClean="0">
                <a:latin typeface="Arial" charset="0"/>
                <a:cs typeface="Arial" charset="0"/>
              </a:rPr>
              <a:t>эстетизация</a:t>
            </a:r>
            <a:r>
              <a:rPr lang="ru-RU" sz="2000" dirty="0" smtClean="0">
                <a:latin typeface="Arial" charset="0"/>
                <a:cs typeface="Arial" charset="0"/>
              </a:rPr>
              <a:t> жизненной среды;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объединения ведомств культуры и спорта (музеев, библиотек, виртуальных читальных залов, филармоний, театров, спортивных центров);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Arial" charset="0"/>
                <a:cs typeface="Arial" charset="0"/>
              </a:rPr>
              <a:t>сектор программ "учения с увлечением" (</a:t>
            </a:r>
            <a:r>
              <a:rPr lang="ru-RU" sz="2000" dirty="0" err="1" smtClean="0">
                <a:latin typeface="Arial" charset="0"/>
                <a:cs typeface="Arial" charset="0"/>
              </a:rPr>
              <a:t>эксплораториумы</a:t>
            </a:r>
            <a:r>
              <a:rPr lang="ru-RU" sz="2000" dirty="0" smtClean="0">
                <a:latin typeface="Arial" charset="0"/>
                <a:cs typeface="Arial" charset="0"/>
              </a:rPr>
              <a:t>, "города профессий", парки научных развлечений, творческие мастерские, тематические парки и др.)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среди форм неформального образования особую актуальность приобретают: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+mn-lt"/>
              </a:rPr>
              <a:t>компетентностные</a:t>
            </a:r>
            <a:r>
              <a:rPr lang="ru-RU" sz="2400" dirty="0" smtClean="0">
                <a:latin typeface="+mn-lt"/>
              </a:rPr>
              <a:t> олимпиады (А.В. Попов)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предметно-практические лаборатории и «полигоны»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социально-образовательные проекты (В.П. Пахомов)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социальные тренинги (А.С. </a:t>
            </a:r>
            <a:r>
              <a:rPr lang="ru-RU" sz="2400" dirty="0" err="1" smtClean="0">
                <a:latin typeface="+mn-lt"/>
              </a:rPr>
              <a:t>Прутченков</a:t>
            </a:r>
            <a:r>
              <a:rPr lang="ru-RU" sz="2400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реальные и виртуальные тренажёры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сетевые сообщества и школьные социальные сети (О.Г. </a:t>
            </a:r>
            <a:r>
              <a:rPr lang="ru-RU" sz="2400" dirty="0" err="1" smtClean="0">
                <a:latin typeface="+mn-lt"/>
              </a:rPr>
              <a:t>Прикот</a:t>
            </a:r>
            <a:r>
              <a:rPr lang="ru-RU" sz="2400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волонтёрские организации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интерактивные студии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И др.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Проект «Ярославская область – пространство неформального образования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Создание практики исследования социального заказа на неформальное образование;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Разработка вариативных моделей интеграции учреждений образования разной ведомственной принадлежности для оказания услуг неформального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Формирование инновационных образовательных практик неформального 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Создание системы мониторинга качества неформального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Подготовка и повышение квалификации педагогических кадров по вопросам неформального образования;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688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TS102468839</Template>
  <TotalTime>481</TotalTime>
  <Words>781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TS102468839</vt:lpstr>
      <vt:lpstr>Реализация Принципа неформализации образования</vt:lpstr>
      <vt:lpstr>Сущность приниципа неформализации образования</vt:lpstr>
      <vt:lpstr>изучение социального заказа как условие реализации принципа неформализации образования</vt:lpstr>
      <vt:lpstr>Векторы построения пространства неформального образования</vt:lpstr>
      <vt:lpstr>Входы ребенка в неформальное образование</vt:lpstr>
      <vt:lpstr>Принципы Неформального образования:</vt:lpstr>
      <vt:lpstr>Что уже происходит вне системы образования?</vt:lpstr>
      <vt:lpstr>среди форм неформального образования особую актуальность приобретают:</vt:lpstr>
      <vt:lpstr>Проект «Ярославская область – пространство неформального образования</vt:lpstr>
      <vt:lpstr>Существующий задел разработок в Ярославской области: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Бизнес-инкубатор</dc:title>
  <dc:creator>маша</dc:creator>
  <cp:lastModifiedBy>Светлана Юрьевна Белянчева</cp:lastModifiedBy>
  <cp:revision>66</cp:revision>
  <dcterms:created xsi:type="dcterms:W3CDTF">2013-12-22T16:08:05Z</dcterms:created>
  <dcterms:modified xsi:type="dcterms:W3CDTF">2015-12-24T10:18:12Z</dcterms:modified>
</cp:coreProperties>
</file>