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2" r:id="rId4"/>
    <p:sldId id="270" r:id="rId5"/>
    <p:sldId id="261" r:id="rId6"/>
    <p:sldId id="267" r:id="rId7"/>
    <p:sldId id="272" r:id="rId8"/>
    <p:sldId id="273" r:id="rId9"/>
    <p:sldId id="271" r:id="rId10"/>
    <p:sldId id="268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0" d="100"/>
          <a:sy n="60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5508C-5A9B-436C-B0DC-B70A7EA9CCBF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6C1D0-5155-4DE1-B80C-AC0F6ED7A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24150"/>
      </p:ext>
    </p:extLst>
  </p:cSld>
  <p:clrMapOvr>
    <a:masterClrMapping/>
  </p:clrMapOvr>
  <p:transition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E09D-33F7-4014-88F6-9CFE52A9CE47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3E73B-F8C0-48C0-A9D9-9FBD6F5D5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615220"/>
      </p:ext>
    </p:extLst>
  </p:cSld>
  <p:clrMapOvr>
    <a:masterClrMapping/>
  </p:clrMapOvr>
  <p:transition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FB2F8-40A4-44EC-8CB1-4D8F33C02713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2F62-6EBA-4EE3-9AAD-83D84A41A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836321"/>
      </p:ext>
    </p:extLst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713A6-3FA2-426C-8A72-3EB47EADCA3A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C01A3-3EE1-496B-B2A9-CEF49A506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14048"/>
      </p:ext>
    </p:extLst>
  </p:cSld>
  <p:clrMapOvr>
    <a:masterClrMapping/>
  </p:clrMapOvr>
  <p:transition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ACC82-C8D5-4F80-A0DB-F6271A2B9E8B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8EEB0-EC58-4535-9664-3D6F1672A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997973"/>
      </p:ext>
    </p:extLst>
  </p:cSld>
  <p:clrMapOvr>
    <a:masterClrMapping/>
  </p:clrMapOvr>
  <p:transition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1649-596F-4A5B-931A-DB3469CA2AA3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25917-5126-4D3A-93EF-BDD49957F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943521"/>
      </p:ext>
    </p:extLst>
  </p:cSld>
  <p:clrMapOvr>
    <a:masterClrMapping/>
  </p:clrMapOvr>
  <p:transition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C5DD0-FCA7-43F1-8EF8-DEA9343F9E98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F236A-75EF-42B6-BD3A-3E71F94EB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15670"/>
      </p:ext>
    </p:extLst>
  </p:cSld>
  <p:clrMapOvr>
    <a:masterClrMapping/>
  </p:clrMapOvr>
  <p:transition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59EA-FC86-4F25-9F46-4BAA49BBEF61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A9AE-77E1-4BD3-8B99-BD85EC0FC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152521"/>
      </p:ext>
    </p:extLst>
  </p:cSld>
  <p:clrMapOvr>
    <a:masterClrMapping/>
  </p:clrMapOvr>
  <p:transition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1C3AE-ED84-4E6F-AC63-418E377CC255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92CD-F86B-4326-B05C-A86702C87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74290"/>
      </p:ext>
    </p:extLst>
  </p:cSld>
  <p:clrMapOvr>
    <a:masterClrMapping/>
  </p:clrMapOvr>
  <p:transition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E56FF-A522-47C0-9EBF-C5EA65A912EF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771C-8C38-48E9-B959-0E117CC05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1769"/>
      </p:ext>
    </p:extLst>
  </p:cSld>
  <p:clrMapOvr>
    <a:masterClrMapping/>
  </p:clrMapOvr>
  <p:transition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5ED5-64DF-4B2B-869F-A60469A777B2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70275-0441-4C2E-B7A0-18198B202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8379"/>
      </p:ext>
    </p:extLst>
  </p:cSld>
  <p:clrMapOvr>
    <a:masterClrMapping/>
  </p:clrMapOvr>
  <p:transition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BF262B-DB03-4548-8354-B81FE3712D7D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7749DF-326B-49BA-B8A1-A008EB750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000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ru.wikipedia.org/wiki/%D0%9C%D0%B5%D0%BC%D0%BE%D1%80%D0%B8%D0%B0%D0%BB%D1%8C%D0%BD%D1%8B%D0%B9_%D0%94%D0%BE%D0%BC-%D0%BC%D1%83%D0%B7%D0%B5%D0%B9_%D0%B0%D0%BA%D0%B0%D0%B4%D0%B5%D0%BC%D0%B8%D0%BA%D0%B0_%D0%90._%D0%90._%D0%A3%D1%85%D1%82%D0%BE%D0%BC%D1%81%D0%BA%D0%BE%D0%B3%D0%BE" TargetMode="External"/><Relationship Id="rId7" Type="http://schemas.openxmlformats.org/officeDocument/2006/relationships/hyperlink" Target="https://ru.wikipedia.org/wiki/%D0%9F%D1%80%D0%B5%D0%BC%D0%B8%D1%8F_%D0%B8%D0%BC%D0%B5%D0%BD%D0%B8_%D0%90._%D0%90._%D0%A3%D1%85%D1%82%D0%BE%D0%BC%D1%81%D0%BA%D0%BE%D0%B3%D0%BE" TargetMode="External"/><Relationship Id="rId2" Type="http://schemas.openxmlformats.org/officeDocument/2006/relationships/hyperlink" Target="https://ru.wikipedia.org/wiki/%D0%A0%D1%8B%D0%B1%D0%B8%D0%BD%D1%81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90%D0%9D" TargetMode="External"/><Relationship Id="rId5" Type="http://schemas.openxmlformats.org/officeDocument/2006/relationships/hyperlink" Target="https://ru.wikipedia.org/wiki/%D0%92%D0%B0%D1%81%D0%B8%D0%BB%D1%8C%D0%B5%D0%B2%D1%81%D0%BA%D0%B8%D0%B9_%D0%BE%D1%81%D1%82%D1%80%D0%BE%D0%B2" TargetMode="External"/><Relationship Id="rId4" Type="http://schemas.openxmlformats.org/officeDocument/2006/relationships/hyperlink" Target="https://ru.wikipedia.org/wiki/%D0%A1%D0%B0%D0%BD%D0%BA%D1%82-%D0%9F%D0%B5%D1%82%D0%B5%D1%80%D0%B1%D1%83%D1%80%D0%B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31_%D0%B0%D0%B2%D0%B3%D1%83%D1%81%D1%82%D0%B0" TargetMode="External"/><Relationship Id="rId13" Type="http://schemas.openxmlformats.org/officeDocument/2006/relationships/hyperlink" Target="https://ru.wikipedia.org/wiki/%D0%A4%D0%B8%D0%B7%D0%B8%D0%BE%D0%BB%D0%BE%D0%B3%D0%B8%D1%8F" TargetMode="External"/><Relationship Id="rId18" Type="http://schemas.openxmlformats.org/officeDocument/2006/relationships/hyperlink" Target="https://ru.wikipedia.org/wiki/%D0%A1%D0%B0%D0%BD%D0%BA%D1%82-%D0%9F%D0%B5%D1%82%D0%B5%D1%80%D0%B1%D1%83%D1%80%D0%B3%D1%81%D0%BA%D0%B8%D0%B9_%D1%83%D0%BD%D0%B8%D0%B2%D0%B5%D1%80%D1%81%D0%B8%D1%82%D0%B5%D1%82" TargetMode="External"/><Relationship Id="rId3" Type="http://schemas.openxmlformats.org/officeDocument/2006/relationships/hyperlink" Target="https://ru.wikipedia.org/wiki/25_%D0%B8%D1%8E%D0%BD%D1%8F" TargetMode="External"/><Relationship Id="rId21" Type="http://schemas.openxmlformats.org/officeDocument/2006/relationships/image" Target="../media/image4.png"/><Relationship Id="rId7" Type="http://schemas.openxmlformats.org/officeDocument/2006/relationships/hyperlink" Target="https://ru.wikipedia.org/wiki/%D0%AF%D1%80%D0%BE%D1%81%D0%BB%D0%B0%D0%B2%D1%81%D0%BA%D0%B0%D1%8F_%D0%B3%D1%83%D0%B1%D0%B5%D1%80%D0%BD%D0%B8%D1%8F" TargetMode="External"/><Relationship Id="rId12" Type="http://schemas.openxmlformats.org/officeDocument/2006/relationships/hyperlink" Target="https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7" Type="http://schemas.openxmlformats.org/officeDocument/2006/relationships/hyperlink" Target="https://ru.wikipedia.org/wiki/%D0%9C%D0%BE%D1%81%D0%BA%D0%BE%D0%B2%D1%81%D0%BA%D0%B0%D1%8F_%D0%B4%D1%83%D1%85%D0%BE%D0%B2%D0%BD%D0%B0%D1%8F_%D0%B0%D0%BA%D0%B0%D0%B4%D0%B5%D0%BC%D0%B8%D1%8F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s://ru.wikipedia.org/wiki/%D0%90%D0%BB%D1%8C%D0%BC%D0%B0-%D0%BC%D0%B0%D1%82%D0%B5%D1%80" TargetMode="External"/><Relationship Id="rId20" Type="http://schemas.openxmlformats.org/officeDocument/2006/relationships/hyperlink" Target="https://ru.wikipedia.org/wiki/%D0%9B%D0%B0%D1%83%D1%80%D0%B5%D0%B0%D1%82%D1%8B_%D0%BF%D1%80%D0%B5%D0%BC%D0%B8%D0%B8_%D0%B8%D0%BC%D0%B5%D0%BD%D0%B8_%D0%92._%D0%98._%D0%9B%D0%B5%D0%BD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A0%D1%8B%D0%B1%D0%B8%D0%BD%D1%81%D0%BA%D0%B8%D0%B9_%D1%83%D0%B5%D0%B7%D0%B4&amp;action=edit&amp;redlink=1" TargetMode="External"/><Relationship Id="rId11" Type="http://schemas.openxmlformats.org/officeDocument/2006/relationships/hyperlink" Target="https://ru.wikipedia.org/wiki/%D0%A0%D0%BE%D1%81%D1%81%D0%B8%D0%B9%D1%81%D0%BA%D0%B0%D1%8F_%D0%B8%D0%BC%D0%BF%D0%B5%D1%80%D0%B8%D1%8F" TargetMode="External"/><Relationship Id="rId5" Type="http://schemas.openxmlformats.org/officeDocument/2006/relationships/hyperlink" Target="https://ru.wikipedia.org/wiki/%D0%92%D0%BE%D1%81%D0%BB%D0%BE%D0%BC%D0%B0" TargetMode="External"/><Relationship Id="rId15" Type="http://schemas.openxmlformats.org/officeDocument/2006/relationships/hyperlink" Target="https://ru.wikipedia.org/wiki/%D0%90%D0%BA%D0%B0%D0%B4%D0%B5%D0%BC%D0%B8%D0%BA%D0%B8_%D0%90%D0%9D_%D0%A1%D0%A1%D0%A1%D0%A0" TargetMode="External"/><Relationship Id="rId10" Type="http://schemas.openxmlformats.org/officeDocument/2006/relationships/hyperlink" Target="https://ru.wikipedia.org/wiki/%D0%A1%D0%B0%D0%BD%D0%BA%D1%82-%D0%9F%D0%B5%D1%82%D0%B5%D1%80%D0%B1%D1%83%D1%80%D0%B3" TargetMode="External"/><Relationship Id="rId19" Type="http://schemas.openxmlformats.org/officeDocument/2006/relationships/hyperlink" Target="https://ru.wikipedia.org/wiki/%D0%A3%D1%87%D0%B5%D0%BD%D0%B8%D0%B5_%D0%BE_%D0%B4%D0%BE%D0%BC%D0%B8%D0%BD%D0%B0%D0%BD%D1%82%D0%B5" TargetMode="External"/><Relationship Id="rId4" Type="http://schemas.openxmlformats.org/officeDocument/2006/relationships/hyperlink" Target="https://ru.wikipedia.org/wiki/1875_%D0%B3%D0%BE%D0%B4" TargetMode="External"/><Relationship Id="rId9" Type="http://schemas.openxmlformats.org/officeDocument/2006/relationships/hyperlink" Target="https://ru.wikipedia.org/wiki/1942_%D0%B3%D0%BE%D0%B4" TargetMode="External"/><Relationship Id="rId14" Type="http://schemas.openxmlformats.org/officeDocument/2006/relationships/hyperlink" Target="https://ru.wikipedia.org/wiki/%D0%9B%D0%B5%D0%BD%D0%B8%D0%BD%D0%B3%D1%80%D0%B0%D0%B4%D1%81%D0%BA%D0%B8%D0%B9_%D1%83%D0%BD%D0%B8%D0%B2%D0%B5%D1%80%D1%81%D0%B8%D1%82%D0%B5%D1%82" TargetMode="External"/><Relationship Id="rId2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B%D1%83%D0%B6%D0%B5%D0%B1%D0%BD%D0%B0%D1%8F:%D0%98%D1%81%D1%82%D0%BE%D1%87%D0%BD%D0%B8%D0%BA%D0%B8_%D0%BA%D0%BD%D0%B8%D0%B3/5318000673" TargetMode="External"/><Relationship Id="rId3" Type="http://schemas.openxmlformats.org/officeDocument/2006/relationships/hyperlink" Target="http://publ.lib.ru/ARCHIVES/U/UHTOMSKIY_Aleksey_Alekseevich/_Uhtomskiy_A.A..html" TargetMode="External"/><Relationship Id="rId7" Type="http://schemas.openxmlformats.org/officeDocument/2006/relationships/hyperlink" Target="http://filosof.historic.ru/books/item/f00/s00/z0000873/index.shtml" TargetMode="External"/><Relationship Id="rId2" Type="http://schemas.openxmlformats.org/officeDocument/2006/relationships/hyperlink" Target="https://ru.wikipedia.org/wiki/%D0%92%D0%B2%D0%B5%D0%B4%D0%B5%D0%BD%D1%81%D0%BA%D0%B8%D0%B9,_%D0%9D%D0%B8%D0%BA%D0%BE%D0%BB%D0%B0%D0%B9_%D0%95%D0%B2%D0%B3%D0%B5%D0%BD%D1%8C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B%D1%83%D0%B6%D0%B5%D0%B1%D0%BD%D0%B0%D1%8F:%D0%98%D1%81%D1%82%D0%BE%D1%87%D0%BD%D0%B8%D0%BA%D0%B8_%D0%BA%D0%BD%D0%B8%D0%B3/5889860135" TargetMode="External"/><Relationship Id="rId5" Type="http://schemas.openxmlformats.org/officeDocument/2006/relationships/hyperlink" Target="http://www.booksshare.net/index.php?id1=4&amp;category=philosophy&amp;author=uhtomskiy-aa&amp;book=1996" TargetMode="External"/><Relationship Id="rId4" Type="http://schemas.openxmlformats.org/officeDocument/2006/relationships/hyperlink" Target="https://ru.wikipedia.org/wiki/%D0%9D%D0%B0%D1%83%D0%BA%D0%B0_(%D0%B8%D0%B7%D0%B4%D0%B0%D1%82%D0%B5%D0%BB%D1%8C%D1%81%D1%82%D0%B2%D0%BE)" TargetMode="External"/><Relationship Id="rId9" Type="http://schemas.openxmlformats.org/officeDocument/2006/relationships/hyperlink" Target="https://ru.wikipedia.org/wiki/%D0%A1%D0%BB%D1%83%D0%B6%D0%B5%D0%B1%D0%BD%D0%B0%D1%8F:%D0%98%D1%81%D1%82%D0%BE%D1%87%D0%BD%D0%B8%D0%BA%D0%B8_%D0%BA%D0%BD%D0%B8%D0%B3/978589059107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969963"/>
            <a:ext cx="4989513" cy="1974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000" b="1" dirty="0" smtClean="0">
                <a:latin typeface="+mn-lt"/>
              </a:rPr>
              <a:t>Межрегиональная</a:t>
            </a: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b="1" dirty="0">
                <a:latin typeface="+mn-lt"/>
              </a:rPr>
              <a:t>научно-практическая конференция, посвящённая </a:t>
            </a: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b="1" dirty="0">
                <a:latin typeface="+mn-lt"/>
              </a:rPr>
              <a:t>140-летию академика А.А. Ухтомского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838" y="2584450"/>
            <a:ext cx="5545137" cy="2536825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ru-RU" sz="7300" b="1" dirty="0" smtClean="0"/>
              <a:t>Академик </a:t>
            </a:r>
            <a:r>
              <a:rPr lang="ru-RU" sz="7300" b="1" dirty="0"/>
              <a:t>А.А.Ухтомский и </a:t>
            </a:r>
            <a:r>
              <a:rPr lang="ru-RU" sz="7300" b="1" dirty="0" smtClean="0"/>
              <a:t>современность</a:t>
            </a:r>
            <a:endParaRPr lang="ru-RU" sz="7300" b="1" dirty="0"/>
          </a:p>
          <a:p>
            <a:pPr eaLnBrk="1" hangingPunct="1">
              <a:defRPr/>
            </a:pPr>
            <a:r>
              <a:rPr lang="ru-RU" sz="7300" b="1" dirty="0"/>
              <a:t> </a:t>
            </a:r>
          </a:p>
          <a:p>
            <a:pPr eaLnBrk="1" hangingPunct="1">
              <a:defRPr/>
            </a:pPr>
            <a:r>
              <a:rPr lang="ru-RU" dirty="0"/>
              <a:t> 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700088" y="5219700"/>
            <a:ext cx="77438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tabLst>
                <a:tab pos="45085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45085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45085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4508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1"/>
                </a:solidFill>
                <a:latin typeface="Calibri Light" pitchFamily="34" charset="0"/>
                <a:cs typeface="Times New Roman" pitchFamily="18" charset="0"/>
              </a:rPr>
              <a:t> с</a:t>
            </a:r>
            <a:r>
              <a:rPr lang="ru-RU" altLang="ru-RU" sz="2000">
                <a:solidFill>
                  <a:schemeClr val="bg1"/>
                </a:solidFill>
                <a:cs typeface="Times New Roman" pitchFamily="18" charset="0"/>
              </a:rPr>
              <a:t>. Арефино Рыбинского муниципального района– г.Рыбинск</a:t>
            </a:r>
            <a:endParaRPr lang="ru-RU" altLang="ru-RU" sz="200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1"/>
                </a:solidFill>
                <a:cs typeface="Times New Roman" pitchFamily="18" charset="0"/>
              </a:rPr>
              <a:t>25-26 июня  2015 года.</a:t>
            </a:r>
            <a:endParaRPr lang="ru-RU" altLang="ru-RU" sz="200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2488" y="690563"/>
            <a:ext cx="321151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2048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3600" b="1" smtClean="0"/>
              <a:t>О демократии</a:t>
            </a:r>
            <a:endParaRPr lang="ru-RU" altLang="ru-RU" sz="36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975" y="1150938"/>
            <a:ext cx="8804275" cy="570706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	</a:t>
            </a:r>
            <a:r>
              <a:rPr lang="ru-RU" sz="4400" b="1" i="1" dirty="0" smtClean="0"/>
              <a:t>"</a:t>
            </a:r>
            <a:r>
              <a:rPr lang="ru-RU" sz="4400" b="1" i="1" dirty="0"/>
              <a:t>Мало учитывается психологическая, моральная и экономически-творческая разница между великодушным, вдохновляющим демократизмом сверху, от сильных и властных к слабым и малым, и деморализующим, расточающим, своекорыстным демократизмом снизу, за которым нет другой силы, кроме эгоистического искательства. Величайшие эпохи истории были эпохами творческого и созидающего демократизма сверху. Великие опустошения и уничтожения истории приготовлялись и осуществлялись </a:t>
            </a:r>
            <a:r>
              <a:rPr lang="ru-RU" sz="4400" b="1" i="1" dirty="0" err="1"/>
              <a:t>саморазрушающимся</a:t>
            </a:r>
            <a:r>
              <a:rPr lang="ru-RU" sz="4400" b="1" i="1" dirty="0"/>
              <a:t> демократизмом снизу!"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	</a:t>
            </a:r>
            <a:r>
              <a:rPr lang="ru-RU" sz="4400" b="1" i="1" dirty="0" smtClean="0"/>
              <a:t>«Победителей </a:t>
            </a:r>
            <a:r>
              <a:rPr lang="ru-RU" sz="4400" b="1" i="1" dirty="0"/>
              <a:t>судят </a:t>
            </a:r>
            <a:r>
              <a:rPr lang="ru-RU" sz="4400" b="1" i="1" dirty="0" smtClean="0"/>
              <a:t>дела»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					</a:t>
            </a:r>
            <a:r>
              <a:rPr lang="ru-RU" sz="4000" dirty="0" smtClean="0"/>
              <a:t>(18 сентября, 1923)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 advClick="0" advTm="19984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50875" y="598488"/>
            <a:ext cx="7886700" cy="1035050"/>
          </a:xfrm>
        </p:spPr>
        <p:txBody>
          <a:bodyPr/>
          <a:lstStyle/>
          <a:p>
            <a:pPr algn="r" eaLnBrk="1" hangingPunct="1"/>
            <a:r>
              <a:rPr lang="ru-RU" altLang="ru-RU" sz="3600" b="1" smtClean="0"/>
              <a:t>Память</a:t>
            </a:r>
            <a:br>
              <a:rPr lang="ru-RU" altLang="ru-RU" sz="3600" b="1" smtClean="0"/>
            </a:br>
            <a:endParaRPr lang="ru-RU" altLang="ru-RU" sz="36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275" y="1466850"/>
            <a:ext cx="8461375" cy="49339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ru-RU" sz="2600" dirty="0" smtClean="0">
                <a:solidFill>
                  <a:schemeClr val="bg1">
                    <a:lumMod val="95000"/>
                  </a:schemeClr>
                </a:solidFill>
              </a:rPr>
              <a:t>20 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сентября 1990 года в 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2" tooltip="Рыбинск"/>
              </a:rPr>
              <a:t>Рыбинске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 в доме на бывшей Выгонной улице (ныне улица академика Ухтомского), где прошли детские и отроческие годы учёного, был открыт 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3" tooltip="Мемориальный Дом-музей академика А. А. Ухтомского"/>
              </a:rPr>
              <a:t>Мемориальный Дом-музей академика А. А. Ухтомского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defRPr/>
            </a:pP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На доме в 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4" tooltip="Санкт-Петербург"/>
              </a:rPr>
              <a:t>Санкт-Петербурге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, где с 1906 по 1942 год жил Ухтомский (16-я линия 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5" tooltip="Васильевский остров"/>
              </a:rPr>
              <a:t>Васильевского острова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, дом 29), установлена мемориальная доска.</a:t>
            </a:r>
          </a:p>
          <a:p>
            <a:pPr eaLnBrk="1" hangingPunct="1">
              <a:defRPr/>
            </a:pP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В 1994 году 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6" tooltip="РАН"/>
              </a:rPr>
              <a:t>РАН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</a:rPr>
              <a:t> учреждена </a:t>
            </a:r>
            <a:endParaRPr lang="ru-RU" sz="26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bg1">
                    <a:lumMod val="95000"/>
                  </a:schemeClr>
                </a:solidFill>
                <a:hlinkClick r:id="rId7" tooltip="Премия имени А. А. Ухтомского"/>
              </a:rPr>
              <a:t>Премия </a:t>
            </a:r>
            <a:r>
              <a:rPr lang="ru-RU" sz="2600" dirty="0">
                <a:solidFill>
                  <a:schemeClr val="bg1">
                    <a:lumMod val="95000"/>
                  </a:schemeClr>
                </a:solidFill>
                <a:hlinkClick r:id="rId7" tooltip="Премия имени А. А. Ухтомского"/>
              </a:rPr>
              <a:t>имени А. А. Ухтомского</a:t>
            </a:r>
            <a:r>
              <a:rPr lang="ru-RU" sz="26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eaLnBrk="1" hangingPunct="1">
              <a:defRPr/>
            </a:pPr>
            <a:endParaRPr lang="ru-RU" sz="2000" dirty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ru-RU" sz="2000" dirty="0" smtClean="0"/>
              <a:t>					</a:t>
            </a:r>
            <a:r>
              <a:rPr lang="ru-RU" sz="2600" dirty="0" smtClean="0"/>
              <a:t>Монета ЦБ РФ</a:t>
            </a:r>
            <a:endParaRPr lang="ru-RU" sz="2600" dirty="0"/>
          </a:p>
          <a:p>
            <a:pPr lvl="4" eaLnBrk="1" hangingPunct="1">
              <a:buFont typeface="Arial" charset="0"/>
              <a:buNone/>
              <a:defRPr/>
            </a:pPr>
            <a:r>
              <a:rPr lang="ru-RU" dirty="0" smtClean="0"/>
              <a:t>                        </a:t>
            </a:r>
            <a:endParaRPr lang="ru-RU" dirty="0"/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12292" name="Рисунок 3" descr="https://upload.wikimedia.org/wikipedia/commons/1/15/RR5111-0065R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3638" y="3624263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98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194050" y="365125"/>
            <a:ext cx="5321300" cy="1325563"/>
          </a:xfrm>
        </p:spPr>
        <p:txBody>
          <a:bodyPr/>
          <a:lstStyle/>
          <a:p>
            <a:pPr algn="r" eaLnBrk="1" hangingPunct="1"/>
            <a:r>
              <a:rPr lang="ru-RU" altLang="ru-RU" sz="3600" b="1" smtClean="0"/>
              <a:t>Из биографии</a:t>
            </a:r>
          </a:p>
        </p:txBody>
      </p:sp>
      <p:pic>
        <p:nvPicPr>
          <p:cNvPr id="3075" name="Содержимое 3" descr="Ukhtomskiy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6050" y="649288"/>
            <a:ext cx="2811463" cy="3854450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40088" y="1916113"/>
          <a:ext cx="5722937" cy="4064000"/>
        </p:xfrm>
        <a:graphic>
          <a:graphicData uri="http://schemas.openxmlformats.org/drawingml/2006/table">
            <a:tbl>
              <a:tblPr/>
              <a:tblGrid>
                <a:gridCol w="1794572"/>
                <a:gridCol w="3928365"/>
              </a:tblGrid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Дата рождения: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hlinkClick r:id="rId3" tooltip="25 июня"/>
                        </a:rPr>
                        <a:t>13 (25) июня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hlinkClick r:id="rId4" tooltip="1875 год"/>
                        </a:rPr>
                        <a:t>1875</a:t>
                      </a:r>
                      <a:endParaRPr lang="ru-RU" sz="1200" dirty="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3766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Место рождения: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сельцо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5" tooltip="Вослома"/>
                        </a:rPr>
                        <a:t>Вослома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,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6" tooltip="Рыбинский уезд (страница отсутствует)"/>
                        </a:rPr>
                        <a:t>Рыбинский уезд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7" tooltip="Ярославская губерния"/>
                        </a:rPr>
                        <a:t>Ярославская губерния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Дата смерти: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8" tooltip="31 августа"/>
                        </a:rPr>
                        <a:t>31 августа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9" tooltip="1942 год"/>
                        </a:rPr>
                        <a:t>1942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 (67 лет)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Место смерти: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0" tooltip="Санкт-Петербург"/>
                        </a:rPr>
                        <a:t>Ленинград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3766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Страна: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1" tooltip="Российская империя"/>
                        </a:rPr>
                        <a:t>Российская империя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 → 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2" tooltip="Союз Советских Социалистических Республик"/>
                        </a:rPr>
                        <a:t>СССР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Научная сфера: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3" tooltip="Физиология"/>
                        </a:rPr>
                        <a:t>физиология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Место работы: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4" tooltip="Ленинградский университет"/>
                        </a:rPr>
                        <a:t>Ленинградский университет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5009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Учёное звание: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5" tooltip="Академики АН СССР"/>
                        </a:rPr>
                        <a:t>академик АН СССР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hlinkClick r:id="rId16" tooltip="Альма-матер"/>
                        </a:rPr>
                        <a:t>Альма-матер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7" tooltip="Московская духовная академия"/>
                        </a:rPr>
                        <a:t>Московская духовная академия</a:t>
                      </a:r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8" tooltip="Санкт-Петербургский университет"/>
                        </a:rPr>
                        <a:t>Санкт-Петербургский университет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37662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Известен как: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tx2"/>
                          </a:solidFill>
                        </a:rPr>
                        <a:t>создатель </a:t>
                      </a:r>
                      <a:r>
                        <a:rPr lang="ru-RU" sz="1200" u="none" strike="noStrike">
                          <a:solidFill>
                            <a:schemeClr val="tx2"/>
                          </a:solidFill>
                          <a:hlinkClick r:id="rId19" tooltip="Учение о доминанте"/>
                        </a:rPr>
                        <a:t>учения о доминанте</a:t>
                      </a:r>
                      <a:endParaRPr lang="ru-RU" sz="1200">
                        <a:solidFill>
                          <a:schemeClr val="tx2"/>
                        </a:solidFill>
                      </a:endParaRP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Награды и премии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ru-RU" sz="1200" dirty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hlinkClick r:id="rId20" tooltip="Лауреаты премии имени В. И. Ленина"/>
                        </a:rPr>
                        <a:t>Премия имени В. И. Ленина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 (1932)</a:t>
                      </a:r>
                    </a:p>
                  </a:txBody>
                  <a:tcPr marL="62517" marR="62517" marT="31262" marB="3126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3114" name="Picture 2" descr="Flag of Russia.sv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3" descr="Flag of the Soviet Union.sv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996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44538"/>
            <a:ext cx="7886700" cy="94615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sz="4000" b="1" dirty="0"/>
              <a:t>Учение о доминанте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731963"/>
            <a:ext cx="4699000" cy="4144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400" b="1" i="1" smtClean="0"/>
              <a:t>«Я думаю, что настоящее счастье человечества будет возможно в самом деле только после того, как будущий человек</a:t>
            </a:r>
            <a:br>
              <a:rPr lang="ru-RU" altLang="ru-RU" sz="2400" b="1" i="1" smtClean="0"/>
            </a:br>
            <a:r>
              <a:rPr lang="ru-RU" altLang="ru-RU" sz="2400" b="1" i="1" smtClean="0"/>
              <a:t>сможет воспитать в себе способность переключения в жизнь другого человека,</a:t>
            </a:r>
            <a:br>
              <a:rPr lang="ru-RU" altLang="ru-RU" sz="2400" b="1" i="1" smtClean="0"/>
            </a:br>
            <a:r>
              <a:rPr lang="ru-RU" altLang="ru-RU" sz="2400" b="1" i="1" smtClean="0"/>
              <a:t>когда воспитывается в каждом из нас доминанта на лицо другого»</a:t>
            </a:r>
            <a:r>
              <a:rPr lang="ru-RU" altLang="ru-RU" b="1" i="1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ru-RU" altLang="ru-RU" i="1" smtClean="0"/>
              <a:t/>
            </a:r>
            <a:br>
              <a:rPr lang="ru-RU" altLang="ru-RU" i="1" smtClean="0"/>
            </a:br>
            <a:r>
              <a:rPr lang="ru-RU" altLang="ru-RU" i="1" smtClean="0"/>
              <a:t>		</a:t>
            </a:r>
            <a:endParaRPr lang="ru-RU" altLang="ru-RU" sz="2000" smtClean="0"/>
          </a:p>
        </p:txBody>
      </p:sp>
      <p:pic>
        <p:nvPicPr>
          <p:cNvPr id="4100" name="Содержимое 3" descr="https://upload.wikimedia.org/wikipedia/commons/6/66/Alexey_Ukhtomsky_04.JPG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2188" y="1528763"/>
            <a:ext cx="4183062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рямоугольник 5"/>
          <p:cNvSpPr>
            <a:spLocks noChangeArrowheads="1"/>
          </p:cNvSpPr>
          <p:nvPr/>
        </p:nvSpPr>
        <p:spPr bwMode="auto">
          <a:xfrm>
            <a:off x="4572000" y="5159375"/>
            <a:ext cx="4572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А. А. Ухтомский в физиологической лаборатории Санкт-Петербургского университета. 1909.</a:t>
            </a:r>
          </a:p>
        </p:txBody>
      </p:sp>
    </p:spTree>
  </p:cSld>
  <p:clrMapOvr>
    <a:masterClrMapping/>
  </p:clrMapOvr>
  <p:transition advClick="0" advTm="198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1463675" y="2635250"/>
            <a:ext cx="7680325" cy="4459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mtClean="0"/>
              <a:t>				</a:t>
            </a:r>
            <a:r>
              <a:rPr lang="ru-RU" altLang="ru-RU" sz="2400" b="1" i="1" smtClean="0"/>
              <a:t>«В духовной жизни много 				поразительно непонятного, переходы 			душевных состояний, неуловимые для рефлексирующего разума, но   лишь понятные для поэтического духа…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400" b="1" i="1" smtClean="0"/>
              <a:t>		Понятно, насколько завлекательно в научных целях принять все это бесконечное разнообразие феноменов – за прямую функцию материальной жизни»</a:t>
            </a:r>
            <a:r>
              <a:rPr lang="ru-RU" altLang="ru-RU" sz="2400" b="1" smtClean="0"/>
              <a:t>				</a:t>
            </a:r>
            <a:r>
              <a:rPr lang="ru-RU" altLang="ru-RU" sz="2400" smtClean="0"/>
              <a:t>						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400" smtClean="0"/>
              <a:t>							</a:t>
            </a:r>
            <a:endParaRPr lang="ru-RU" altLang="ru-RU" sz="2400" i="1" smtClean="0"/>
          </a:p>
        </p:txBody>
      </p:sp>
      <p:pic>
        <p:nvPicPr>
          <p:cNvPr id="5123" name="Содержимое 3" descr="https://upload.wikimedia.org/wikipedia/commons/a/ac/Ukhtomskiy_Student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7325" y="619125"/>
            <a:ext cx="2014538" cy="2857500"/>
          </a:xfrm>
        </p:spPr>
      </p:pic>
      <p:sp>
        <p:nvSpPr>
          <p:cNvPr id="5124" name="Заголовок 4"/>
          <p:cNvSpPr>
            <a:spLocks noGrp="1"/>
          </p:cNvSpPr>
          <p:nvPr>
            <p:ph type="title"/>
          </p:nvPr>
        </p:nvSpPr>
        <p:spPr>
          <a:xfrm>
            <a:off x="2608263" y="649288"/>
            <a:ext cx="5432425" cy="757237"/>
          </a:xfrm>
        </p:spPr>
        <p:txBody>
          <a:bodyPr>
            <a:spAutoFit/>
          </a:bodyPr>
          <a:lstStyle/>
          <a:p>
            <a:pPr eaLnBrk="1" hangingPunct="1"/>
            <a:r>
              <a:rPr lang="ru-RU" altLang="ru-RU" sz="2400" smtClean="0"/>
              <a:t>А. А. Ухтомский — слушатель Московской духовной академии</a:t>
            </a:r>
          </a:p>
        </p:txBody>
      </p:sp>
    </p:spTree>
  </p:cSld>
  <p:clrMapOvr>
    <a:masterClrMapping/>
  </p:clrMapOvr>
  <p:transition advClick="0" advTm="2012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65150"/>
            <a:ext cx="7886700" cy="1125538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sz="4000" b="1" dirty="0" smtClean="0"/>
              <a:t>Основные труды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138" y="1196975"/>
            <a:ext cx="8545512" cy="52609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i="1" dirty="0" smtClean="0"/>
              <a:t>Ухтомский </a:t>
            </a:r>
            <a:r>
              <a:rPr lang="ru-RU" i="1" dirty="0"/>
              <a:t>А. А.</a:t>
            </a:r>
            <a:r>
              <a:rPr lang="ru-RU" dirty="0"/>
              <a:t> Физиология двигательного аппарата. — М.: «Практическая медицина», 1927.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Физиологический покой и лабильность как биологические факторы // «Учёные записки Ленинградского университета». — Ленинград, 1937.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Очерк физиологии нервной системы. — Ленинград: «Издательство Ленинградского государственного университета», 1945.</a:t>
            </a:r>
          </a:p>
          <a:p>
            <a:pPr eaLnBrk="1" hangingPunct="1">
              <a:defRPr/>
            </a:pPr>
            <a:r>
              <a:rPr lang="ru-RU" i="1" dirty="0">
                <a:hlinkClick r:id="rId2" tooltip="Введенский, Николай Евгеньевич"/>
              </a:rPr>
              <a:t>Введенский Н. Е.</a:t>
            </a:r>
            <a:r>
              <a:rPr lang="ru-RU" i="1" dirty="0"/>
              <a:t>, Ухтомский А. А.</a:t>
            </a:r>
            <a:r>
              <a:rPr lang="ru-RU" dirty="0"/>
              <a:t> Учение о координационной деятельности нервной системы. —М.: «Государственное издательство медицинской литературы», 1950.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Избранные труды</a:t>
            </a:r>
            <a:r>
              <a:rPr lang="ru-RU" dirty="0"/>
              <a:t>. — Ленинград: «</a:t>
            </a:r>
            <a:r>
              <a:rPr lang="ru-RU" dirty="0">
                <a:hlinkClick r:id="rId4" tooltip="Наука (издательство)"/>
              </a:rPr>
              <a:t>Наука</a:t>
            </a:r>
            <a:r>
              <a:rPr lang="ru-RU" dirty="0"/>
              <a:t>», 1978.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</a:t>
            </a:r>
            <a:r>
              <a:rPr lang="ru-RU" dirty="0">
                <a:hlinkClick r:id="rId5"/>
              </a:rPr>
              <a:t>Интуиция совести</a:t>
            </a:r>
            <a:r>
              <a:rPr lang="ru-RU" dirty="0"/>
              <a:t>. — СПб.: «Петербургский писатель», 1996. — </a:t>
            </a:r>
            <a:r>
              <a:rPr lang="ru-RU" dirty="0">
                <a:hlinkClick r:id="rId6"/>
              </a:rPr>
              <a:t>ISBN 5-88986-013-5</a:t>
            </a:r>
            <a:r>
              <a:rPr lang="ru-RU" dirty="0"/>
              <a:t>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</a:t>
            </a:r>
            <a:r>
              <a:rPr lang="ru-RU" dirty="0">
                <a:hlinkClick r:id="rId7"/>
              </a:rPr>
              <a:t>Доминанта</a:t>
            </a:r>
            <a:r>
              <a:rPr lang="ru-RU" dirty="0"/>
              <a:t>. — СПб.: «Питер», 2002. — </a:t>
            </a:r>
            <a:r>
              <a:rPr lang="ru-RU" dirty="0">
                <a:hlinkClick r:id="rId8"/>
              </a:rPr>
              <a:t>ISBN 5-318-00067-3</a:t>
            </a:r>
            <a:r>
              <a:rPr lang="ru-RU" dirty="0"/>
              <a:t>.</a:t>
            </a:r>
          </a:p>
          <a:p>
            <a:pPr eaLnBrk="1" hangingPunct="1">
              <a:defRPr/>
            </a:pPr>
            <a:r>
              <a:rPr lang="ru-RU" i="1" dirty="0"/>
              <a:t>Ухтомский А. А.</a:t>
            </a:r>
            <a:r>
              <a:rPr lang="ru-RU" dirty="0"/>
              <a:t> Лицо другого человека. — СПб.: «Издательство Ивана </a:t>
            </a:r>
            <a:r>
              <a:rPr lang="ru-RU" dirty="0" err="1"/>
              <a:t>Лимбаха</a:t>
            </a:r>
            <a:r>
              <a:rPr lang="ru-RU" dirty="0"/>
              <a:t>», 2008. — </a:t>
            </a:r>
            <a:r>
              <a:rPr lang="ru-RU" dirty="0">
                <a:hlinkClick r:id="rId9"/>
              </a:rPr>
              <a:t>ISBN 978-5-89059-107-4</a:t>
            </a:r>
            <a:r>
              <a:rPr lang="ru-RU" dirty="0"/>
              <a:t>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 advClick="0" advTm="2007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617538" y="719138"/>
            <a:ext cx="7886700" cy="23066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400" b="1" i="1" smtClean="0"/>
              <a:t>«Сущность нравственной борьбы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400" b="1" i="1" smtClean="0"/>
              <a:t>в пределах личности — в преодолении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400" b="1" i="1" smtClean="0"/>
              <a:t>«естественного» и данного как низшего»</a:t>
            </a:r>
          </a:p>
          <a:p>
            <a:pPr eaLnBrk="1" hangingPunct="1">
              <a:buFont typeface="Arial" charset="0"/>
              <a:buNone/>
            </a:pPr>
            <a:r>
              <a:rPr lang="ru-RU" altLang="ru-RU" smtClean="0"/>
              <a:t>						</a:t>
            </a:r>
            <a:endParaRPr lang="ru-RU" altLang="ru-RU" sz="2400" i="1" smtClean="0"/>
          </a:p>
        </p:txBody>
      </p:sp>
      <p:pic>
        <p:nvPicPr>
          <p:cNvPr id="7171" name="Содержимое 3" descr="https://upload.wikimedia.org/wikipedia/commons/1/1d/Alexey_Ukhtomsky_0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62513" y="2528888"/>
            <a:ext cx="3908425" cy="3646487"/>
          </a:xfrm>
        </p:spPr>
      </p:pic>
      <p:sp>
        <p:nvSpPr>
          <p:cNvPr id="7172" name="Прямоугольник 4"/>
          <p:cNvSpPr>
            <a:spLocks noChangeArrowheads="1"/>
          </p:cNvSpPr>
          <p:nvPr/>
        </p:nvSpPr>
        <p:spPr bwMode="auto">
          <a:xfrm>
            <a:off x="960438" y="4503738"/>
            <a:ext cx="37020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/>
              <a:t>А. А. Ухтомский (в центре) с сестрой Елизаветой и её мужем А. Переславцевым. 1900-е.</a:t>
            </a:r>
          </a:p>
        </p:txBody>
      </p:sp>
    </p:spTree>
  </p:cSld>
  <p:clrMapOvr>
    <a:masterClrMapping/>
  </p:clrMapOvr>
  <p:transition advClick="0" advTm="1981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3600" b="1" smtClean="0"/>
              <a:t>О народе</a:t>
            </a:r>
            <a:endParaRPr lang="ru-RU" altLang="ru-RU" sz="3600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903288" y="1825625"/>
            <a:ext cx="7292975" cy="435133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altLang="ru-RU" sz="2400" b="1" i="1" smtClean="0"/>
              <a:t>"Всецело предан я народу, ибо я его частичка, в его великом море я только всплеск волны, как и все мы, идущие к великому свету, который засияет над народом, ибо выношен его поколениями и бесчисленными болениями сердца на великом, тесном и трудном пути" </a:t>
            </a:r>
          </a:p>
          <a:p>
            <a:pPr eaLnBrk="1" hangingPunct="1">
              <a:buFont typeface="Arial" charset="0"/>
              <a:buNone/>
            </a:pPr>
            <a:endParaRPr lang="ru-RU" altLang="ru-RU" smtClean="0"/>
          </a:p>
          <a:p>
            <a:pPr eaLnBrk="1" hangingPunct="1">
              <a:buFont typeface="Arial" charset="0"/>
              <a:buNone/>
            </a:pPr>
            <a:r>
              <a:rPr lang="ru-RU" altLang="ru-RU" sz="2200" smtClean="0"/>
              <a:t>						(11 апреля, 1928)</a:t>
            </a:r>
          </a:p>
        </p:txBody>
      </p:sp>
    </p:spTree>
  </p:cSld>
  <p:clrMapOvr>
    <a:masterClrMapping/>
  </p:clrMapOvr>
  <p:transition advClick="0" advTm="2004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3600" b="1" smtClean="0"/>
              <a:t>О власти</a:t>
            </a:r>
            <a:endParaRPr lang="ru-RU" altLang="ru-RU" sz="3600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236538" y="1309688"/>
            <a:ext cx="8636000" cy="48672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altLang="ru-RU" sz="2400" i="1" smtClean="0"/>
              <a:t>"</a:t>
            </a:r>
            <a:r>
              <a:rPr lang="ru-RU" altLang="ru-RU" sz="2400" b="1" i="1" smtClean="0"/>
              <a:t>Добрая власть должна быть неприметна для подвластных, и чем она неприметнее для них, тем ближе к норме своего призвания. Наихудшая власть та, которая постоянно о себе заявляет и старается проникнуть со своими заявлениями во все детали вседневной жизни подвластных. Когда власть заявляет о своем бытии слишком часто, претенциозно и надоедливо, это значит, что близка революция</a:t>
            </a:r>
            <a:r>
              <a:rPr lang="ru-RU" altLang="ru-RU" b="1" smtClean="0"/>
              <a:t>"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200" smtClean="0"/>
              <a:t>							(25 октября, 1922)</a:t>
            </a:r>
          </a:p>
        </p:txBody>
      </p:sp>
    </p:spTree>
  </p:cSld>
  <p:clrMapOvr>
    <a:masterClrMapping/>
  </p:clrMapOvr>
  <p:transition advClick="0" advTm="2007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3600" b="1" smtClean="0"/>
              <a:t>Об отношениях оппозиции с властью</a:t>
            </a:r>
            <a:endParaRPr lang="ru-RU" altLang="ru-RU" sz="360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71463" y="1658938"/>
            <a:ext cx="8702675" cy="39655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altLang="ru-RU" b="1" i="1" smtClean="0"/>
              <a:t>"</a:t>
            </a:r>
            <a:r>
              <a:rPr lang="ru-RU" altLang="ru-RU" sz="2400" b="1" i="1" smtClean="0"/>
              <a:t>Нет, господа, они - русские либералы "господского типа" отлично поймут друг друга с представителями "гнета", против которого они точили свои копья! Это люди одного поля и одного уровня: они не могут жить друг без друга. Это - счастливая комбинация, что для либерала есть контрагент в лице "гнета", а для представителей "гнета" есть добрые либералы. Им нечего делать друг без друга!"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200" smtClean="0"/>
              <a:t>							(24 апреля, 1911)</a:t>
            </a:r>
          </a:p>
        </p:txBody>
      </p:sp>
    </p:spTree>
  </p:cSld>
  <p:clrMapOvr>
    <a:masterClrMapping/>
  </p:clrMapOvr>
  <p:transition advClick="0" advTm="19937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FFFFFF"/>
      </a:dk1>
      <a:lt1>
        <a:sysClr val="window" lastClr="FFFFFF"/>
      </a:lt1>
      <a:dk2>
        <a:srgbClr val="39302A"/>
      </a:dk2>
      <a:lt2>
        <a:srgbClr val="E5DEDB"/>
      </a:lt2>
      <a:accent1>
        <a:srgbClr val="FFDF6A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366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Arial</vt:lpstr>
      <vt:lpstr>Calibri Light</vt:lpstr>
      <vt:lpstr>Times New Roman</vt:lpstr>
      <vt:lpstr>Тема Office</vt:lpstr>
      <vt:lpstr>Межрегиональная научно-практическая конференция, посвящённая  140-летию академика А.А. Ухтомского </vt:lpstr>
      <vt:lpstr>Из биографии</vt:lpstr>
      <vt:lpstr>Учение о доминанте </vt:lpstr>
      <vt:lpstr>А. А. Ухтомский — слушатель Московской духовной академии</vt:lpstr>
      <vt:lpstr>Основные труды  </vt:lpstr>
      <vt:lpstr>Презентация PowerPoint</vt:lpstr>
      <vt:lpstr>О народе</vt:lpstr>
      <vt:lpstr>О власти</vt:lpstr>
      <vt:lpstr>Об отношениях оппозиции с властью</vt:lpstr>
      <vt:lpstr>О демократии</vt:lpstr>
      <vt:lpstr>Память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Светлана Юрьевна Белянчева</cp:lastModifiedBy>
  <cp:revision>15</cp:revision>
  <dcterms:created xsi:type="dcterms:W3CDTF">2015-02-16T07:43:27Z</dcterms:created>
  <dcterms:modified xsi:type="dcterms:W3CDTF">2015-06-29T13:16:43Z</dcterms:modified>
</cp:coreProperties>
</file>