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9" r:id="rId2"/>
    <p:sldId id="288" r:id="rId3"/>
    <p:sldId id="289" r:id="rId4"/>
    <p:sldId id="303" r:id="rId5"/>
    <p:sldId id="307" r:id="rId6"/>
    <p:sldId id="304" r:id="rId7"/>
    <p:sldId id="305" r:id="rId8"/>
    <p:sldId id="283" r:id="rId9"/>
    <p:sldId id="311" r:id="rId10"/>
    <p:sldId id="308" r:id="rId11"/>
    <p:sldId id="284" r:id="rId12"/>
    <p:sldId id="282" r:id="rId13"/>
    <p:sldId id="312" r:id="rId14"/>
    <p:sldId id="314" r:id="rId15"/>
    <p:sldId id="291" r:id="rId16"/>
    <p:sldId id="315" r:id="rId17"/>
    <p:sldId id="313" r:id="rId18"/>
    <p:sldId id="30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779CC93D-E52E-4D84-901B-11D7331DD495}">
          <p14:sldIdLst>
            <p14:sldId id="259"/>
            <p14:sldId id="288"/>
            <p14:sldId id="289"/>
            <p14:sldId id="303"/>
            <p14:sldId id="307"/>
            <p14:sldId id="304"/>
            <p14:sldId id="305"/>
            <p14:sldId id="306"/>
            <p14:sldId id="283"/>
            <p14:sldId id="311"/>
            <p14:sldId id="308"/>
            <p14:sldId id="284"/>
            <p14:sldId id="282"/>
            <p14:sldId id="312"/>
            <p14:sldId id="291"/>
            <p14:sldId id="313"/>
            <p14:sldId id="300"/>
          </p14:sldIdLst>
        </p14:section>
        <p14:section name="Заключение и итог" id="{790CEF5B-569A-4C2F-BED5-750B08C0E5AD}">
          <p14:sldIdLst/>
        </p14:section>
        <p14:section name="Приложение" id="{3F78B471-41DA-46F2-A8E4-97E471896AB3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38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="" xmlns:p14="http://schemas.microsoft.com/office/powerpoint/2010/main" val="1"/>
    </p:ext>
    <p:ext uri="{D31A062A-798A-4329-ABDD-BBA856620510}">
      <p14:defaultImageDpi xmlns="" xmlns:p14="http://schemas.microsoft.com/office/powerpoint/2010/main" val="96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174" autoAdjust="0"/>
    <p:restoredTop sz="96096" autoAdjust="0"/>
  </p:normalViewPr>
  <p:slideViewPr>
    <p:cSldViewPr>
      <p:cViewPr varScale="1">
        <p:scale>
          <a:sx n="75" d="100"/>
          <a:sy n="75" d="100"/>
        </p:scale>
        <p:origin x="-1170" y="-72"/>
      </p:cViewPr>
      <p:guideLst>
        <p:guide orient="horz" pos="238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01.12.2015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49652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rPr lang="ru-RU"/>
              <a:pPr/>
              <a:t>01.12.2015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1942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endParaRPr lang="ru-RU" dirty="0" smtClean="0"/>
          </a:p>
          <a:p>
            <a:pPr lvl="0"/>
            <a:r>
              <a:rPr lang="ru-RU" sz="1200" b="1" dirty="0" smtClean="0"/>
              <a:t>Разделы</a:t>
            </a:r>
            <a:endParaRPr lang="ru-RU" sz="1200" b="0" dirty="0" smtClean="0"/>
          </a:p>
          <a:p>
            <a:pPr lvl="0"/>
            <a:r>
              <a:rPr lang="ru-RU" sz="1200" b="0" dirty="0" smtClean="0"/>
              <a:t>Для добавления разделов щелкните слайд правой кнопкой мыши.</a:t>
            </a:r>
            <a:r>
              <a:rPr lang="ru-RU" sz="1200" b="0" baseline="0" dirty="0" smtClean="0"/>
              <a:t> Разделы позволяют упорядочить слайды и организовать совместную работу нескольких авторов.</a:t>
            </a:r>
            <a:endParaRPr lang="ru-RU" sz="1200" b="0" dirty="0" smtClean="0"/>
          </a:p>
          <a:p>
            <a:pPr lvl="0"/>
            <a:endParaRPr lang="ru-RU" sz="1200" b="1" dirty="0" smtClean="0"/>
          </a:p>
          <a:p>
            <a:pPr lvl="0"/>
            <a:r>
              <a:rPr lang="ru-RU" sz="1200" b="1" dirty="0" smtClean="0"/>
              <a:t>Заметки</a:t>
            </a:r>
          </a:p>
          <a:p>
            <a:pPr lvl="0"/>
            <a:r>
              <a:rPr lang="ru-RU" sz="1200" dirty="0" smtClean="0"/>
              <a:t>Используйте раздел заметок для размещения заметок докладчика или дополнительных сведений для аудитории.</a:t>
            </a:r>
            <a:r>
              <a:rPr lang="ru-RU" sz="1200" baseline="0" dirty="0" smtClean="0"/>
              <a:t> Во время воспроизведения презентации эти заметки отображаются в представлении презентации. </a:t>
            </a:r>
          </a:p>
          <a:p>
            <a:pPr lvl="0">
              <a:buFontTx/>
              <a:buNone/>
            </a:pPr>
            <a:r>
              <a:rPr lang="ru-RU" sz="1200" dirty="0"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Сочетаемые цвета </a:t>
            </a:r>
          </a:p>
          <a:p>
            <a:pPr lvl="0">
              <a:buFontTx/>
              <a:buNone/>
            </a:pPr>
            <a:r>
              <a:rPr lang="ru-RU" sz="1200" dirty="0" smtClean="0"/>
              <a:t>Обратите особое внимание на графики, диаграммы и надписи.</a:t>
            </a:r>
            <a:r>
              <a:rPr lang="ru-RU" sz="1200" baseline="0" dirty="0" smtClean="0"/>
              <a:t> </a:t>
            </a:r>
            <a:endParaRPr lang="ru-RU" sz="1200" dirty="0" smtClean="0"/>
          </a:p>
          <a:p>
            <a:pPr lvl="0"/>
            <a:r>
              <a:rPr lang="ru-RU" sz="1200" dirty="0" smtClean="0"/>
              <a:t>Учтите, что печать будет выполняться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 Выполните пробную печать, чтобы убедиться в сохранении разницы между цветами при печати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</a:t>
            </a:r>
          </a:p>
          <a:p>
            <a:pPr lvl="0">
              <a:buFontTx/>
              <a:buNone/>
            </a:pPr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Диаграммы, таблицы и графики</a:t>
            </a:r>
          </a:p>
          <a:p>
            <a:pPr lvl="0"/>
            <a:r>
              <a:rPr lang="ru-RU" sz="1200" dirty="0"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200" dirty="0" smtClean="0"/>
              <a:t>Снабдите все диаграммы и таблицы подписями.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6813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6405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5994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обзорного слайда.</a:t>
            </a:r>
            <a:endParaRPr lang="ru-RU" sz="1200" dirty="0" smtClean="0"/>
          </a:p>
          <a:p>
            <a:pPr marL="228600" indent="-228600">
              <a:buFont typeface="+mj-lt"/>
              <a:buNone/>
            </a:pPr>
            <a:endParaRPr lang="ru-RU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  <p:extLst>
      <p:ext uri="{BB962C8B-B14F-4D97-AF65-F5344CB8AC3E}">
        <p14:creationId xmlns="" xmlns:p14="http://schemas.microsoft.com/office/powerpoint/2010/main" val="3799020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обзорных слайдов, использующих переходы.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7424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обзорного слайда.</a:t>
            </a:r>
            <a:endParaRPr lang="ru-RU" sz="1200" dirty="0" smtClean="0"/>
          </a:p>
          <a:p>
            <a:pPr marL="228600" indent="-228600">
              <a:buFont typeface="+mj-lt"/>
              <a:buNone/>
            </a:pPr>
            <a:endParaRPr lang="ru-RU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  <p:extLst>
      <p:ext uri="{BB962C8B-B14F-4D97-AF65-F5344CB8AC3E}">
        <p14:creationId xmlns="" xmlns:p14="http://schemas.microsoft.com/office/powerpoint/2010/main" val="3799020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201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обзорных слайдов, использующих переходы.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777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обзорного слайда.</a:t>
            </a:r>
            <a:endParaRPr lang="ru-RU" sz="1200" dirty="0" smtClean="0"/>
          </a:p>
          <a:p>
            <a:pPr marL="228600" indent="-228600">
              <a:buFont typeface="+mj-lt"/>
              <a:buNone/>
            </a:pPr>
            <a:endParaRPr lang="ru-RU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  <p:extLst>
      <p:ext uri="{BB962C8B-B14F-4D97-AF65-F5344CB8AC3E}">
        <p14:creationId xmlns="" xmlns:p14="http://schemas.microsoft.com/office/powerpoint/2010/main" val="3799020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обзорного слайда.</a:t>
            </a:r>
            <a:endParaRPr lang="ru-RU" sz="1200" dirty="0" smtClean="0"/>
          </a:p>
          <a:p>
            <a:pPr marL="228600" indent="-228600">
              <a:buFont typeface="+mj-lt"/>
              <a:buNone/>
            </a:pPr>
            <a:endParaRPr lang="ru-RU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  <p:extLst>
      <p:ext uri="{BB962C8B-B14F-4D97-AF65-F5344CB8AC3E}">
        <p14:creationId xmlns="" xmlns:p14="http://schemas.microsoft.com/office/powerpoint/2010/main" val="3799020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обзорного слайда.</a:t>
            </a:r>
            <a:endParaRPr lang="ru-RU" sz="1200" dirty="0" smtClean="0"/>
          </a:p>
          <a:p>
            <a:pPr marL="228600" indent="-228600">
              <a:buFont typeface="+mj-lt"/>
              <a:buNone/>
            </a:pPr>
            <a:endParaRPr lang="ru-RU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  <p:extLst>
      <p:ext uri="{BB962C8B-B14F-4D97-AF65-F5344CB8AC3E}">
        <p14:creationId xmlns="" xmlns:p14="http://schemas.microsoft.com/office/powerpoint/2010/main" val="3799020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обзорного слайда.</a:t>
            </a:r>
            <a:endParaRPr lang="ru-RU" sz="1200" dirty="0" smtClean="0"/>
          </a:p>
          <a:p>
            <a:pPr marL="228600" indent="-228600">
              <a:buFont typeface="+mj-lt"/>
              <a:buNone/>
            </a:pPr>
            <a:endParaRPr lang="ru-RU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  <p:extLst>
      <p:ext uri="{BB962C8B-B14F-4D97-AF65-F5344CB8AC3E}">
        <p14:creationId xmlns="" xmlns:p14="http://schemas.microsoft.com/office/powerpoint/2010/main" val="3799020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1111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8501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6385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0770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2000" baseline="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ru-RU"/>
              <a:pPr/>
              <a:t>01.12.2015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ru-RU"/>
              <a:pPr/>
              <a:t>01.12.2015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ru-RU"/>
              <a:pPr/>
              <a:t>01.12.2015</a:t>
            </a:fld>
            <a:endParaRPr kumimoji="0"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ru-RU"/>
              <a:pPr/>
              <a:t>01.12.2015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180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ru-RU"/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3200">
                <a:latin typeface="+mn-lt"/>
              </a:defRPr>
            </a:lvl1pPr>
            <a:lvl2pPr eaLnBrk="1" latinLnBrk="0" hangingPunct="1">
              <a:defRPr kumimoji="0" lang="ru-RU" sz="2800">
                <a:latin typeface="+mn-lt"/>
              </a:defRPr>
            </a:lvl2pPr>
            <a:lvl3pPr eaLnBrk="1" latinLnBrk="0" hangingPunct="1">
              <a:defRPr kumimoji="0" lang="ru-RU" sz="2400">
                <a:latin typeface="+mn-lt"/>
              </a:defRPr>
            </a:lvl3pPr>
            <a:lvl4pPr eaLnBrk="1" latinLnBrk="0" hangingPunct="1">
              <a:defRPr kumimoji="0" lang="ru-RU" sz="2400">
                <a:latin typeface="+mn-lt"/>
              </a:defRPr>
            </a:lvl4pPr>
            <a:lvl5pPr eaLnBrk="1" latinLnBrk="0" hangingPunct="1">
              <a:defRPr kumimoji="0" lang="ru-RU" sz="2400">
                <a:latin typeface="+mn-lt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ru-RU"/>
              <a:pPr/>
              <a:t>01.12.2015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ru-RU"/>
              <a:pPr/>
              <a:t>01.12.2015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ru-RU"/>
              <a:pPr/>
              <a:t>01.12.2015</a:t>
            </a:fld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ru-RU" sz="3200"/>
            </a:lvl1pPr>
            <a:lvl2pPr eaLnBrk="1" latinLnBrk="0" hangingPunct="1">
              <a:defRPr kumimoji="0" lang="ru-RU" sz="2800"/>
            </a:lvl2pPr>
            <a:lvl3pPr eaLnBrk="1" latinLnBrk="0" hangingPunct="1">
              <a:defRPr kumimoji="0" lang="ru-RU" sz="2400"/>
            </a:lvl3pPr>
            <a:lvl4pPr eaLnBrk="1" latinLnBrk="0" hangingPunct="1">
              <a:defRPr kumimoji="0" lang="ru-RU" sz="2000"/>
            </a:lvl4pPr>
            <a:lvl5pPr eaLnBrk="1" latinLnBrk="0" hangingPunct="1">
              <a:defRPr kumimoji="0" lang="ru-RU" sz="20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ru-RU"/>
              <a:pPr/>
              <a:t>01.12.2015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ru-RU"/>
              <a:pPr/>
              <a:t>01.12.2015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ru-RU"/>
              <a:pPr/>
              <a:t>01.12.2015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ru-RU"/>
              <a:pPr/>
              <a:t>01.12.2015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ru-RU"/>
              <a:pPr/>
              <a:t>01.12.2015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/>
              <a:pPr/>
              <a:t>‹#›</a:t>
            </a:fld>
            <a:endParaRPr kumimoji="0"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5" Type="http://schemas.openxmlformats.org/officeDocument/2006/relationships/image" Target="../media/image9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71736" y="1785926"/>
            <a:ext cx="6180224" cy="2714644"/>
          </a:xfrm>
        </p:spPr>
        <p:txBody>
          <a:bodyPr>
            <a:normAutofit fontScale="90000"/>
          </a:bodyPr>
          <a:lstStyle/>
          <a:p>
            <a:r>
              <a:rPr sz="3200" dirty="0" smtClean="0"/>
              <a:t>Деятельность многофункционального центра прикладных квалификаций </a:t>
            </a:r>
            <a:br>
              <a:rPr sz="3200" dirty="0" smtClean="0"/>
            </a:br>
            <a:r>
              <a:rPr sz="3200" dirty="0" smtClean="0"/>
              <a:t>по подготовке рабочих профессий </a:t>
            </a:r>
            <a:br>
              <a:rPr sz="3200" dirty="0" smtClean="0"/>
            </a:br>
            <a:r>
              <a:rPr sz="3200" dirty="0" smtClean="0"/>
              <a:t>автотранспортной сферы производства</a:t>
            </a:r>
            <a:br>
              <a:rPr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000496" y="4714884"/>
            <a:ext cx="4772528" cy="990600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atin typeface="+mn-lt"/>
              </a:rPr>
              <a:t>Кригер л.а.</a:t>
            </a:r>
          </a:p>
          <a:p>
            <a:endParaRPr lang="ru-RU" b="1" cap="all" dirty="0" smtClean="0"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0" y="142852"/>
            <a:ext cx="8929718" cy="15001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ГПОАУ ЯО Заволжский политехнический колледж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ea typeface="+mj-ea"/>
                <a:cs typeface="+mj-cs"/>
              </a:rPr>
              <a:t>Г</a:t>
            </a:r>
            <a:r>
              <a:rPr sz="1600" b="1" cap="all" smtClean="0">
                <a:ea typeface="+mj-ea"/>
                <a:cs typeface="+mj-cs"/>
              </a:rPr>
              <a:t>. Ярославль</a:t>
            </a:r>
            <a:endParaRPr kumimoji="0" lang="ru-RU" sz="16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43" y="3573016"/>
            <a:ext cx="3975485" cy="2981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73718" y="-243408"/>
            <a:ext cx="7765662" cy="16476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743" y="29817"/>
            <a:ext cx="8856984" cy="4766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Многофункциональный центр прикладных квалификаций </a:t>
            </a:r>
          </a:p>
        </p:txBody>
      </p:sp>
      <p:pic>
        <p:nvPicPr>
          <p:cNvPr id="5" name="Picture 2" descr="I:\РЕСУРС\Фото Савкин\Новая папка\IMG_5595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/>
          <a:stretch/>
        </p:blipFill>
        <p:spPr bwMode="auto">
          <a:xfrm>
            <a:off x="3335740" y="539536"/>
            <a:ext cx="5689987" cy="3904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88024" y="5085184"/>
            <a:ext cx="3573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Кабинет автотренажеров</a:t>
            </a:r>
            <a:endParaRPr lang="ru-RU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19292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91402"/>
            <a:ext cx="4293699" cy="3424963"/>
          </a:xfrm>
          <a:prstGeom prst="ellipse">
            <a:avLst/>
          </a:prstGeom>
          <a:ln w="5715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539965" y="-3380846"/>
            <a:ext cx="2895600" cy="68610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7016" y="114730"/>
            <a:ext cx="8856984" cy="47667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ru-RU" sz="2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Многофункциональный центр прикладных квалификаций </a:t>
            </a:r>
          </a:p>
        </p:txBody>
      </p:sp>
      <p:pic>
        <p:nvPicPr>
          <p:cNvPr id="14" name="Рисунок 13" descr="P10305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08037" y="602049"/>
            <a:ext cx="3865280" cy="2898959"/>
          </a:xfrm>
          <a:prstGeom prst="roundRect">
            <a:avLst/>
          </a:prstGeom>
        </p:spPr>
      </p:pic>
      <p:pic>
        <p:nvPicPr>
          <p:cNvPr id="15" name="Рисунок 14" descr="P103058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08037" y="3789041"/>
            <a:ext cx="3924166" cy="2943123"/>
          </a:xfrm>
          <a:prstGeom prst="round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9245" y="4653136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Кабинет «Основы законодательства в сфере дорожного движения и ОБД»</a:t>
            </a:r>
            <a:endParaRPr lang="ru-RU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P10305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732" y="735070"/>
            <a:ext cx="3927367" cy="2945525"/>
          </a:xfrm>
          <a:prstGeom prst="round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37112" y="-1107504"/>
            <a:ext cx="7765662" cy="16476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743" y="29817"/>
            <a:ext cx="8856984" cy="4766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Многофункциональный центр прикладных квалификаций </a:t>
            </a:r>
          </a:p>
        </p:txBody>
      </p:sp>
      <p:pic>
        <p:nvPicPr>
          <p:cNvPr id="15" name="Рисунок 14" descr="IMG_1369.JPG"/>
          <p:cNvPicPr>
            <a:picLocks noChangeAspect="1"/>
          </p:cNvPicPr>
          <p:nvPr/>
        </p:nvPicPr>
        <p:blipFill>
          <a:blip r:embed="rId5" cstate="print"/>
          <a:srcRect t="16260"/>
          <a:stretch>
            <a:fillRect/>
          </a:stretch>
        </p:blipFill>
        <p:spPr>
          <a:xfrm>
            <a:off x="4829522" y="3956926"/>
            <a:ext cx="4022432" cy="2712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P10305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29522" y="711194"/>
            <a:ext cx="3991033" cy="2993275"/>
          </a:xfrm>
          <a:prstGeom prst="round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51206" y="4509120"/>
            <a:ext cx="3573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Кабинет ПЭВМ для проверки знаний по теоретической подготовке водителей ТС</a:t>
            </a:r>
            <a:endParaRPr lang="ru-RU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16" y="2956783"/>
            <a:ext cx="4886547" cy="3664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539965" y="-3380846"/>
            <a:ext cx="2895600" cy="68610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7016" y="114730"/>
            <a:ext cx="8856984" cy="47667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ru-RU" sz="2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Многофункциональный центр прикладных квалификаций </a:t>
            </a: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467" y="591402"/>
            <a:ext cx="4935591" cy="3701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5430420" y="4995729"/>
            <a:ext cx="3573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Оборудование предмета «Оказание первой медицинской помощи»</a:t>
            </a:r>
            <a:endParaRPr lang="ru-RU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8378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28604"/>
            <a:ext cx="8077200" cy="1357322"/>
          </a:xfrm>
        </p:spPr>
        <p:txBody>
          <a:bodyPr>
            <a:noAutofit/>
          </a:bodyPr>
          <a:lstStyle/>
          <a:p>
            <a:r>
              <a:rPr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Многофункциональный центр прикладных </a:t>
            </a:r>
            <a:r>
              <a:rPr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квалификаций</a:t>
            </a:r>
            <a:br>
              <a:rPr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62000" y="1785926"/>
            <a:ext cx="8077200" cy="410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sz="2400" b="1" smtClean="0"/>
              <a:t>Заключение ГИБДД от 21.11.2014 года:</a:t>
            </a:r>
          </a:p>
          <a:p>
            <a:pPr>
              <a:buNone/>
            </a:pPr>
            <a:r>
              <a:rPr sz="2400" smtClean="0"/>
              <a:t>     Заволжский политехнический колледж располагает</a:t>
            </a:r>
          </a:p>
          <a:p>
            <a:pPr>
              <a:buNone/>
            </a:pPr>
            <a:r>
              <a:rPr sz="2400" smtClean="0"/>
              <a:t>     необходимой </a:t>
            </a:r>
            <a:r>
              <a:rPr sz="2400" smtClean="0"/>
              <a:t>материально - </a:t>
            </a:r>
            <a:r>
              <a:rPr sz="2400" smtClean="0"/>
              <a:t>технической </a:t>
            </a:r>
            <a:r>
              <a:rPr sz="2400" smtClean="0"/>
              <a:t>базой и обеспечивает </a:t>
            </a:r>
            <a:r>
              <a:rPr sz="2400" smtClean="0"/>
              <a:t>условия педагогического процесса для </a:t>
            </a:r>
            <a:r>
              <a:rPr sz="2400" smtClean="0"/>
              <a:t>подготовки </a:t>
            </a:r>
            <a:r>
              <a:rPr sz="2400" smtClean="0"/>
              <a:t>Водителей ТС</a:t>
            </a:r>
          </a:p>
          <a:p>
            <a:pPr>
              <a:buNone/>
            </a:pPr>
            <a:r>
              <a:rPr sz="2400" smtClean="0"/>
              <a:t>     по </a:t>
            </a:r>
            <a:r>
              <a:rPr sz="2400" smtClean="0"/>
              <a:t>категории «В» – 302 </a:t>
            </a:r>
            <a:r>
              <a:rPr sz="2400" smtClean="0"/>
              <a:t>чел</a:t>
            </a:r>
            <a:r>
              <a:rPr sz="2400" smtClean="0"/>
              <a:t>, </a:t>
            </a:r>
            <a:r>
              <a:rPr sz="2400" smtClean="0"/>
              <a:t>категории «С» - 88 чел, категории «</a:t>
            </a:r>
            <a:r>
              <a:rPr lang="en-US" sz="2400" dirty="0" smtClean="0"/>
              <a:t>D</a:t>
            </a:r>
            <a:r>
              <a:rPr sz="2400" smtClean="0"/>
              <a:t>» - 21 чел, категории «СЕ» - 88 чел, категории «ВЕ» - 132 чел в год</a:t>
            </a:r>
            <a:r>
              <a:rPr sz="2400" smtClean="0"/>
              <a:t>. </a:t>
            </a:r>
            <a:endParaRPr sz="2400" smtClean="0"/>
          </a:p>
          <a:p>
            <a:pPr>
              <a:buNone/>
            </a:pPr>
            <a:r>
              <a:rPr sz="2000" b="1" i="1" smtClean="0"/>
              <a:t>Объёмы подготовки ограничены наличием автотранспортных средств в собственности колледжа</a:t>
            </a:r>
            <a:endParaRPr sz="2000" b="1" i="1" smtClean="0"/>
          </a:p>
          <a:p>
            <a:pPr>
              <a:buNone/>
            </a:pPr>
            <a:endParaRPr sz="2400" b="1" smtClean="0"/>
          </a:p>
          <a:p>
            <a:pPr>
              <a:buNone/>
            </a:pPr>
            <a:endParaRPr sz="2400" b="1" smtClean="0"/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71472" y="142852"/>
            <a:ext cx="8572528" cy="15001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36770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4098" y="1571612"/>
            <a:ext cx="7765662" cy="16476125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59909488"/>
              </p:ext>
            </p:extLst>
          </p:nvPr>
        </p:nvGraphicFramePr>
        <p:xfrm>
          <a:off x="500034" y="1000108"/>
          <a:ext cx="8501122" cy="555226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84476"/>
                <a:gridCol w="1808366"/>
                <a:gridCol w="2408280"/>
              </a:tblGrid>
              <a:tr h="576477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</a:t>
                      </a:r>
                      <a:r>
                        <a:rPr lang="ru-RU" sz="2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algn="ctr"/>
                      <a:r>
                        <a:rPr lang="ru-RU" sz="2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образовательных программ</a:t>
                      </a:r>
                      <a:endParaRPr lang="ru-RU" sz="2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2014</a:t>
                      </a:r>
                      <a:endParaRPr lang="ru-RU" sz="4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2015</a:t>
                      </a:r>
                      <a:endParaRPr lang="ru-RU" sz="4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80963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Водитель автомобиля категории «В»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134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128</a:t>
                      </a:r>
                      <a:endParaRPr lang="ru-RU" dirty="0"/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Водитель автомобиля категории «С»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Водитель автомобиля категории «Е» к «С»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Водитель автомобиля категории  с «С» на «</a:t>
                      </a:r>
                      <a:r>
                        <a:rPr lang="en-US" sz="2000" dirty="0" smtClean="0"/>
                        <a:t>D</a:t>
                      </a:r>
                      <a:r>
                        <a:rPr lang="ru-RU" sz="2000" dirty="0" smtClean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  <a:tr h="14803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Водитель автомобиля категории  «Е» к «В»</a:t>
                      </a:r>
                    </a:p>
                    <a:p>
                      <a:r>
                        <a:rPr lang="ru-RU" sz="2000" dirty="0" smtClean="0"/>
                        <a:t>Итого: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220 чел.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202 чел.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7016" y="49696"/>
            <a:ext cx="8856984" cy="47667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Многофункциональный центр прикладных квалификаций </a:t>
            </a:r>
            <a:endParaRPr lang="ru-RU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7158" y="500042"/>
            <a:ext cx="8532440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Объёмы подготовки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55987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28604"/>
            <a:ext cx="8077200" cy="1357322"/>
          </a:xfrm>
        </p:spPr>
        <p:txBody>
          <a:bodyPr>
            <a:noAutofit/>
          </a:bodyPr>
          <a:lstStyle/>
          <a:p>
            <a:pPr algn="ctr"/>
            <a:r>
              <a:rPr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Многофункциональный центр прикладных квалификаций</a:t>
            </a:r>
            <a:r>
              <a:rPr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sz="2400" smtClean="0"/>
              <a:t>Качество подготовки</a:t>
            </a:r>
            <a:br>
              <a:rPr sz="2400" smtClean="0"/>
            </a:br>
            <a:r>
              <a:rPr sz="2400" smtClean="0"/>
              <a:t> по </a:t>
            </a:r>
            <a:r>
              <a:rPr sz="2400" smtClean="0"/>
              <a:t>данным </a:t>
            </a:r>
            <a:r>
              <a:rPr sz="2400" smtClean="0"/>
              <a:t>отчёта </a:t>
            </a:r>
            <a:r>
              <a:rPr sz="2400" smtClean="0"/>
              <a:t> </a:t>
            </a:r>
            <a:r>
              <a:rPr sz="2400" smtClean="0"/>
              <a:t>ГИБДД </a:t>
            </a:r>
            <a:r>
              <a:rPr sz="2400" smtClean="0"/>
              <a:t>(</a:t>
            </a:r>
            <a:r>
              <a:rPr sz="2400" smtClean="0"/>
              <a:t>по категории «В»)</a:t>
            </a:r>
            <a:br>
              <a:rPr sz="2400" smtClean="0"/>
            </a:br>
            <a:r>
              <a:rPr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62000" y="1785926"/>
            <a:ext cx="8077200" cy="4107850"/>
          </a:xfrm>
        </p:spPr>
        <p:txBody>
          <a:bodyPr>
            <a:normAutofit/>
          </a:bodyPr>
          <a:lstStyle/>
          <a:p>
            <a:pPr>
              <a:buNone/>
            </a:pPr>
            <a:endParaRPr sz="2400" b="1" smtClean="0"/>
          </a:p>
          <a:p>
            <a:pPr>
              <a:buNone/>
            </a:pPr>
            <a:endParaRPr sz="2400" b="1" smtClean="0"/>
          </a:p>
          <a:p>
            <a:pPr>
              <a:buNone/>
            </a:pPr>
            <a:endParaRPr sz="2400" b="1" smtClean="0"/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71472" y="142852"/>
            <a:ext cx="8572528" cy="15001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50" y="1785924"/>
          <a:ext cx="8072492" cy="4429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123"/>
                <a:gridCol w="2018123"/>
                <a:gridCol w="2018123"/>
                <a:gridCol w="2018123"/>
              </a:tblGrid>
              <a:tr h="147638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Год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Подготовлено водителей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% сдачи экзамена на кат В с первого раза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Количество ДТП по вине молодых водителей</a:t>
                      </a:r>
                      <a:endParaRPr lang="ru-RU" sz="2000" dirty="0"/>
                    </a:p>
                  </a:txBody>
                  <a:tcPr/>
                </a:tc>
              </a:tr>
              <a:tr h="147638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283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49,7%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</a:tr>
              <a:tr h="147638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2015 (первое полугодие)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109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53,6%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436770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80" y="608518"/>
            <a:ext cx="3937576" cy="2953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539965" y="-3380846"/>
            <a:ext cx="2895600" cy="68610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7016" y="114730"/>
            <a:ext cx="8856984" cy="47667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ru-RU" sz="2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Многофункциональный центр прикладных квалификаций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20072" y="3852065"/>
            <a:ext cx="357363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Повышение квлификации педагогических работников.</a:t>
            </a:r>
          </a:p>
          <a:p>
            <a:pPr algn="ctr"/>
            <a:r>
              <a:rPr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2014 год. Мастер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класс </a:t>
            </a:r>
            <a:r>
              <a:rPr sz="1600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"Новое в практической подготовке водителей ВС" </a:t>
            </a:r>
            <a:endParaRPr i="1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2015 год Мастер класс </a:t>
            </a:r>
            <a:r>
              <a:rPr sz="1600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"Практика подготовки кандидатов в водители к сдаче практического экзамена</a:t>
            </a:r>
            <a:endParaRPr lang="ru-RU" sz="16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608518"/>
            <a:ext cx="4017153" cy="30128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25" y="3746812"/>
            <a:ext cx="3896731" cy="2922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771117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8732" y="-71462"/>
            <a:ext cx="9075300" cy="6455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-714404"/>
            <a:ext cx="7765662" cy="16476125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-612576" y="5661248"/>
            <a:ext cx="6935688" cy="857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Спасибо за внимание!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hidden="1"/>
          <p:cNvPicPr>
            <a:picLocks noChangeAspect="1" noChangeArrowheads="1"/>
          </p:cNvPicPr>
          <p:nvPr/>
        </p:nvPicPr>
        <p:blipFill>
          <a:blip r:embed="rId3">
            <a:extLst/>
          </a:blip>
          <a:stretch>
            <a:fillRect/>
          </a:stretch>
        </p:blipFill>
        <p:spPr bwMode="auto">
          <a:xfrm>
            <a:off x="1151774" y="1196607"/>
            <a:ext cx="7126256" cy="533257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6" name="Picture 2" descr="E:\ДОКУМЕНТЫ\РЕСУРС\фото\ЗПК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683597" cy="52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142852"/>
            <a:ext cx="9144000" cy="15001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ГПОАУ ЯО Заволжский политехнический колледж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ea typeface="+mj-ea"/>
                <a:cs typeface="+mj-cs"/>
              </a:rPr>
              <a:t>Г</a:t>
            </a:r>
            <a:r>
              <a:rPr sz="1600" b="1" cap="all" dirty="0" smtClean="0">
                <a:ea typeface="+mj-ea"/>
                <a:cs typeface="+mj-cs"/>
              </a:rPr>
              <a:t>. Ярославль</a:t>
            </a:r>
            <a:endParaRPr kumimoji="0" lang="ru-RU" sz="16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="" xmlns:p14="http://schemas.microsoft.com/office/powerpoint/2010/main">
        <p14:playEvt time="96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 год.  Многофункциональный центр прикладных квалификаций (МЦПК)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62000" y="1785926"/>
            <a:ext cx="8077200" cy="464347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sz="2400" smtClean="0"/>
              <a:t>Нормативно- правовые документы:</a:t>
            </a:r>
          </a:p>
          <a:p>
            <a:pPr>
              <a:buFontTx/>
              <a:buChar char="-"/>
            </a:pPr>
            <a:r>
              <a:rPr sz="2400" b="1" smtClean="0"/>
              <a:t>Указ Президента Р.Ф. </a:t>
            </a:r>
            <a:r>
              <a:rPr sz="2400" smtClean="0"/>
              <a:t>от 07.05.2012 № 599 "О мерах по реализации государственной политики в области образования и науки"</a:t>
            </a:r>
          </a:p>
          <a:p>
            <a:pPr>
              <a:buFontTx/>
              <a:buChar char="-"/>
            </a:pPr>
            <a:r>
              <a:rPr sz="2400" b="1" smtClean="0"/>
              <a:t>Приказ </a:t>
            </a:r>
            <a:r>
              <a:rPr sz="2400" smtClean="0"/>
              <a:t>департамента образования ЯО от 12.07.2013 № 430/01-03 "О создании МЦПК"</a:t>
            </a:r>
            <a:endParaRPr sz="2400" b="1" smtClean="0"/>
          </a:p>
          <a:p>
            <a:pPr>
              <a:buFontTx/>
              <a:buChar char="-"/>
            </a:pPr>
            <a:r>
              <a:rPr sz="2400" b="1" smtClean="0"/>
              <a:t>Положение </a:t>
            </a:r>
            <a:r>
              <a:rPr sz="2400" smtClean="0"/>
              <a:t>о деятельности МЦПК Заволжского политехнического колледжа</a:t>
            </a:r>
            <a:endParaRPr sz="2400" b="1" smtClean="0"/>
          </a:p>
          <a:p>
            <a:pPr>
              <a:buFontTx/>
              <a:buChar char="-"/>
            </a:pPr>
            <a:r>
              <a:rPr sz="2400" b="1" smtClean="0"/>
              <a:t>Лицензия</a:t>
            </a:r>
            <a:r>
              <a:rPr sz="2400" smtClean="0"/>
              <a:t> на право образовательной деятельности</a:t>
            </a:r>
          </a:p>
          <a:p>
            <a:pPr>
              <a:buFontTx/>
              <a:buChar char="-"/>
            </a:pPr>
            <a:r>
              <a:rPr sz="2400" b="1" smtClean="0"/>
              <a:t>Положение</a:t>
            </a:r>
            <a:r>
              <a:rPr sz="2400" smtClean="0"/>
              <a:t> о предпринимательской и иной приносящей доход деятельности</a:t>
            </a:r>
          </a:p>
          <a:p>
            <a:pPr>
              <a:buNone/>
            </a:pPr>
            <a:r>
              <a:rPr sz="2400" smtClean="0"/>
              <a:t>Методические документы:</a:t>
            </a:r>
          </a:p>
          <a:p>
            <a:pPr>
              <a:buFontTx/>
              <a:buChar char="-"/>
            </a:pPr>
            <a:r>
              <a:rPr lang="ru-RU" sz="2400" dirty="0" smtClean="0"/>
              <a:t>М</a:t>
            </a:r>
            <a:r>
              <a:rPr sz="2400" smtClean="0"/>
              <a:t>етодические рекомендации Минобрнауки от 06.03. 2013 </a:t>
            </a:r>
          </a:p>
          <a:p>
            <a:pPr>
              <a:buNone/>
            </a:pPr>
            <a:r>
              <a:rPr sz="2400" smtClean="0"/>
              <a:t>№ 06-115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71472" y="142852"/>
            <a:ext cx="8572528" cy="15001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ГПОАУ ЯО Заволжский политехнический колледж </a:t>
            </a:r>
          </a:p>
        </p:txBody>
      </p:sp>
    </p:spTree>
    <p:extLst>
      <p:ext uri="{BB962C8B-B14F-4D97-AF65-F5344CB8AC3E}">
        <p14:creationId xmlns="" xmlns:p14="http://schemas.microsoft.com/office/powerpoint/2010/main" val="16436770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14356"/>
            <a:ext cx="8077200" cy="714380"/>
          </a:xfrm>
        </p:spPr>
        <p:txBody>
          <a:bodyPr>
            <a:noAutofit/>
          </a:bodyPr>
          <a:lstStyle/>
          <a:p>
            <a:r>
              <a:rPr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Многофункциональный центр прикладных квалификаций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62000" y="1785926"/>
            <a:ext cx="8077200" cy="410785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sz="2400" b="1" smtClean="0"/>
              <a:t>Цели и задачи деятельности:</a:t>
            </a:r>
          </a:p>
          <a:p>
            <a:pPr>
              <a:buNone/>
            </a:pPr>
            <a:r>
              <a:rPr sz="2400" b="1" smtClean="0"/>
              <a:t>-    </a:t>
            </a:r>
            <a:r>
              <a:rPr sz="2400" smtClean="0"/>
              <a:t>удовлетворение актуальных потребностей регионального рынка труда в квалифицированных рабочих кадрах;</a:t>
            </a:r>
          </a:p>
          <a:p>
            <a:pPr>
              <a:buFontTx/>
              <a:buChar char="-"/>
            </a:pPr>
            <a:r>
              <a:rPr sz="2400" smtClean="0"/>
              <a:t>реализация программ профессиональной подготовки, переподготовки, повышения квалификации по востребованным рабочим профессиям на базе среднего общего образования;</a:t>
            </a:r>
          </a:p>
          <a:p>
            <a:pPr>
              <a:buFontTx/>
              <a:buChar char="-"/>
            </a:pPr>
            <a:r>
              <a:rPr sz="2400" smtClean="0"/>
              <a:t>реализация практико- ориентированных программ по заявкам юридических и физических лиц;</a:t>
            </a:r>
          </a:p>
          <a:p>
            <a:pPr>
              <a:buFontTx/>
              <a:buChar char="-"/>
            </a:pPr>
            <a:r>
              <a:rPr sz="2400" dirty="0" smtClean="0"/>
              <a:t>р</a:t>
            </a:r>
            <a:r>
              <a:rPr sz="2400" smtClean="0"/>
              <a:t>азвитие непрерывного профессионального образования, сетевого взаимодействия;</a:t>
            </a:r>
          </a:p>
          <a:p>
            <a:pPr>
              <a:buFontTx/>
              <a:buChar char="-"/>
            </a:pPr>
            <a:r>
              <a:rPr sz="2400" dirty="0" smtClean="0"/>
              <a:t>д</a:t>
            </a:r>
            <a:r>
              <a:rPr sz="2400" smtClean="0"/>
              <a:t>еятельность по профессиональной ориентации и трудоустройству граждан.  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71472" y="142852"/>
            <a:ext cx="8572528" cy="15001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ГПОАУ ЯО Заволжский политехнический колледж </a:t>
            </a:r>
          </a:p>
        </p:txBody>
      </p:sp>
    </p:spTree>
    <p:extLst>
      <p:ext uri="{BB962C8B-B14F-4D97-AF65-F5344CB8AC3E}">
        <p14:creationId xmlns="" xmlns:p14="http://schemas.microsoft.com/office/powerpoint/2010/main" val="16436770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sz="1800" b="1" cap="all" smtClean="0"/>
              <a:t>ГПОАУ ЯО Заволжский политехнический колледж </a:t>
            </a:r>
            <a:br>
              <a:rPr sz="1800" b="1" cap="all" smtClean="0"/>
            </a:br>
            <a:r>
              <a:rPr sz="1800" b="1" cap="all" smtClean="0"/>
              <a:t/>
            </a:r>
            <a:br>
              <a:rPr sz="1800" b="1" cap="all" smtClean="0"/>
            </a:br>
            <a:r>
              <a:rPr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Многофункциональный центр прикладных квалификаций</a:t>
            </a:r>
            <a:r>
              <a:rPr sz="2400" b="1" cap="all" smtClean="0"/>
              <a:t/>
            </a:r>
            <a:br>
              <a:rPr sz="2400" b="1" cap="all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sz="2800" b="1" smtClean="0"/>
              <a:t>Характерные особенности:</a:t>
            </a:r>
          </a:p>
          <a:p>
            <a:pPr>
              <a:buNone/>
            </a:pPr>
            <a:r>
              <a:rPr smtClean="0"/>
              <a:t>-  </a:t>
            </a:r>
            <a:r>
              <a:rPr sz="2400" smtClean="0"/>
              <a:t>структурное подразделение колледжа;</a:t>
            </a:r>
          </a:p>
          <a:p>
            <a:pPr>
              <a:buFontTx/>
              <a:buChar char="-"/>
            </a:pPr>
            <a:r>
              <a:rPr sz="2400" smtClean="0"/>
              <a:t>открытая образовательная система (множество заказчиков и потребителей образовательных услуг);</a:t>
            </a:r>
          </a:p>
          <a:p>
            <a:pPr>
              <a:buFontTx/>
              <a:buChar char="-"/>
            </a:pPr>
            <a:r>
              <a:rPr sz="2400" dirty="0" smtClean="0"/>
              <a:t>о</a:t>
            </a:r>
            <a:r>
              <a:rPr sz="2400" smtClean="0"/>
              <a:t>риентация на подготовку кадров для территориального рынка труда (востребованные профессии); </a:t>
            </a:r>
          </a:p>
          <a:p>
            <a:pPr>
              <a:buNone/>
            </a:pPr>
            <a:r>
              <a:rPr sz="2400" smtClean="0"/>
              <a:t>-   отсутствие государственного задания на подготовку кадров и бюджетного финансирования;</a:t>
            </a:r>
          </a:p>
          <a:p>
            <a:pPr>
              <a:buFontTx/>
              <a:buChar char="-"/>
            </a:pPr>
            <a:r>
              <a:rPr sz="2400" smtClean="0"/>
              <a:t>соответствие объёма подготовки кадров спросу со стороны юридических и физических лиц;</a:t>
            </a:r>
          </a:p>
          <a:p>
            <a:pPr>
              <a:buFontTx/>
              <a:buChar char="-"/>
            </a:pPr>
            <a:r>
              <a:rPr sz="2400" smtClean="0"/>
              <a:t>платная образовательная деятельность на основе гражданско- правовых договоров;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28604"/>
            <a:ext cx="8077200" cy="1357322"/>
          </a:xfrm>
        </p:spPr>
        <p:txBody>
          <a:bodyPr>
            <a:noAutofit/>
          </a:bodyPr>
          <a:lstStyle/>
          <a:p>
            <a:r>
              <a:rPr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Многофункциональный центр прикладных квалификаций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62000" y="1785926"/>
            <a:ext cx="8077200" cy="410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sz="2400" smtClean="0"/>
              <a:t> </a:t>
            </a:r>
            <a:r>
              <a:rPr sz="2400" b="1" smtClean="0"/>
              <a:t>Направления подготовки рабочих кадров:</a:t>
            </a:r>
          </a:p>
          <a:p>
            <a:pPr>
              <a:buFontTx/>
              <a:buChar char="-"/>
            </a:pPr>
            <a:r>
              <a:rPr sz="2400" smtClean="0"/>
              <a:t>Профессиональное обучение </a:t>
            </a:r>
            <a:r>
              <a:rPr sz="2400" smtClean="0"/>
              <a:t>по профессии "Водитель ТС" категории "В", "С", "Д</a:t>
            </a:r>
            <a:r>
              <a:rPr sz="2400" smtClean="0"/>
              <a:t>", "СЕ", "ВЕ"</a:t>
            </a:r>
            <a:endParaRPr sz="2400" smtClean="0"/>
          </a:p>
          <a:p>
            <a:pPr>
              <a:buFontTx/>
              <a:buChar char="-"/>
            </a:pPr>
            <a:r>
              <a:rPr sz="2400" smtClean="0"/>
              <a:t>Профессиональная переподготовка по программам "Водитель ТС" </a:t>
            </a:r>
            <a:r>
              <a:rPr sz="2400" smtClean="0"/>
              <a:t>"сВнаС", "сВнаД", "сСнаД"</a:t>
            </a:r>
            <a:endParaRPr sz="2400" smtClean="0"/>
          </a:p>
          <a:p>
            <a:pPr>
              <a:buNone/>
            </a:pPr>
            <a:r>
              <a:rPr sz="2400" b="1" smtClean="0"/>
              <a:t>Перспективные направления подготовки кадров:</a:t>
            </a:r>
          </a:p>
          <a:p>
            <a:pPr>
              <a:buFontTx/>
              <a:buChar char="-"/>
            </a:pPr>
            <a:r>
              <a:rPr sz="2400" smtClean="0"/>
              <a:t>Водитель трактора категории "А1""С";</a:t>
            </a:r>
          </a:p>
          <a:p>
            <a:pPr>
              <a:buNone/>
            </a:pPr>
            <a:r>
              <a:rPr sz="2400" smtClean="0"/>
              <a:t>-   Машинист экскаватора одноковшового</a:t>
            </a:r>
          </a:p>
          <a:p>
            <a:pPr>
              <a:buNone/>
            </a:pPr>
            <a:r>
              <a:rPr sz="2400" smtClean="0"/>
              <a:t>-  </a:t>
            </a:r>
            <a:r>
              <a:rPr lang="ru-RU" sz="2400" dirty="0" smtClean="0"/>
              <a:t>Т</a:t>
            </a:r>
            <a:r>
              <a:rPr sz="2400" smtClean="0"/>
              <a:t>ематические курсы повышения квалификации </a:t>
            </a:r>
            <a:endParaRPr lang="ru-RU" sz="2400" dirty="0"/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71472" y="142852"/>
            <a:ext cx="8572528" cy="15001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ГПОАУ ЯО Заволжский политехнический колледж </a:t>
            </a:r>
          </a:p>
        </p:txBody>
      </p:sp>
    </p:spTree>
    <p:extLst>
      <p:ext uri="{BB962C8B-B14F-4D97-AF65-F5344CB8AC3E}">
        <p14:creationId xmlns="" xmlns:p14="http://schemas.microsoft.com/office/powerpoint/2010/main" val="16436770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28604"/>
            <a:ext cx="8077200" cy="1357322"/>
          </a:xfrm>
        </p:spPr>
        <p:txBody>
          <a:bodyPr>
            <a:noAutofit/>
          </a:bodyPr>
          <a:lstStyle/>
          <a:p>
            <a:r>
              <a:rPr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Многофункциональный центр прикладных </a:t>
            </a:r>
            <a:r>
              <a:rPr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квалификаций</a:t>
            </a:r>
            <a:br>
              <a:rPr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sz="2000" i="1" smtClean="0"/>
              <a:t>Положение </a:t>
            </a:r>
            <a:r>
              <a:rPr sz="2000" i="1" smtClean="0"/>
              <a:t>о лицензировании образовательной деятельности</a:t>
            </a:r>
            <a:r>
              <a:rPr sz="2000" i="1" smtClean="0"/>
              <a:t>, </a:t>
            </a:r>
            <a:r>
              <a:rPr sz="2000" i="1" smtClean="0"/>
              <a:t>утвержденное </a:t>
            </a:r>
            <a:r>
              <a:rPr sz="2000" i="1" smtClean="0"/>
              <a:t>Постановлением </a:t>
            </a:r>
            <a:r>
              <a:rPr sz="2000" i="1" smtClean="0"/>
              <a:t>Правительства </a:t>
            </a:r>
            <a:r>
              <a:rPr sz="2000" i="1" smtClean="0"/>
              <a:t>Р Ф </a:t>
            </a:r>
            <a:r>
              <a:rPr sz="2000" i="1" smtClean="0"/>
              <a:t>от </a:t>
            </a:r>
            <a:r>
              <a:rPr sz="2000" i="1" smtClean="0"/>
              <a:t>28.10. </a:t>
            </a:r>
            <a:r>
              <a:rPr sz="2000" i="1" smtClean="0"/>
              <a:t>2013г. № 966 «О лицензировании образовательной деятельности».</a:t>
            </a:r>
            <a:r>
              <a:rPr sz="2000" smtClean="0"/>
              <a:t/>
            </a:r>
            <a:br>
              <a:rPr sz="2000" smtClean="0"/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62000" y="1785926"/>
            <a:ext cx="8077200" cy="41078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sz="2400" b="1" smtClean="0"/>
              <a:t>Организационно- педагогические условия реализации программ профессионального обучения Водитель ТС</a:t>
            </a:r>
          </a:p>
          <a:p>
            <a:pPr>
              <a:buFontTx/>
              <a:buChar char="-"/>
            </a:pPr>
            <a:r>
              <a:rPr sz="2400" smtClean="0"/>
              <a:t>Рабочие программы профессиональной подготовки, переподготовки, учебно- методическое обеспечение, согласованные с Госавтоинспекцией; </a:t>
            </a:r>
          </a:p>
          <a:p>
            <a:pPr>
              <a:buFontTx/>
              <a:buChar char="-"/>
            </a:pPr>
            <a:r>
              <a:rPr sz="2400" smtClean="0"/>
              <a:t>Соответствие материально- технической базы требованиям реализации программ подготовки, переподготовки (заключение Госавтоинспекции);</a:t>
            </a:r>
          </a:p>
          <a:p>
            <a:pPr>
              <a:buNone/>
            </a:pPr>
            <a:r>
              <a:rPr sz="2400" smtClean="0"/>
              <a:t>- Наличие педагогических кадров, соответствующих квалификационным требованиям, обеспечивающим условия реализации программ подготовки водителей ТС.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71472" y="142852"/>
            <a:ext cx="8572528" cy="15001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36770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9538" y="526368"/>
            <a:ext cx="8941639" cy="5703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84445" y="-6868144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242957" y="3514800"/>
            <a:ext cx="2895600" cy="3390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016" y="49696"/>
            <a:ext cx="8856984" cy="47667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ru-RU" sz="2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Многофункциональный центр прикладных квалификаций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9672" y="6374617"/>
            <a:ext cx="7344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Учебный автодром. Железнодорожный переезд</a:t>
            </a:r>
            <a:endParaRPr lang="ru-RU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539965" y="-3380846"/>
            <a:ext cx="2895600" cy="68610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7016" y="114730"/>
            <a:ext cx="8856984" cy="47667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ru-RU" sz="2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Многофункциональный центр прикладных квалификаций 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6" y="615617"/>
            <a:ext cx="3914303" cy="2892490"/>
          </a:xfrm>
          <a:prstGeom prst="ellipse">
            <a:avLst/>
          </a:prstGeom>
          <a:ln w="63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508" y="591402"/>
            <a:ext cx="3888940" cy="2916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901566"/>
            <a:ext cx="3888433" cy="2916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179512" y="353333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Учебный автодром. Эстакада. Пешеходный переход. Вождение автопоезда </a:t>
            </a:r>
            <a:endParaRPr lang="ru-RU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99681"/>
            <a:ext cx="3855995" cy="28919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535041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QynbDZ7CnnKAa7cx9M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heme/theme1.xml><?xml version="1.0" encoding="utf-8"?>
<a:theme xmlns:a="http://schemas.openxmlformats.org/drawingml/2006/main" name="Обуч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900</Words>
  <Application>Microsoft Office PowerPoint</Application>
  <PresentationFormat>Экран (4:3)</PresentationFormat>
  <Paragraphs>145</Paragraphs>
  <Slides>18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Обучение</vt:lpstr>
      <vt:lpstr>Деятельность многофункционального центра прикладных квалификаций  по подготовке рабочих профессий  автотранспортной сферы производства </vt:lpstr>
      <vt:lpstr>Слайд 2</vt:lpstr>
      <vt:lpstr> 2013 год.  Многофункциональный центр прикладных квалификаций (МЦПК)</vt:lpstr>
      <vt:lpstr>Многофункциональный центр прикладных квалификаций</vt:lpstr>
      <vt:lpstr>ГПОАУ ЯО Заволжский политехнический колледж   Многофункциональный центр прикладных квалификаций </vt:lpstr>
      <vt:lpstr>Многофункциональный центр прикладных квалификаций </vt:lpstr>
      <vt:lpstr>Многофункциональный центр прикладных квалификаций Положение о лицензировании образовательной деятельности, утвержденное Постановлением Правительства Р Ф от 28.10. 2013г. № 966 «О лицензировании образовательной деятельности». </vt:lpstr>
      <vt:lpstr>Слайд 8</vt:lpstr>
      <vt:lpstr>Слайд 9</vt:lpstr>
      <vt:lpstr>Слайд 10</vt:lpstr>
      <vt:lpstr>Слайд 11</vt:lpstr>
      <vt:lpstr>Слайд 12</vt:lpstr>
      <vt:lpstr>Слайд 13</vt:lpstr>
      <vt:lpstr>Многофункциональный центр прикладных квалификаций </vt:lpstr>
      <vt:lpstr>Слайд 15</vt:lpstr>
      <vt:lpstr> Многофункциональный центр прикладных квалификаций Качество подготовки  по данным отчёта  ГИБДД (по категории «В»)  </vt:lpstr>
      <vt:lpstr>Слайд 17</vt:lpstr>
      <vt:lpstr>Слайд 18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2014-12-21T13:49:15Z</dcterms:created>
  <dcterms:modified xsi:type="dcterms:W3CDTF">2015-12-01T18:54:12Z</dcterms:modified>
</cp:coreProperties>
</file>