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8" r:id="rId3"/>
    <p:sldId id="259" r:id="rId4"/>
    <p:sldId id="262" r:id="rId5"/>
    <p:sldId id="263" r:id="rId6"/>
    <p:sldId id="264" r:id="rId7"/>
    <p:sldId id="269" r:id="rId8"/>
    <p:sldId id="265" r:id="rId9"/>
    <p:sldId id="266" r:id="rId10"/>
    <p:sldId id="267" r:id="rId11"/>
    <p:sldId id="268" r:id="rId12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18E80-C674-4779-847D-B9959FD44A7E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53226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60335" y="9448185"/>
            <a:ext cx="2953226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FAFB4-EBEF-4DE5-8EB4-9D808001D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783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775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594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6460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264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0276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47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135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02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296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90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284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58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995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709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848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31D3-49DB-4A91-813D-5A994AAEDA8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89F5-284A-4D3A-9A5C-62AB65B4E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920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231D3-49DB-4A91-813D-5A994AAEDA8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9A889F5-284A-4D3A-9A5C-62AB65B4E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22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7492" y="1792760"/>
            <a:ext cx="9144000" cy="2387600"/>
          </a:xfrm>
        </p:spPr>
        <p:txBody>
          <a:bodyPr>
            <a:normAutofit/>
          </a:bodyPr>
          <a:lstStyle/>
          <a:p>
            <a:r>
              <a:rPr lang="ru-RU" sz="3200" b="1" dirty="0"/>
              <a:t>Внедрение стандартов </a:t>
            </a:r>
            <a:r>
              <a:rPr lang="en-US" sz="3200" b="1" dirty="0"/>
              <a:t>WorldSkills</a:t>
            </a:r>
            <a:r>
              <a:rPr lang="ru-RU" sz="3200" b="1" dirty="0"/>
              <a:t> в подготовку специалистов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/>
              <a:t>по </a:t>
            </a:r>
            <a:r>
              <a:rPr lang="ru-RU" sz="3200" b="1" dirty="0" smtClean="0"/>
              <a:t>компетенции </a:t>
            </a:r>
            <a:r>
              <a:rPr lang="ru-RU" sz="3200" b="1" dirty="0"/>
              <a:t>«Дошкольное </a:t>
            </a:r>
            <a:r>
              <a:rPr lang="ru-RU" sz="3200" b="1" dirty="0" smtClean="0"/>
              <a:t>воспитание</a:t>
            </a:r>
            <a:r>
              <a:rPr lang="ru-RU" sz="3200" b="1" dirty="0" smtClean="0"/>
              <a:t>»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8122024" cy="2888410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r>
              <a:rPr lang="ru-RU" dirty="0" smtClean="0"/>
              <a:t>Колесова Н.А.,</a:t>
            </a:r>
          </a:p>
          <a:p>
            <a:pPr algn="r"/>
            <a:r>
              <a:rPr lang="ru-RU" dirty="0"/>
              <a:t>з</a:t>
            </a:r>
            <a:r>
              <a:rPr lang="ru-RU" dirty="0" smtClean="0"/>
              <a:t>аведующий производственной практикой</a:t>
            </a:r>
          </a:p>
          <a:p>
            <a:pPr algn="r"/>
            <a:endParaRPr lang="ru-RU" dirty="0"/>
          </a:p>
          <a:p>
            <a:endParaRPr lang="ru-RU" dirty="0" smtClean="0"/>
          </a:p>
          <a:p>
            <a:pPr algn="ctr"/>
            <a:r>
              <a:rPr lang="ru-RU" sz="1900" dirty="0" smtClean="0"/>
              <a:t>Ярославль, 2015</a:t>
            </a:r>
            <a:endParaRPr lang="ru-RU" sz="1900" dirty="0"/>
          </a:p>
        </p:txBody>
      </p:sp>
      <p:pic>
        <p:nvPicPr>
          <p:cNvPr id="4" name="Рисунок 3" descr="монограмма ЯрПК"/>
          <p:cNvPicPr/>
          <p:nvPr/>
        </p:nvPicPr>
        <p:blipFill>
          <a:blip r:embed="rId2" cstate="print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0" t="20844" r="19897" b="26468"/>
          <a:stretch>
            <a:fillRect/>
          </a:stretch>
        </p:blipFill>
        <p:spPr bwMode="auto">
          <a:xfrm>
            <a:off x="787492" y="222736"/>
            <a:ext cx="2628060" cy="15700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415552" y="22273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Государственное профессиональное образовательное автономное учреждение Ярославской области </a:t>
            </a:r>
          </a:p>
          <a:p>
            <a:pPr algn="ctr">
              <a:spcAft>
                <a:spcPts val="0"/>
              </a:spcAft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Ярославский педагогический колледж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494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Ближайшие перспективы: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Подготовка участников  и организация рабочей площадки </a:t>
            </a:r>
            <a:r>
              <a:rPr lang="en-US" sz="2400" dirty="0" smtClean="0"/>
              <a:t>II </a:t>
            </a:r>
            <a:r>
              <a:rPr lang="ru-RU" sz="2400" dirty="0" smtClean="0"/>
              <a:t>Регионального </a:t>
            </a:r>
            <a:r>
              <a:rPr lang="ru-RU" sz="2400" dirty="0" smtClean="0"/>
              <a:t>чемпионата (декабрь 2015г. – февраль 2016г.)</a:t>
            </a:r>
            <a:endParaRPr lang="ru-RU" sz="2400" dirty="0" smtClean="0"/>
          </a:p>
          <a:p>
            <a:r>
              <a:rPr lang="ru-RU" sz="2400" dirty="0" smtClean="0"/>
              <a:t>Организация конкурсной площадки Финала Центрального федерального округа Национального чемпионата </a:t>
            </a:r>
            <a:r>
              <a:rPr lang="en-US" sz="2400" dirty="0" smtClean="0"/>
              <a:t>WorldSkills Russia </a:t>
            </a:r>
            <a:r>
              <a:rPr lang="en-US" sz="2400" dirty="0" smtClean="0"/>
              <a:t>2016</a:t>
            </a:r>
            <a:r>
              <a:rPr lang="ru-RU" sz="2400" dirty="0" smtClean="0"/>
              <a:t> (апрель 2016г.)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16490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ru-RU" sz="2400" dirty="0" smtClean="0"/>
              <a:t>Спасибо за внимание!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54890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4748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ru-RU" sz="3600" b="1" dirty="0" smtClean="0"/>
              <a:t>Задачи проведения чемпионатов </a:t>
            </a:r>
            <a:r>
              <a:rPr lang="en-US" sz="3600" b="1" dirty="0" smtClean="0"/>
              <a:t>WorldSkills Russia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393576"/>
            <a:ext cx="8596668" cy="3647786"/>
          </a:xfrm>
        </p:spPr>
        <p:txBody>
          <a:bodyPr/>
          <a:lstStyle/>
          <a:p>
            <a:r>
              <a:rPr lang="ru-RU" dirty="0" smtClean="0"/>
              <a:t> внедрение </a:t>
            </a:r>
            <a:r>
              <a:rPr lang="ru-RU" dirty="0"/>
              <a:t>профессиональных стандартов и квалификационных характеристик в подготовку </a:t>
            </a:r>
            <a:r>
              <a:rPr lang="ru-RU" dirty="0" smtClean="0"/>
              <a:t>специалистов</a:t>
            </a:r>
            <a:endParaRPr lang="ru-RU" dirty="0"/>
          </a:p>
          <a:p>
            <a:r>
              <a:rPr lang="ru-RU" dirty="0" smtClean="0"/>
              <a:t> обновление </a:t>
            </a:r>
            <a:r>
              <a:rPr lang="ru-RU" dirty="0"/>
              <a:t>производственного оборудования </a:t>
            </a:r>
            <a:r>
              <a:rPr lang="ru-RU" dirty="0" smtClean="0"/>
              <a:t>образовательных организаций</a:t>
            </a:r>
            <a:endParaRPr lang="ru-RU" dirty="0"/>
          </a:p>
          <a:p>
            <a:r>
              <a:rPr lang="ru-RU" dirty="0" smtClean="0"/>
              <a:t> независимая система </a:t>
            </a:r>
            <a:r>
              <a:rPr lang="ru-RU" dirty="0"/>
              <a:t>оценки качества </a:t>
            </a:r>
            <a:r>
              <a:rPr lang="ru-RU" dirty="0" smtClean="0"/>
              <a:t>образования</a:t>
            </a:r>
            <a:endParaRPr lang="ru-RU" dirty="0"/>
          </a:p>
          <a:p>
            <a:r>
              <a:rPr lang="ru-RU" dirty="0" smtClean="0"/>
              <a:t> корректировка </a:t>
            </a:r>
            <a:r>
              <a:rPr lang="ru-RU" dirty="0"/>
              <a:t>профессиональных образовательных </a:t>
            </a:r>
            <a:r>
              <a:rPr lang="ru-RU" dirty="0" smtClean="0"/>
              <a:t>программ</a:t>
            </a:r>
            <a:endParaRPr lang="ru-RU" dirty="0"/>
          </a:p>
          <a:p>
            <a:r>
              <a:rPr lang="ru-RU" dirty="0" smtClean="0"/>
              <a:t> выявление </a:t>
            </a:r>
            <a:r>
              <a:rPr lang="ru-RU" dirty="0"/>
              <a:t>лучших представителей </a:t>
            </a:r>
            <a:r>
              <a:rPr lang="ru-RU" dirty="0" smtClean="0"/>
              <a:t>профессии</a:t>
            </a:r>
            <a:endParaRPr lang="ru-RU" dirty="0"/>
          </a:p>
          <a:p>
            <a:r>
              <a:rPr lang="ru-RU" dirty="0" smtClean="0"/>
              <a:t> привлечение </a:t>
            </a:r>
            <a:r>
              <a:rPr lang="ru-RU" dirty="0"/>
              <a:t>бизнес – </a:t>
            </a:r>
            <a:r>
              <a:rPr lang="ru-RU" dirty="0" smtClean="0"/>
              <a:t>партнеров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3208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/>
              <a:t>К</a:t>
            </a:r>
            <a:r>
              <a:rPr lang="ru-RU" sz="3200" b="1" dirty="0" smtClean="0"/>
              <a:t>омпетенция </a:t>
            </a:r>
            <a:r>
              <a:rPr lang="ru-RU" sz="3200" b="1" dirty="0"/>
              <a:t>«Дошкольное воспитание</a:t>
            </a:r>
            <a:r>
              <a:rPr lang="ru-RU" sz="3200" b="1" dirty="0" smtClean="0"/>
              <a:t>»</a:t>
            </a:r>
            <a:br>
              <a:rPr lang="ru-RU" sz="3200" b="1" dirty="0" smtClean="0"/>
            </a:br>
            <a:r>
              <a:rPr lang="ru-RU" sz="3200" b="1" dirty="0" smtClean="0"/>
              <a:t> </a:t>
            </a:r>
            <a:r>
              <a:rPr lang="ru-RU" sz="3200" b="1" dirty="0"/>
              <a:t>(воспитатель детей дошкольного возраста)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000" dirty="0" smtClean="0"/>
              <a:t>						Специальности СПО:</a:t>
            </a:r>
          </a:p>
          <a:p>
            <a:pPr marL="0" indent="0">
              <a:buNone/>
            </a:pPr>
            <a:r>
              <a:rPr lang="ru-RU" sz="3000" dirty="0" smtClean="0"/>
              <a:t> «Дошкольное образование»</a:t>
            </a:r>
          </a:p>
          <a:p>
            <a:pPr marL="0" indent="0">
              <a:buNone/>
            </a:pPr>
            <a:r>
              <a:rPr lang="ru-RU" sz="3000" dirty="0" smtClean="0"/>
              <a:t> «Специальное дошкольное образование»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3000" dirty="0" smtClean="0"/>
              <a:t>			Объекты </a:t>
            </a:r>
            <a:r>
              <a:rPr lang="ru-RU" sz="3000" dirty="0"/>
              <a:t>профессиональной </a:t>
            </a:r>
            <a:r>
              <a:rPr lang="ru-RU" sz="3000" dirty="0" smtClean="0"/>
              <a:t>деятельности:</a:t>
            </a:r>
          </a:p>
          <a:p>
            <a:pPr>
              <a:buFontTx/>
              <a:buChar char="-"/>
            </a:pPr>
            <a:r>
              <a:rPr lang="ru-RU" sz="3000" dirty="0" smtClean="0"/>
              <a:t>процесс </a:t>
            </a:r>
            <a:r>
              <a:rPr lang="ru-RU" sz="3000" dirty="0"/>
              <a:t>воспитания и обучения детей дошкольного </a:t>
            </a:r>
            <a:r>
              <a:rPr lang="ru-RU" sz="3000" dirty="0" smtClean="0"/>
              <a:t>возраста </a:t>
            </a:r>
          </a:p>
          <a:p>
            <a:pPr>
              <a:buFontTx/>
              <a:buChar char="-"/>
            </a:pPr>
            <a:r>
              <a:rPr lang="ru-RU" sz="3000" dirty="0" smtClean="0"/>
              <a:t>процесс </a:t>
            </a:r>
            <a:r>
              <a:rPr lang="ru-RU" sz="3000" dirty="0"/>
              <a:t>взаимодействия с родителями воспитанников и сотрудниками дошкольных образовательных </a:t>
            </a:r>
            <a:r>
              <a:rPr lang="ru-RU" sz="3000" dirty="0" smtClean="0"/>
              <a:t>организаций</a:t>
            </a:r>
          </a:p>
          <a:p>
            <a:pPr>
              <a:buFontTx/>
              <a:buChar char="-"/>
            </a:pPr>
            <a:r>
              <a:rPr lang="ru-RU" sz="3000" dirty="0" smtClean="0"/>
              <a:t> </a:t>
            </a:r>
            <a:r>
              <a:rPr lang="ru-RU" sz="3000" dirty="0"/>
              <a:t>методическое обеспечение образовательного процесса </a:t>
            </a:r>
            <a:endParaRPr lang="ru-RU" sz="3000" dirty="0" smtClean="0"/>
          </a:p>
          <a:p>
            <a:pPr>
              <a:buFontTx/>
              <a:buChar char="-"/>
            </a:pPr>
            <a:r>
              <a:rPr lang="ru-RU" sz="3000" dirty="0" smtClean="0"/>
              <a:t>организация </a:t>
            </a:r>
            <a:r>
              <a:rPr lang="ru-RU" sz="3000" dirty="0"/>
              <a:t>инновационной </a:t>
            </a:r>
            <a:r>
              <a:rPr lang="ru-RU" sz="3000" dirty="0" smtClean="0"/>
              <a:t>профессиональной деятельности</a:t>
            </a:r>
            <a:endParaRPr lang="ru-RU" sz="30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3433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Конкурсные задания </a:t>
            </a:r>
            <a:br>
              <a:rPr lang="ru-RU" sz="3200" dirty="0" smtClean="0"/>
            </a:br>
            <a:r>
              <a:rPr lang="ru-RU" sz="3200" dirty="0" smtClean="0"/>
              <a:t>по компетенции «Дошкольное воспитание»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856842"/>
              </p:ext>
            </p:extLst>
          </p:nvPr>
        </p:nvGraphicFramePr>
        <p:xfrm>
          <a:off x="838200" y="1825625"/>
          <a:ext cx="10995212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7606"/>
                <a:gridCol w="549760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Национальный чемпионат 2015 года</a:t>
                      </a:r>
                      <a:endParaRPr lang="ru-RU" sz="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Национальный чемпионат 2016 года</a:t>
                      </a:r>
                      <a:endParaRPr lang="ru-RU" sz="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 smtClean="0">
                          <a:effectLst/>
                        </a:rPr>
                        <a:t>Инсценировка с элементами театрализации сказок (народов мира или литературных сказок) для детей дошкольного возраста 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 smtClean="0">
                          <a:effectLst/>
                        </a:rPr>
                        <a:t>Декоративно-прикладное искусство. Создание образца декоративной росписи для демонстрации в совместной организованной деятельности воспитателя с детьми по рисованию 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 smtClean="0">
                          <a:effectLst/>
                        </a:rPr>
                        <a:t>Объемная аппликация. Совместная деятельность воспитателя с детьми дошкольного возраста вне занятий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 smtClean="0">
                          <a:effectLst/>
                        </a:rPr>
                        <a:t>Проведение подвижной игры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66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Театрализованная деятельность. Представление театра кукол по сказкам народов мира в соответствии с требованиями ФГОС</a:t>
                      </a:r>
                    </a:p>
                    <a:p>
                      <a:pPr marL="666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Декоративно-прикладное искусство. Создание образца декоративной росписи для демонстрации в совместной организованной деятельности воспитателя с детьми</a:t>
                      </a:r>
                    </a:p>
                    <a:p>
                      <a:pPr marL="666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Пластилинография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Изготовление поделки в технике рисования пластилином на разных поверхностях</a:t>
                      </a:r>
                    </a:p>
                    <a:p>
                      <a:pPr marL="666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Самопрезентация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Собеседование экспертов с участником конкурса</a:t>
                      </a:r>
                    </a:p>
                    <a:p>
                      <a:pPr lvl="0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330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Конкурсные задания </a:t>
            </a:r>
            <a:br>
              <a:rPr lang="ru-RU" sz="3200" dirty="0" smtClean="0"/>
            </a:br>
            <a:r>
              <a:rPr lang="ru-RU" sz="3200" dirty="0" smtClean="0"/>
              <a:t>по компетенции «Дошкольное воспитание»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0144025"/>
              </p:ext>
            </p:extLst>
          </p:nvPr>
        </p:nvGraphicFramePr>
        <p:xfrm>
          <a:off x="838198" y="1825625"/>
          <a:ext cx="10905566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2783"/>
                <a:gridCol w="5452783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Национальный чемпионат 2015 года</a:t>
                      </a:r>
                      <a:endParaRPr lang="ru-RU" sz="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Национальный чемпионат 2016 года</a:t>
                      </a:r>
                      <a:endParaRPr lang="ru-RU" sz="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</a:rPr>
                        <a:t>5. Разработка и проведение комплекса утренней гимнастики с детьми дошкольного возраста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</a:rPr>
                        <a:t>6. Создание и представление методической разработки для родителей (мастер-класс). (Пять образовательных областей)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</a:rPr>
                        <a:t>7. Разработка и проведение дидактической игры с использованием ИКТ (интерактивная доска, интерактивный стол)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</a:rPr>
                        <a:t>8. Разработка и представление части занятия по ЛЕГО-конструированию для детей дошкольного возраста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</a:rPr>
                        <a:t>9. Анализ предметно-развивающей среды группы дошкольного образовательного учреждения с последующей характеристикой и коррекцией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00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Разработка и проведение комплекса утренней гимнастики с детьми дошкольного возраста</a:t>
                      </a:r>
                    </a:p>
                    <a:p>
                      <a:pPr marL="28800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Выразительное чтение, презентация книги</a:t>
                      </a:r>
                    </a:p>
                    <a:p>
                      <a:pPr marL="28800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Разработка и проведение занятия по робототехнике для детей дошкольного возраста</a:t>
                      </a:r>
                    </a:p>
                    <a:p>
                      <a:pPr marL="288000" lvl="0" indent="0" algn="just">
                        <a:buFont typeface="+mj-lt"/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Разработка и проведение дидактической игры с использованием ИКТ (интерактивная доска, интерактивный стол) </a:t>
                      </a:r>
                    </a:p>
                    <a:p>
                      <a:pPr marL="288000" lvl="0" indent="0" algn="just">
                        <a:buFont typeface="+mj-lt"/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Разработка и представление совместного проекта воспитателя, детей и родителей </a:t>
                      </a:r>
                    </a:p>
                    <a:p>
                      <a:pPr marL="288000" algn="just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732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75128"/>
            <a:ext cx="10515600" cy="986119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О</a:t>
            </a:r>
            <a:r>
              <a:rPr lang="ru-RU" sz="3200" b="1" dirty="0" smtClean="0"/>
              <a:t>пыт участия в мероприятиях </a:t>
            </a:r>
            <a:r>
              <a:rPr lang="en-US" sz="3200" b="1" dirty="0" smtClean="0"/>
              <a:t>WorldSkills Russia</a:t>
            </a: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3200" b="1" dirty="0" smtClean="0"/>
              <a:t>по компетенции «Дошкольное воспитание»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1475" y="1586848"/>
            <a:ext cx="8596668" cy="3880773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/>
              <a:t>Организация подготовки участников </a:t>
            </a:r>
            <a:r>
              <a:rPr lang="en-US" dirty="0"/>
              <a:t>I</a:t>
            </a:r>
            <a:r>
              <a:rPr lang="ru-RU" dirty="0"/>
              <a:t> регионального чемпионата </a:t>
            </a:r>
            <a:r>
              <a:rPr lang="en-US" dirty="0"/>
              <a:t>WSR</a:t>
            </a:r>
            <a:r>
              <a:rPr lang="ru-RU" dirty="0"/>
              <a:t> (сентябрь – ноябрь 2014 года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Организация работы конкурсной площадки </a:t>
            </a:r>
            <a:r>
              <a:rPr lang="en-US" dirty="0"/>
              <a:t>I</a:t>
            </a:r>
            <a:r>
              <a:rPr lang="ru-RU" dirty="0"/>
              <a:t> регионального чемпионата </a:t>
            </a:r>
            <a:r>
              <a:rPr lang="en-US" dirty="0"/>
              <a:t>WSR</a:t>
            </a:r>
            <a:r>
              <a:rPr lang="ru-RU" dirty="0"/>
              <a:t> (ноябрь 2014 года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Организация работы конкурсной площадки полуфинала национального чемпионата </a:t>
            </a:r>
            <a:r>
              <a:rPr lang="en-US" dirty="0"/>
              <a:t>WSR </a:t>
            </a:r>
            <a:r>
              <a:rPr lang="ru-RU" dirty="0"/>
              <a:t>по Центральному федеральному округу (апрель 2015 года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Участие в Открытом чемпионате Москвы по стандартам </a:t>
            </a:r>
            <a:r>
              <a:rPr lang="en-US" dirty="0"/>
              <a:t>WorldSkills</a:t>
            </a:r>
            <a:r>
              <a:rPr lang="ru-RU" dirty="0"/>
              <a:t> «Московские мастера» (ноябрь 2015 года</a:t>
            </a:r>
            <a:r>
              <a:rPr lang="ru-RU" dirty="0" smtClean="0"/>
              <a:t>)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5263" y="4530684"/>
            <a:ext cx="3227291" cy="215152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1992" y="4569530"/>
            <a:ext cx="3110754" cy="20738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12" y="4666869"/>
            <a:ext cx="3023015" cy="201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314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040407" cy="101301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Результаты участия </a:t>
            </a:r>
            <a:r>
              <a:rPr lang="ru-RU" sz="2800" b="1" dirty="0"/>
              <a:t>в мероприятиях </a:t>
            </a:r>
            <a:r>
              <a:rPr lang="en-US" sz="2800" b="1" dirty="0" smtClean="0"/>
              <a:t>WorldSkills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по компетенции «Дошкольное воспитание</a:t>
            </a:r>
            <a:r>
              <a:rPr lang="ru-RU" sz="2800" b="1" dirty="0" smtClean="0"/>
              <a:t>»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Сетевая региональная подготовка участников чемпионата</a:t>
            </a:r>
          </a:p>
          <a:p>
            <a:r>
              <a:rPr lang="ru-RU" sz="2400" dirty="0" smtClean="0"/>
              <a:t>Привлечение работодателей к экспертной оценке выполнения конкурсных заданий на региональном чемпионате</a:t>
            </a:r>
          </a:p>
          <a:p>
            <a:r>
              <a:rPr lang="ru-RU" sz="2400" dirty="0" smtClean="0"/>
              <a:t>Обмен опытом подготовки с коллегами центрального и приволжского федеральных округов</a:t>
            </a:r>
            <a:endParaRPr lang="ru-RU" sz="2400" dirty="0"/>
          </a:p>
          <a:p>
            <a:r>
              <a:rPr lang="ru-RU" sz="2400" dirty="0" smtClean="0"/>
              <a:t>Определение недостатков и пробелов в подготовке специалистов по компетенции «Дошкольное воспитание»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134" y="4401670"/>
            <a:ext cx="3051348" cy="1940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571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4887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Обновление содержания образовательной программы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01906"/>
            <a:ext cx="8596668" cy="492162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3000" dirty="0" smtClean="0"/>
              <a:t>С 01.09.2015 г. введены в учебный план </a:t>
            </a:r>
            <a:r>
              <a:rPr lang="ru-RU" sz="3000" dirty="0" smtClean="0">
                <a:solidFill>
                  <a:schemeClr val="accent1"/>
                </a:solidFill>
              </a:rPr>
              <a:t>новые </a:t>
            </a:r>
            <a:r>
              <a:rPr lang="ru-RU" sz="3000" dirty="0" smtClean="0"/>
              <a:t>дисциплины и МДК:</a:t>
            </a:r>
          </a:p>
          <a:p>
            <a:r>
              <a:rPr lang="ru-RU" sz="3000" dirty="0" smtClean="0"/>
              <a:t>Актуальные </a:t>
            </a:r>
            <a:r>
              <a:rPr lang="ru-RU" sz="3000" dirty="0"/>
              <a:t>проблемы дошкольного </a:t>
            </a:r>
            <a:r>
              <a:rPr lang="ru-RU" sz="3000" dirty="0" smtClean="0"/>
              <a:t>образования</a:t>
            </a:r>
            <a:endParaRPr lang="ru-RU" sz="3000" dirty="0"/>
          </a:p>
          <a:p>
            <a:r>
              <a:rPr lang="ru-RU" sz="3000" dirty="0" smtClean="0"/>
              <a:t>Сценическая речь</a:t>
            </a:r>
            <a:endParaRPr lang="ru-RU" sz="3000" dirty="0"/>
          </a:p>
          <a:p>
            <a:r>
              <a:rPr lang="ru-RU" sz="3000" dirty="0" smtClean="0"/>
              <a:t>Теоретические </a:t>
            </a:r>
            <a:r>
              <a:rPr lang="ru-RU" sz="3000" dirty="0"/>
              <a:t>основы и методика проектирования и планирования различных видов деятельности </a:t>
            </a:r>
            <a:r>
              <a:rPr lang="ru-RU" sz="3000" dirty="0" smtClean="0"/>
              <a:t>детей</a:t>
            </a:r>
          </a:p>
          <a:p>
            <a:pPr marL="0" indent="0">
              <a:buNone/>
            </a:pPr>
            <a:endParaRPr lang="ru-RU" sz="3000" dirty="0"/>
          </a:p>
          <a:p>
            <a:pPr marL="0" indent="0">
              <a:buNone/>
            </a:pPr>
            <a:r>
              <a:rPr lang="ru-RU" sz="3200" dirty="0" smtClean="0"/>
              <a:t>	Обновление содержания дисциплин и МДК:</a:t>
            </a:r>
          </a:p>
          <a:p>
            <a:r>
              <a:rPr lang="ru-RU" sz="1900" dirty="0"/>
              <a:t> </a:t>
            </a:r>
            <a:r>
              <a:rPr lang="ru-RU" sz="2900" dirty="0" smtClean="0"/>
              <a:t>Информатика и ИКТ в профессиональной деятельности</a:t>
            </a:r>
          </a:p>
          <a:p>
            <a:r>
              <a:rPr lang="ru-RU" sz="2900" dirty="0" smtClean="0"/>
              <a:t>Теоретические и методические основы продуктивной деятельности</a:t>
            </a:r>
          </a:p>
          <a:p>
            <a:r>
              <a:rPr lang="ru-RU" sz="2900" dirty="0" smtClean="0"/>
              <a:t>Теоретические основы театрализованной деятельности</a:t>
            </a:r>
          </a:p>
          <a:p>
            <a:r>
              <a:rPr lang="ru-RU" sz="2900" dirty="0" smtClean="0"/>
              <a:t>Теоретические и методические основы взаимодействия воспитателя с родителями и сотрудниками </a:t>
            </a:r>
            <a:endParaRPr lang="ru-RU" sz="2900" dirty="0" smtClean="0"/>
          </a:p>
          <a:p>
            <a:pPr marL="0" indent="0">
              <a:buNone/>
            </a:pPr>
            <a:r>
              <a:rPr lang="ru-RU" sz="3000" dirty="0" smtClean="0"/>
              <a:t>	</a:t>
            </a:r>
            <a:r>
              <a:rPr lang="ru-RU" sz="3000" dirty="0" smtClean="0">
                <a:solidFill>
                  <a:schemeClr val="accent1"/>
                </a:solidFill>
              </a:rPr>
              <a:t>Обновление материально-технической базы: </a:t>
            </a:r>
            <a:r>
              <a:rPr lang="ru-RU" sz="3000" dirty="0" smtClean="0"/>
              <a:t>введена в действие  лаборатория развивающих игр, закуплено интерактивное </a:t>
            </a:r>
            <a:r>
              <a:rPr lang="ru-RU" sz="3000" dirty="0" smtClean="0"/>
              <a:t>оборудование</a:t>
            </a:r>
            <a:r>
              <a:rPr lang="en-US" sz="3000" dirty="0" smtClean="0"/>
              <a:t> (</a:t>
            </a:r>
            <a:r>
              <a:rPr lang="ru-RU" sz="3000" dirty="0" smtClean="0"/>
              <a:t>интерактивная панель, интерактивный стол</a:t>
            </a:r>
            <a:r>
              <a:rPr lang="en-US" sz="3000" dirty="0" smtClean="0"/>
              <a:t>)</a:t>
            </a:r>
            <a:r>
              <a:rPr lang="ru-RU" sz="3000" dirty="0" smtClean="0"/>
              <a:t>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684145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574741" cy="14605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Примерная </a:t>
            </a:r>
            <a:r>
              <a:rPr lang="ru-RU" sz="2400" dirty="0"/>
              <a:t>основная образовательная </a:t>
            </a:r>
            <a:r>
              <a:rPr lang="ru-RU" sz="2400" dirty="0" smtClean="0"/>
              <a:t>программа </a:t>
            </a:r>
            <a:r>
              <a:rPr lang="ru-RU" sz="2400" dirty="0"/>
              <a:t>по профессии среднего профессионального образования 44.02.01 «Дошкольное образование</a:t>
            </a:r>
            <a:r>
              <a:rPr lang="ru-RU" sz="2400" dirty="0" smtClean="0"/>
              <a:t>», </a:t>
            </a:r>
            <a:r>
              <a:rPr lang="ru-RU" sz="2400" dirty="0"/>
              <a:t>составленная в соответствии с требованиями </a:t>
            </a:r>
            <a:r>
              <a:rPr lang="en-US" sz="2400" dirty="0"/>
              <a:t>WorldSkills Russia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3191" y="2366683"/>
            <a:ext cx="9156949" cy="3674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	 </a:t>
            </a:r>
            <a:r>
              <a:rPr lang="ru-RU" sz="2000" dirty="0" smtClean="0">
                <a:latin typeface="+mj-lt"/>
              </a:rPr>
              <a:t>ПМ 06</a:t>
            </a:r>
            <a:r>
              <a:rPr lang="ru-RU" sz="2000" dirty="0" smtClean="0">
                <a:latin typeface="+mj-lt"/>
              </a:rPr>
              <a:t>: Совершенствование и развитие профессиональной компетентности</a:t>
            </a:r>
          </a:p>
          <a:p>
            <a:pPr marL="0" indent="0">
              <a:buNone/>
            </a:pPr>
            <a:endParaRPr lang="ru-RU" sz="1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МДК 06.01. </a:t>
            </a:r>
            <a:r>
              <a:rPr lang="ru-RU" sz="2000" dirty="0" smtClean="0">
                <a:latin typeface="+mj-lt"/>
              </a:rPr>
              <a:t>Теоретические </a:t>
            </a:r>
            <a:r>
              <a:rPr lang="ru-RU" sz="2000" dirty="0" smtClean="0">
                <a:latin typeface="+mj-lt"/>
              </a:rPr>
              <a:t>и прикладные аспекты деятельности воспитателя по обобщению и презентации результатов профессиональной деятельности</a:t>
            </a:r>
          </a:p>
          <a:p>
            <a:r>
              <a:rPr lang="ru-RU" sz="2000" dirty="0" smtClean="0">
                <a:latin typeface="+mj-lt"/>
              </a:rPr>
              <a:t>МДК 06.02. Профессиональная самоорганизация </a:t>
            </a:r>
            <a:r>
              <a:rPr lang="ru-RU" sz="2000" dirty="0" smtClean="0">
                <a:latin typeface="+mj-lt"/>
              </a:rPr>
              <a:t>педагога</a:t>
            </a:r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МДК 06.03. Художественная дизайн-деятельности и техническое творчество в работе с дошкольниками</a:t>
            </a:r>
          </a:p>
          <a:p>
            <a:r>
              <a:rPr lang="ru-RU" sz="2000" dirty="0" smtClean="0">
                <a:latin typeface="+mj-lt"/>
              </a:rPr>
              <a:t>МДК 06.04. Основы актерского мастерства</a:t>
            </a: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7186580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192</TotalTime>
  <Words>496</Words>
  <Application>Microsoft Office PowerPoint</Application>
  <PresentationFormat>Широкоэкранный</PresentationFormat>
  <Paragraphs>88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3</vt:lpstr>
      <vt:lpstr>Грань</vt:lpstr>
      <vt:lpstr>Внедрение стандартов WorldSkills в подготовку специалистов  по компетенции «Дошкольное воспитание» </vt:lpstr>
      <vt:lpstr> Задачи проведения чемпионатов WorldSkills Russia </vt:lpstr>
      <vt:lpstr>Компетенция «Дошкольное воспитание»  (воспитатель детей дошкольного возраста) </vt:lpstr>
      <vt:lpstr>Конкурсные задания  по компетенции «Дошкольное воспитание»</vt:lpstr>
      <vt:lpstr>Конкурсные задания  по компетенции «Дошкольное воспитание»</vt:lpstr>
      <vt:lpstr>Опыт участия в мероприятиях WorldSkills Russia  по компетенции «Дошкольное воспитание»</vt:lpstr>
      <vt:lpstr>Результаты участия в мероприятиях WorldSkills по компетенции «Дошкольное воспитание» </vt:lpstr>
      <vt:lpstr>Обновление содержания образовательной программы</vt:lpstr>
      <vt:lpstr>Примерная основная образовательная программа по профессии среднего профессионального образования 44.02.01 «Дошкольное образование», составленная в соответствии с требованиями WorldSkills Russia</vt:lpstr>
      <vt:lpstr>Ближайшие перспективы: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стандартов WorldSkills в подготовку специалистов  по направлению «Дошкольное образование»</dc:title>
  <dc:creator>Колесова Надежда</dc:creator>
  <cp:lastModifiedBy>Колесова Надежда</cp:lastModifiedBy>
  <cp:revision>16</cp:revision>
  <cp:lastPrinted>2015-12-03T06:37:12Z</cp:lastPrinted>
  <dcterms:created xsi:type="dcterms:W3CDTF">2015-12-02T05:06:06Z</dcterms:created>
  <dcterms:modified xsi:type="dcterms:W3CDTF">2015-12-03T06:38:34Z</dcterms:modified>
</cp:coreProperties>
</file>