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u-rpk.ru/" TargetMode="External"/><Relationship Id="rId2" Type="http://schemas.openxmlformats.org/officeDocument/2006/relationships/hyperlink" Target="mailto:rcoll@mail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1"/>
            <a:ext cx="8496944" cy="30517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Модель профессионально-педагогического колледжа </a:t>
            </a:r>
            <a:br>
              <a:rPr lang="ru-RU" b="1" dirty="0" smtClean="0"/>
            </a:br>
            <a:r>
              <a:rPr lang="ru-RU" b="1" dirty="0" smtClean="0"/>
              <a:t>как форма обеспечения рынка труда квалифицированными кадрами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3789040"/>
            <a:ext cx="5688632" cy="2736304"/>
          </a:xfrm>
        </p:spPr>
        <p:txBody>
          <a:bodyPr>
            <a:normAutofit/>
          </a:bodyPr>
          <a:lstStyle/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Копотюк Ирина Геннадьевна,</a:t>
            </a:r>
          </a:p>
          <a:p>
            <a:pPr algn="l">
              <a:spcBef>
                <a:spcPts val="0"/>
              </a:spcBef>
            </a:pPr>
            <a:r>
              <a:rPr lang="ru-RU" i="1" dirty="0" smtClean="0">
                <a:solidFill>
                  <a:schemeClr val="tx1"/>
                </a:solidFill>
              </a:rPr>
              <a:t>д</a:t>
            </a:r>
            <a:r>
              <a:rPr lang="ru-RU" i="1" dirty="0" smtClean="0">
                <a:solidFill>
                  <a:schemeClr val="tx1"/>
                </a:solidFill>
              </a:rPr>
              <a:t>иректор ГПОАУ ЯО Рыбинского профессионально-педагогического колледжа,</a:t>
            </a:r>
          </a:p>
          <a:p>
            <a:pPr algn="l">
              <a:spcBef>
                <a:spcPts val="0"/>
              </a:spcBef>
            </a:pPr>
            <a:r>
              <a:rPr lang="ru-RU" i="1" dirty="0" smtClean="0">
                <a:solidFill>
                  <a:schemeClr val="tx1"/>
                </a:solidFill>
              </a:rPr>
              <a:t>кандидат педагогических наук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76056" y="620713"/>
            <a:ext cx="4067944" cy="27368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ГПОАУ ЯО Рыбинский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профессионально-педагогический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колледж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1008"/>
            <a:ext cx="6513513" cy="295218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dirty="0">
                <a:solidFill>
                  <a:schemeClr val="tx1"/>
                </a:solidFill>
              </a:rPr>
              <a:t>Адрес: 152931 Ярославская обл.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г.Рыбинск, ул.Свободы, д.21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dirty="0">
                <a:solidFill>
                  <a:schemeClr val="tx1"/>
                </a:solidFill>
              </a:rPr>
              <a:t>Телефон: (4855) 22-21-86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dirty="0">
                <a:solidFill>
                  <a:schemeClr val="tx1"/>
                </a:solidFill>
              </a:rPr>
              <a:t>Факс: (4855) 28-02-40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solidFill>
                  <a:schemeClr val="tx1"/>
                </a:solidFill>
              </a:rPr>
              <a:t>E-mail: </a:t>
            </a:r>
            <a:r>
              <a:rPr lang="en-US" sz="2800" dirty="0" smtClean="0">
                <a:solidFill>
                  <a:schemeClr val="tx1"/>
                </a:solidFill>
                <a:hlinkClick r:id="rId2"/>
              </a:rPr>
              <a:t>rcoll@mail.ru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chemeClr val="tx1"/>
                </a:solidFill>
                <a:hlinkClick r:id="rId3"/>
              </a:rPr>
              <a:t>http://www.gou-rpk.ru</a:t>
            </a:r>
            <a:r>
              <a:rPr lang="en-US" sz="2800" dirty="0" smtClean="0">
                <a:solidFill>
                  <a:schemeClr val="tx1"/>
                </a:solidFill>
                <a:hlinkClick r:id="rId3"/>
              </a:rPr>
              <a:t>/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9940" name="Picture 4" descr="ris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439738"/>
            <a:ext cx="4608513" cy="28813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Модель РППК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712969" cy="3190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512168"/>
                <a:gridCol w="936104"/>
                <a:gridCol w="1636991"/>
                <a:gridCol w="1303337"/>
                <a:gridCol w="1452161"/>
              </a:tblGrid>
              <a:tr h="11173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Структурные подразделения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Уровни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Программы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обучения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Профиль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162"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2" action="ppaction://hlinksldjump"/>
                        </a:rPr>
                        <a:t>Индустриальное</a:t>
                      </a:r>
                    </a:p>
                    <a:p>
                      <a:r>
                        <a:rPr lang="ru-RU" dirty="0" smtClean="0">
                          <a:hlinkClick r:id="rId2" action="ppaction://hlinksldjump"/>
                        </a:rPr>
                        <a:t>отделение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dirty="0" err="1" smtClean="0"/>
                        <a:t>профессио-нальное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dirty="0" smtClean="0"/>
                        <a:t>СПО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dirty="0" smtClean="0"/>
                        <a:t>ППКРС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очная;</a:t>
                      </a:r>
                    </a:p>
                    <a:p>
                      <a:pPr algn="ctr"/>
                      <a:r>
                        <a:rPr lang="ru-RU" dirty="0" err="1" smtClean="0"/>
                        <a:t>очно-заочная</a:t>
                      </a:r>
                      <a:r>
                        <a:rPr lang="ru-RU" dirty="0" smtClean="0"/>
                        <a:t>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/>
                        <a:t>Индустриаль-ный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162"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3" action="ppaction://hlinksldjump"/>
                        </a:rPr>
                        <a:t>Педагогическое</a:t>
                      </a:r>
                    </a:p>
                    <a:p>
                      <a:r>
                        <a:rPr lang="ru-RU" dirty="0" smtClean="0">
                          <a:hlinkClick r:id="rId3" action="ppaction://hlinksldjump"/>
                        </a:rPr>
                        <a:t>отделение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dirty="0" smtClean="0"/>
                        <a:t>ППССЗ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очная;</a:t>
                      </a:r>
                    </a:p>
                    <a:p>
                      <a:pPr algn="ctr"/>
                      <a:r>
                        <a:rPr lang="ru-RU" dirty="0" smtClean="0"/>
                        <a:t>заочная;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Педагогиче-ский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162"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4" action="ppaction://hlinksldjump"/>
                        </a:rPr>
                        <a:t>ГДДВ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общее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dirty="0" smtClean="0"/>
                        <a:t>ОПДО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Специальности педагогического отделения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noFill/>
        </p:spPr>
        <p:txBody>
          <a:bodyPr>
            <a:normAutofit fontScale="92500" lnSpcReduction="20000"/>
          </a:bodyPr>
          <a:lstStyle/>
          <a:p>
            <a:pPr>
              <a:buFont typeface="Calibri" pitchFamily="34" charset="0"/>
              <a:buChar char="–"/>
            </a:pPr>
            <a:r>
              <a:rPr lang="ru-RU" dirty="0" smtClean="0"/>
              <a:t>44.02.01 Дошкольное </a:t>
            </a:r>
            <a:r>
              <a:rPr lang="ru-RU" dirty="0" smtClean="0"/>
              <a:t>образование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44.02.02 </a:t>
            </a:r>
            <a:r>
              <a:rPr lang="ru-RU" dirty="0" smtClean="0"/>
              <a:t>Преподавание в начальных </a:t>
            </a:r>
            <a:r>
              <a:rPr lang="ru-RU" dirty="0" smtClean="0"/>
              <a:t>классах </a:t>
            </a:r>
            <a:r>
              <a:rPr lang="ru-RU" dirty="0" smtClean="0"/>
              <a:t>44.02.04 Специальное дошкольное </a:t>
            </a:r>
            <a:r>
              <a:rPr lang="ru-RU" dirty="0" smtClean="0"/>
              <a:t>образование 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49.02.01 </a:t>
            </a:r>
            <a:r>
              <a:rPr lang="ru-RU" dirty="0" smtClean="0"/>
              <a:t>Физическая </a:t>
            </a:r>
            <a:r>
              <a:rPr lang="ru-RU" dirty="0" smtClean="0"/>
              <a:t>культура 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44.02.03 </a:t>
            </a:r>
            <a:r>
              <a:rPr lang="ru-RU" dirty="0" smtClean="0"/>
              <a:t>Педагогика дополнительного </a:t>
            </a:r>
            <a:r>
              <a:rPr lang="ru-RU" dirty="0" smtClean="0"/>
              <a:t>образования</a:t>
            </a:r>
          </a:p>
          <a:p>
            <a:pPr>
              <a:buNone/>
            </a:pPr>
            <a:r>
              <a:rPr lang="ru-RU" dirty="0" smtClean="0"/>
              <a:t>Контингент 961 </a:t>
            </a:r>
            <a:r>
              <a:rPr lang="ru-RU" dirty="0" smtClean="0"/>
              <a:t>человек, </a:t>
            </a:r>
            <a:endParaRPr lang="ru-RU" dirty="0" smtClean="0"/>
          </a:p>
          <a:p>
            <a:pPr indent="550863">
              <a:buNone/>
            </a:pPr>
            <a:r>
              <a:rPr lang="ru-RU" dirty="0" smtClean="0"/>
              <a:t>в </a:t>
            </a:r>
            <a:r>
              <a:rPr lang="ru-RU" dirty="0" smtClean="0"/>
              <a:t>том числе </a:t>
            </a:r>
            <a:endParaRPr lang="ru-RU" dirty="0" smtClean="0"/>
          </a:p>
          <a:p>
            <a:pPr indent="550863">
              <a:buNone/>
            </a:pPr>
            <a:r>
              <a:rPr lang="ru-RU" dirty="0" smtClean="0"/>
              <a:t>636 </a:t>
            </a:r>
            <a:r>
              <a:rPr lang="ru-RU" dirty="0" smtClean="0"/>
              <a:t>по </a:t>
            </a:r>
            <a:r>
              <a:rPr lang="ru-RU" dirty="0" smtClean="0"/>
              <a:t>очной форме</a:t>
            </a:r>
          </a:p>
          <a:p>
            <a:pPr indent="550863">
              <a:buNone/>
            </a:pPr>
            <a:r>
              <a:rPr lang="ru-RU" dirty="0" smtClean="0"/>
              <a:t>325 по заочной форме </a:t>
            </a: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676456" y="6453336"/>
            <a:ext cx="467544" cy="4046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Профессии индустриального отделения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4968552"/>
          </a:xfrm>
        </p:spPr>
        <p:txBody>
          <a:bodyPr>
            <a:normAutofit fontScale="77500" lnSpcReduction="20000"/>
          </a:bodyPr>
          <a:lstStyle/>
          <a:p>
            <a:pPr>
              <a:buFont typeface="Calibri" pitchFamily="34" charset="0"/>
              <a:buChar char="–"/>
            </a:pPr>
            <a:r>
              <a:rPr lang="ru-RU" sz="3700" dirty="0" smtClean="0"/>
              <a:t>15.01.05 Сварщик (электросварочные и газосварочные работы</a:t>
            </a:r>
            <a:r>
              <a:rPr lang="ru-RU" sz="3700" dirty="0" smtClean="0"/>
              <a:t>) </a:t>
            </a:r>
          </a:p>
          <a:p>
            <a:pPr>
              <a:buFont typeface="Calibri" pitchFamily="34" charset="0"/>
              <a:buChar char="–"/>
            </a:pPr>
            <a:r>
              <a:rPr lang="ru-RU" sz="3700" dirty="0" smtClean="0"/>
              <a:t>19.01.07 </a:t>
            </a:r>
            <a:r>
              <a:rPr lang="ru-RU" sz="3700" dirty="0" smtClean="0"/>
              <a:t>Повар, </a:t>
            </a:r>
            <a:r>
              <a:rPr lang="ru-RU" sz="3700" dirty="0" smtClean="0"/>
              <a:t>кондитер </a:t>
            </a:r>
          </a:p>
          <a:p>
            <a:pPr>
              <a:buFont typeface="Calibri" pitchFamily="34" charset="0"/>
              <a:buChar char="–"/>
            </a:pPr>
            <a:r>
              <a:rPr lang="ru-RU" sz="3700" dirty="0" smtClean="0"/>
              <a:t>23.01.03 Автомеханик </a:t>
            </a:r>
          </a:p>
          <a:p>
            <a:pPr>
              <a:buNone/>
            </a:pPr>
            <a:r>
              <a:rPr lang="ru-RU" sz="3700" dirty="0" smtClean="0"/>
              <a:t>Контингент </a:t>
            </a:r>
            <a:r>
              <a:rPr lang="ru-RU" sz="3700" dirty="0" smtClean="0"/>
              <a:t>221 человек, </a:t>
            </a:r>
            <a:endParaRPr lang="ru-RU" sz="3700" dirty="0" smtClean="0"/>
          </a:p>
          <a:p>
            <a:pPr indent="550863">
              <a:buNone/>
            </a:pPr>
            <a:r>
              <a:rPr lang="ru-RU" sz="3700" dirty="0" smtClean="0"/>
              <a:t>в </a:t>
            </a:r>
            <a:r>
              <a:rPr lang="ru-RU" sz="3700" dirty="0" smtClean="0"/>
              <a:t>том числе </a:t>
            </a:r>
            <a:endParaRPr lang="ru-RU" sz="3700" dirty="0" smtClean="0"/>
          </a:p>
          <a:p>
            <a:pPr indent="550863">
              <a:buNone/>
            </a:pPr>
            <a:r>
              <a:rPr lang="ru-RU" sz="3700" dirty="0" smtClean="0"/>
              <a:t>171 </a:t>
            </a:r>
            <a:r>
              <a:rPr lang="ru-RU" sz="3700" dirty="0" smtClean="0"/>
              <a:t>по очной </a:t>
            </a:r>
            <a:r>
              <a:rPr lang="ru-RU" sz="3700" dirty="0" smtClean="0"/>
              <a:t>форме</a:t>
            </a:r>
          </a:p>
          <a:p>
            <a:pPr indent="550863">
              <a:buNone/>
            </a:pPr>
            <a:r>
              <a:rPr lang="ru-RU" sz="3700" dirty="0" smtClean="0"/>
              <a:t>50 </a:t>
            </a:r>
            <a:r>
              <a:rPr lang="ru-RU" sz="3700" dirty="0" smtClean="0"/>
              <a:t>по </a:t>
            </a:r>
            <a:r>
              <a:rPr lang="ru-RU" sz="3700" dirty="0" err="1" smtClean="0"/>
              <a:t>очно-заочной</a:t>
            </a:r>
            <a:r>
              <a:rPr lang="ru-RU" sz="3700" dirty="0" smtClean="0"/>
              <a:t> </a:t>
            </a:r>
            <a:r>
              <a:rPr lang="ru-RU" sz="3700" dirty="0" smtClean="0"/>
              <a:t>форме </a:t>
            </a:r>
          </a:p>
          <a:p>
            <a:pPr>
              <a:buNone/>
            </a:pPr>
            <a:r>
              <a:rPr lang="ru-RU" sz="3700" dirty="0" smtClean="0"/>
              <a:t>В </a:t>
            </a:r>
            <a:r>
              <a:rPr lang="ru-RU" sz="3700" dirty="0" smtClean="0"/>
              <a:t>2016 году  планируется приём на профессию 13.01.10 Электромонтёр по ремонту и обслуживанию электрооборудования (по отраслям</a:t>
            </a:r>
            <a:r>
              <a:rPr lang="ru-RU" sz="3700" dirty="0" smtClean="0"/>
              <a:t>) </a:t>
            </a:r>
            <a:endParaRPr lang="ru-RU" sz="3700" dirty="0" smtClean="0"/>
          </a:p>
          <a:p>
            <a:pPr>
              <a:buFont typeface="Calibri" pitchFamily="34" charset="0"/>
              <a:buChar char="–"/>
            </a:pPr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676456" y="6453336"/>
            <a:ext cx="467544" cy="4046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Группы детей дошкольного возраста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Это </a:t>
            </a:r>
            <a:r>
              <a:rPr lang="ru-RU" dirty="0" smtClean="0"/>
              <a:t>своеобразный ресурсный центр по подготовке студентов педагогического отделения, обучающихся по специальностям 44.02.01 Дошкольное образование и  44.02.04 Специальное дошкольное образование.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Контингент </a:t>
            </a:r>
            <a:r>
              <a:rPr lang="ru-RU" dirty="0" smtClean="0"/>
              <a:t>воспитанников ГДДВ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211 детей в возрасте от двух до семи лет.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результаты деятельности педагогического отделения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507288" cy="514116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в 2013 году колледж стал победителем областного конкурса «Лучшее образовательное учреждение» в номинации «Лучшее учреждение начального и среднего профессионального образования»;</a:t>
            </a:r>
          </a:p>
          <a:p>
            <a:pPr lvl="0"/>
            <a:r>
              <a:rPr lang="ru-RU" dirty="0" smtClean="0"/>
              <a:t>в 2014 году колледжу присвоен статус РИП. Тема: «Оценивание общих компетенций обучающихся в условиях реализации ФГОС СПО» (Приказ департамента образования Ярославской области от 17.03.2014 № 157/01-03);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доля выпускников, получивших на государственной итоговой аттестации оценки «хорошо» и «отлично» 52% - 62,2%;</a:t>
            </a:r>
          </a:p>
          <a:p>
            <a:pPr lvl="0"/>
            <a:r>
              <a:rPr lang="ru-RU" dirty="0" smtClean="0"/>
              <a:t>доля выпускников получивших диплом с отличием 14,1 - 15,3%;</a:t>
            </a:r>
          </a:p>
          <a:p>
            <a:pPr lvl="0"/>
            <a:r>
              <a:rPr lang="ru-RU" dirty="0" smtClean="0"/>
              <a:t>доля выпускников, имеющих в дипломе оценки «хорошо» и «отлично» составляет 23,5% - 32,1</a:t>
            </a:r>
            <a:r>
              <a:rPr lang="ru-RU" dirty="0" smtClean="0"/>
              <a:t>%;</a:t>
            </a:r>
          </a:p>
          <a:p>
            <a:pPr lvl="0"/>
            <a:r>
              <a:rPr lang="ru-RU" dirty="0" smtClean="0"/>
              <a:t>спортивная команда девушек четыре года подряд занимает первое место в спартакиаде среди </a:t>
            </a:r>
            <a:r>
              <a:rPr lang="ru-RU" dirty="0" err="1" smtClean="0"/>
              <a:t>ССУЗов</a:t>
            </a:r>
            <a:r>
              <a:rPr lang="ru-RU" dirty="0" smtClean="0"/>
              <a:t>  города Рыбинска и первое место среди </a:t>
            </a:r>
            <a:r>
              <a:rPr lang="ru-RU" dirty="0" err="1" smtClean="0"/>
              <a:t>ССУЗов</a:t>
            </a:r>
            <a:r>
              <a:rPr lang="ru-RU" dirty="0" smtClean="0"/>
              <a:t> Ярославской области; </a:t>
            </a:r>
          </a:p>
          <a:p>
            <a:pPr lvl="0"/>
            <a:r>
              <a:rPr lang="ru-RU" dirty="0" smtClean="0"/>
              <a:t>спортивная команда юношей занимает первое место среди </a:t>
            </a:r>
            <a:r>
              <a:rPr lang="ru-RU" dirty="0" err="1" smtClean="0"/>
              <a:t>ССУЗов</a:t>
            </a:r>
            <a:r>
              <a:rPr lang="ru-RU" dirty="0" smtClean="0"/>
              <a:t> города Рыбинска и третье место среди </a:t>
            </a:r>
            <a:r>
              <a:rPr lang="ru-RU" dirty="0" err="1" smtClean="0"/>
              <a:t>ССУЗов</a:t>
            </a:r>
            <a:r>
              <a:rPr lang="ru-RU" dirty="0" smtClean="0"/>
              <a:t> Ярославской области</a:t>
            </a:r>
            <a:r>
              <a:rPr lang="ru-RU" dirty="0" smtClean="0"/>
              <a:t>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с 2012 года студенческое научное общество колледжа является </a:t>
            </a:r>
            <a:r>
              <a:rPr lang="ru-RU" dirty="0" err="1" smtClean="0"/>
              <a:t>соорганизатором</a:t>
            </a:r>
            <a:r>
              <a:rPr lang="ru-RU" dirty="0" smtClean="0"/>
              <a:t> областных турниров по рыбной ловле «Хобби – детям» и «</a:t>
            </a:r>
            <a:r>
              <a:rPr lang="ru-RU" dirty="0" err="1" smtClean="0"/>
              <a:t>Клевый</a:t>
            </a:r>
            <a:r>
              <a:rPr lang="ru-RU" dirty="0" smtClean="0"/>
              <a:t> лед», в которых принимают участие воспитанники и обучающиеся специальных (коррекционных) школ, школ-интернатов и детских домов г.Рыбинска и г.Ярославля;</a:t>
            </a:r>
          </a:p>
          <a:p>
            <a:pPr lvl="0"/>
            <a:r>
              <a:rPr lang="ru-RU" dirty="0" smtClean="0"/>
              <a:t>доля студентов ежегодно выступающих на конференциях, фестивалях, конкурсах городского, областного и всероссийского уровней по актуальным проблемам современного образования составляет 24%;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626469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в 2015 году студентка колледжа Кузьмина Анастасия стала победителем финала </a:t>
            </a:r>
            <a:r>
              <a:rPr lang="en-US" dirty="0" smtClean="0"/>
              <a:t>III</a:t>
            </a:r>
            <a:r>
              <a:rPr lang="ru-RU" dirty="0" smtClean="0"/>
              <a:t> Национального чемпионата профессионального мастерства по стандартам </a:t>
            </a:r>
            <a:r>
              <a:rPr lang="en-US" dirty="0" err="1" smtClean="0"/>
              <a:t>WorldSkills</a:t>
            </a:r>
            <a:r>
              <a:rPr lang="en-US" dirty="0" smtClean="0"/>
              <a:t> Russia</a:t>
            </a:r>
            <a:r>
              <a:rPr lang="ru-RU" dirty="0" smtClean="0"/>
              <a:t> по компетенции «Дошкольное воспитание» (третье место); </a:t>
            </a:r>
          </a:p>
          <a:p>
            <a:pPr lvl="0"/>
            <a:r>
              <a:rPr lang="ru-RU" dirty="0" smtClean="0"/>
              <a:t>руководящие и педагогические работники колледжа (49%) повысили ИКТ-компетентность в форме прохождения курсов повышения квалификации (72 часа);</a:t>
            </a:r>
          </a:p>
          <a:p>
            <a:pPr lvl="0"/>
            <a:r>
              <a:rPr lang="ru-RU" dirty="0" smtClean="0"/>
              <a:t>трудоустройство выпускников колледжа по полученной специальности в первый год после выпуска составляет 58,2 – 69,4%; </a:t>
            </a:r>
          </a:p>
          <a:p>
            <a:pPr lvl="0"/>
            <a:r>
              <a:rPr lang="ru-RU" dirty="0" smtClean="0"/>
              <a:t>заключены договоры с 39 учебными заведениями (СОШ, детские сады), которые являются базами практики для студентов педагогического отделения  колледжа</a:t>
            </a:r>
            <a:r>
              <a:rPr lang="ru-RU" dirty="0" smtClean="0"/>
              <a:t>;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459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Модель профессионально-педагогического колледжа  как форма обеспечения рынка труда квалифицированными кадрами</vt:lpstr>
      <vt:lpstr>Модель РППК</vt:lpstr>
      <vt:lpstr>Специальности педагогического отделения </vt:lpstr>
      <vt:lpstr>Профессии индустриального отделения</vt:lpstr>
      <vt:lpstr>Группы детей дошкольного возраста</vt:lpstr>
      <vt:lpstr>Основные результаты деятельности педагогического отделения</vt:lpstr>
      <vt:lpstr>Слайд 7</vt:lpstr>
      <vt:lpstr>Слайд 8</vt:lpstr>
      <vt:lpstr>Слайд 9</vt:lpstr>
      <vt:lpstr>ГПОАУ ЯО Рыбинский  профессионально-педагогический  колледж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профессионально-педагогического колледжа  как форма обеспечения рынка труда квалифицированными кадрами</dc:title>
  <dc:creator>Ириша</dc:creator>
  <cp:lastModifiedBy>RePack by SPecialiST</cp:lastModifiedBy>
  <cp:revision>16</cp:revision>
  <dcterms:created xsi:type="dcterms:W3CDTF">2015-12-02T11:48:21Z</dcterms:created>
  <dcterms:modified xsi:type="dcterms:W3CDTF">2015-12-02T13:29:11Z</dcterms:modified>
</cp:coreProperties>
</file>