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91" r:id="rId3"/>
    <p:sldId id="292" r:id="rId4"/>
    <p:sldId id="294" r:id="rId5"/>
    <p:sldId id="298" r:id="rId6"/>
    <p:sldId id="297" r:id="rId7"/>
    <p:sldId id="295" r:id="rId8"/>
    <p:sldId id="300" r:id="rId9"/>
    <p:sldId id="29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6D4"/>
    <a:srgbClr val="EEE7E6"/>
    <a:srgbClr val="7E0000"/>
    <a:srgbClr val="9E0000"/>
    <a:srgbClr val="AEA29C"/>
    <a:srgbClr val="9D8F87"/>
    <a:srgbClr val="BE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1" autoAdjust="0"/>
  </p:normalViewPr>
  <p:slideViewPr>
    <p:cSldViewPr snapToGrid="0">
      <p:cViewPr>
        <p:scale>
          <a:sx n="111" d="100"/>
          <a:sy n="111" d="100"/>
        </p:scale>
        <p:origin x="-516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1326-FD4A-4D24-9248-03B3E41ED9AB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93C8A-B8A2-41E3-957F-24CA1D84B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1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3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7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12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4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3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22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8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8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7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13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8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75982" y="3886200"/>
            <a:ext cx="9797588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Эксперты</a:t>
            </a:r>
            <a:r>
              <a:rPr lang="ru-RU" sz="2800" b="1" dirty="0">
                <a:solidFill>
                  <a:schemeClr val="tx1"/>
                </a:solidFill>
                <a:latin typeface="Book Antiqua" panose="02040602050305030304" pitchFamily="18" charset="0"/>
              </a:rPr>
              <a:t>:</a:t>
            </a:r>
            <a:r>
              <a:rPr lang="ru-RU" sz="3200" b="1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Book Antiqua" panose="02040602050305030304" pitchFamily="18" charset="0"/>
              </a:rPr>
              <a:t>Сидоркин </a:t>
            </a:r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Александр Михайлович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		 Серова Надежда Леонидовна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		 Манокина Елена Викторовна</a:t>
            </a:r>
            <a:endParaRPr lang="ru-RU" sz="28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Межрегиональная научно-практическая конференция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«Инновации в образовании: региональные практики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97529" y="2132450"/>
            <a:ext cx="9476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 Antiqua" panose="02040602050305030304" pitchFamily="18" charset="0"/>
              </a:rPr>
              <a:t>Направление: </a:t>
            </a:r>
            <a:r>
              <a:rPr lang="en-US" sz="3200" b="1" dirty="0" smtClean="0"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latin typeface="Book Antiqua" panose="02040602050305030304" pitchFamily="18" charset="0"/>
              </a:rPr>
            </a:br>
            <a:r>
              <a:rPr lang="ru-RU" sz="3200" b="1" dirty="0" smtClean="0">
                <a:latin typeface="Book Antiqua" panose="02040602050305030304" pitchFamily="18" charset="0"/>
              </a:rPr>
              <a:t>Система оценивания качества образования</a:t>
            </a:r>
            <a:endParaRPr lang="ru-RU" sz="3200" b="1" dirty="0">
              <a:latin typeface="Book Antiqua" panose="0204060205030503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34" y="5430159"/>
            <a:ext cx="953029" cy="953029"/>
          </a:xfrm>
          <a:prstGeom prst="rect">
            <a:avLst/>
          </a:prstGeom>
        </p:spPr>
      </p:pic>
      <p:pic>
        <p:nvPicPr>
          <p:cNvPr id="13" name="Picture 2" descr="http://www.yarregion.ru/_layouts/images/UmSoft.YR/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51" y="5213202"/>
            <a:ext cx="895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259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«Система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оценивания качества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образования»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65401" y="3350702"/>
            <a:ext cx="9478038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01672"/>
              </p:ext>
            </p:extLst>
          </p:nvPr>
        </p:nvGraphicFramePr>
        <p:xfrm>
          <a:off x="675165" y="1460962"/>
          <a:ext cx="11090246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769"/>
                <a:gridCol w="8348477"/>
              </a:tblGrid>
              <a:tr h="4590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Образовательная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организация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Тема проекта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7715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МОУ СОШ №5 им. 63-го </a:t>
                      </a:r>
                      <a:r>
                        <a:rPr lang="ru-RU" sz="1600" dirty="0" err="1" smtClean="0">
                          <a:latin typeface="Book Antiqua" panose="02040602050305030304" pitchFamily="18" charset="0"/>
                        </a:rPr>
                        <a:t>Угличского</a:t>
                      </a:r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 пехотного полка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«Разработка и апробация инструментария для осуществления </a:t>
                      </a:r>
                      <a:r>
                        <a:rPr lang="ru-RU" sz="1600" dirty="0" err="1" smtClean="0">
                          <a:latin typeface="Book Antiqua" panose="02040602050305030304" pitchFamily="18" charset="0"/>
                        </a:rPr>
                        <a:t>внутришкольного</a:t>
                      </a:r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 мониторинга </a:t>
                      </a:r>
                      <a:r>
                        <a:rPr lang="ru-RU" sz="1600" dirty="0" err="1" smtClean="0">
                          <a:latin typeface="Book Antiqua" panose="02040602050305030304" pitchFamily="18" charset="0"/>
                        </a:rPr>
                        <a:t>метапредметных</a:t>
                      </a:r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 достижений обучающихся в образовательных учреждениях, реализующих ФГОС начального и основного общего образования (3 – 4, 5 – 6 классы)»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5530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ГПОАУ ЯО Рыбинский профессионально-педагогический колледж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«Оценивание общих компетенций обучающихся в условиях реализации федерального государственного образовательного стандарта среднего профессионального образования»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5589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МУ ДПО ИОЦ </a:t>
                      </a:r>
                    </a:p>
                    <a:p>
                      <a:r>
                        <a:rPr lang="ru-RU" sz="1600" dirty="0" err="1" smtClean="0">
                          <a:latin typeface="Book Antiqua" panose="02040602050305030304" pitchFamily="18" charset="0"/>
                        </a:rPr>
                        <a:t>Тутаевcкого</a:t>
                      </a:r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 МР</a:t>
                      </a: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«Общественная экспертиза качества услуг, предоставляемых жителям муниципального района образовательными организациями»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618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МОУ ДПО «Городской центр развития образования»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«Муниципальная модель методического сопровождения разработки и реализации программ развития образовательных организаций, находящихся в трудных социальных контекстах»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3471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МОУ лицей №2 </a:t>
                      </a:r>
                      <a:r>
                        <a:rPr lang="ru-RU" sz="160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г. Рыбинск</a:t>
                      </a: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«Инновационные механизмы реализации ФГОС на старшей ступени образования»</a:t>
                      </a: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4966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МОУ «Великосельская СШ Гаврилов-Ямского МР»</a:t>
                      </a: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Book Antiqua" panose="02040602050305030304" pitchFamily="18" charset="0"/>
                        </a:rPr>
                        <a:t>Разработка методических рекомендаций и практическая реализация индивидуальных планов, формирование индивидуальных образовательных маршрутов обучающихся в старшей школе (на основе требований ФГОС)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80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«Система оценивания качества образования»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" y="1512771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54538" y="1496824"/>
            <a:ext cx="9476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Темы выступлений</a:t>
            </a:r>
            <a:endParaRPr lang="ru-RU" sz="28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737" y="1824121"/>
            <a:ext cx="11452193" cy="5033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«Дошкольное образование: оценка качества для улучшения качества» </a:t>
            </a:r>
            <a:r>
              <a:rPr lang="ru-RU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Коточигова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Е.В.,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к.псх.н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заведующий кафедрой дошкольного образования ГАУ ДПО ЯО ИРО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«Оценивание качества преподавания как компонент системы оценки качества образования в школе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Бородкина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Н.В.,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к.ист.н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доцент кафедры начального образования ГАУ ДПО ЯО ИРО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«Система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внутришкольного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мониторинга образовательных результатов: ожидания и реальность» </a:t>
            </a:r>
            <a:r>
              <a:rPr lang="ru-RU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Пятницына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Н.Л.,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к.п.н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директор МОУ СОШ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№5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63-го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Угличского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пехотного полка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«Как спроектировать индивидуальный образовательный маршрут обучающихся на основе оценки образовательных результатов»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Григорьева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И.В., заместитель директора МОУ лицей №2 г. Рыбинска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«Общие компетенции: от оценивания к управлению образовательным процессом» </a:t>
            </a:r>
            <a:r>
              <a:rPr lang="ru-RU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Сасарина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Е.Е., заместитель директора ГОАУ СПО ЯО Рыбинского педагогического колледжа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«Система оценивания качества образования на всех ступенях обучения в МОУ «Великосельская СШ Гаврилов-Ямского МР»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Мошкин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Б.Е., заместитель директора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595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«Система оценивания качества 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образования»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0075" y="1834923"/>
            <a:ext cx="9901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Практический опыт РИП</a:t>
            </a:r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0604" y="2530794"/>
            <a:ext cx="105369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Разработан и/или выбран, апробирован инструментарий для оценивания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у</a:t>
            </a:r>
            <a:r>
              <a:rPr lang="ru-RU" dirty="0" smtClean="0"/>
              <a:t>словий образовательной среды в дошкольной ОО,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предметных результатов,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м</a:t>
            </a:r>
            <a:r>
              <a:rPr lang="ru-RU" dirty="0" err="1" smtClean="0"/>
              <a:t>етапредметных</a:t>
            </a:r>
            <a:r>
              <a:rPr lang="ru-RU" dirty="0" smtClean="0"/>
              <a:t> результатов,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л</a:t>
            </a:r>
            <a:r>
              <a:rPr lang="ru-RU" dirty="0" smtClean="0"/>
              <a:t>ичностных результатов,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</a:t>
            </a:r>
            <a:r>
              <a:rPr lang="ru-RU" dirty="0" smtClean="0"/>
              <a:t>бщих компетентностей студентов,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рофессиональных компетентностей педагогов.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50604" y="4703045"/>
            <a:ext cx="105369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Ключевые методы  для оценивания </a:t>
            </a:r>
            <a:r>
              <a:rPr lang="ru-RU" b="1" dirty="0" err="1" smtClean="0"/>
              <a:t>метапредметных</a:t>
            </a:r>
            <a:r>
              <a:rPr lang="ru-RU" b="1" dirty="0" smtClean="0"/>
              <a:t> и личностных результатов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э</a:t>
            </a:r>
            <a:r>
              <a:rPr lang="ru-RU" dirty="0" smtClean="0"/>
              <a:t>кспертная оценка на основе структурированного наблюдения,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амооценка,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равнительный анализ экспертной оценки и самооценки,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опрос,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тестирование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2813706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«Система оценивания качества 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образования»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0075" y="1946019"/>
            <a:ext cx="9901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Практический опыт РИП</a:t>
            </a:r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0431" y="4633059"/>
            <a:ext cx="105369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Используются средства оценивания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л</a:t>
            </a:r>
            <a:r>
              <a:rPr lang="ru-RU" dirty="0" smtClean="0"/>
              <a:t>исты самооценки,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</a:t>
            </a:r>
            <a:r>
              <a:rPr lang="ru-RU" dirty="0" smtClean="0"/>
              <a:t>ефлексивные карты,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</a:t>
            </a:r>
            <a:r>
              <a:rPr lang="ru-RU" dirty="0" smtClean="0"/>
              <a:t>просники для </a:t>
            </a:r>
            <a:r>
              <a:rPr lang="ru-RU" dirty="0" err="1" smtClean="0"/>
              <a:t>самооценивания</a:t>
            </a:r>
            <a:r>
              <a:rPr lang="ru-RU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</a:t>
            </a:r>
            <a:r>
              <a:rPr lang="ru-RU" dirty="0" smtClean="0"/>
              <a:t>невники оценивания (индивидуального развития), книжки индивидуальных достижений,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 др.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47" y="2679700"/>
            <a:ext cx="10590212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7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«Система оценивания качества 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образования»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0075" y="1946019"/>
            <a:ext cx="9901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Практический опыт РИП</a:t>
            </a:r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510" y="4360990"/>
            <a:ext cx="105369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Результаты оценивания используются </a:t>
            </a:r>
            <a:r>
              <a:rPr lang="ru-RU" dirty="0" smtClean="0"/>
              <a:t>для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оставления дорожной карты продвижения в рамках темы,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проектирования индивидуальных образовательных маршрутов по предмету,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</a:t>
            </a:r>
            <a:r>
              <a:rPr lang="ru-RU" dirty="0" smtClean="0"/>
              <a:t>рганизации работы над индивидуальным образовательным проектом,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оставления индивидуальной образовательной программы,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составления индивидуального профиля и индивидуального плана развития педагога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04510" y="2651674"/>
            <a:ext cx="105369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Получены результаты диагностики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</a:t>
            </a:r>
            <a:r>
              <a:rPr lang="ru-RU" dirty="0" smtClean="0"/>
              <a:t>бразовательной среды ДОО ЯО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предметных,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, личностных результатов обучающихся,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</a:t>
            </a:r>
            <a:r>
              <a:rPr lang="ru-RU" dirty="0" smtClean="0"/>
              <a:t>бщих компетентностей студентов СПО,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</a:t>
            </a:r>
            <a:r>
              <a:rPr lang="ru-RU" dirty="0" smtClean="0"/>
              <a:t>омпетентности преподавателя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1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«Система оценивания качества 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образования»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88651" y="1910509"/>
            <a:ext cx="9476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обратить внимание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9660" y="2673894"/>
            <a:ext cx="109335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/>
            </a:lvl1pPr>
          </a:lstStyle>
          <a:p>
            <a:r>
              <a:rPr lang="ru-RU" b="0" dirty="0"/>
              <a:t>на необходимость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обмена опытом и полученными результатами между РИП;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 smtClean="0"/>
              <a:t>издания </a:t>
            </a:r>
            <a:r>
              <a:rPr lang="ru-RU" b="0" dirty="0"/>
              <a:t>сборника с обобщением опыта по проектированию </a:t>
            </a:r>
            <a:r>
              <a:rPr lang="ru-RU" b="0" dirty="0" err="1"/>
              <a:t>внутришкольной</a:t>
            </a:r>
            <a:r>
              <a:rPr lang="ru-RU" b="0" dirty="0"/>
              <a:t> системы оценивания</a:t>
            </a:r>
            <a:r>
              <a:rPr lang="ru-RU" b="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с</a:t>
            </a:r>
            <a:r>
              <a:rPr lang="ru-RU" b="0" dirty="0" smtClean="0"/>
              <a:t>овершенствования компетентности педагогических и руководящих работников РСО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/>
          </a:p>
          <a:p>
            <a:r>
              <a:rPr lang="ru-RU" b="0" dirty="0" smtClean="0"/>
              <a:t>на </a:t>
            </a:r>
            <a:r>
              <a:rPr lang="ru-RU" b="0" dirty="0"/>
              <a:t>отсутствие согласованных  подходов к экспертизе </a:t>
            </a:r>
            <a:r>
              <a:rPr lang="ru-RU" b="0" dirty="0" err="1"/>
              <a:t>внутришкольной</a:t>
            </a:r>
            <a:r>
              <a:rPr lang="ru-RU" b="0" dirty="0"/>
              <a:t> системы оценки (</a:t>
            </a:r>
            <a:r>
              <a:rPr lang="ru-RU" b="0" dirty="0" err="1"/>
              <a:t>ЦОиККО</a:t>
            </a:r>
            <a:r>
              <a:rPr lang="ru-RU" b="0" dirty="0"/>
              <a:t>, отдел надзора, ИРО и др.) </a:t>
            </a:r>
          </a:p>
        </p:txBody>
      </p:sp>
    </p:spTree>
    <p:extLst>
      <p:ext uri="{BB962C8B-B14F-4D97-AF65-F5344CB8AC3E}">
        <p14:creationId xmlns:p14="http://schemas.microsoft.com/office/powerpoint/2010/main" val="699442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«Система оценивания качества 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образования»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57980" y="1667853"/>
            <a:ext cx="9476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принять управленческие решения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9222" y="2981559"/>
            <a:ext cx="109335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/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 smtClean="0"/>
              <a:t>Разработать </a:t>
            </a:r>
            <a:r>
              <a:rPr lang="ru-RU" dirty="0" smtClean="0"/>
              <a:t>единые региональные подходы </a:t>
            </a:r>
            <a:r>
              <a:rPr lang="ru-RU" b="0" dirty="0" smtClean="0"/>
              <a:t>к </a:t>
            </a:r>
            <a:r>
              <a:rPr lang="ru-RU" b="0" dirty="0" err="1" smtClean="0"/>
              <a:t>внутришкольной</a:t>
            </a:r>
            <a:r>
              <a:rPr lang="ru-RU" b="0" dirty="0" smtClean="0"/>
              <a:t> системе оценки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 smtClean="0"/>
              <a:t>Обобщить опыт работы РИП по проблеме оценивания качества образования, представить в виде </a:t>
            </a:r>
            <a:r>
              <a:rPr lang="ru-RU" dirty="0" smtClean="0"/>
              <a:t>сборника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 smtClean="0"/>
              <a:t>Разработать </a:t>
            </a:r>
            <a:r>
              <a:rPr lang="ru-RU" dirty="0" smtClean="0"/>
              <a:t>региональные </a:t>
            </a:r>
            <a:r>
              <a:rPr lang="ru-RU" dirty="0" err="1" smtClean="0"/>
              <a:t>демо</a:t>
            </a:r>
            <a:r>
              <a:rPr lang="ru-RU" dirty="0" smtClean="0"/>
              <a:t>-версии оценочных материалов </a:t>
            </a:r>
            <a:r>
              <a:rPr lang="ru-RU" b="0" dirty="0" smtClean="0"/>
              <a:t>по личностным, </a:t>
            </a:r>
            <a:r>
              <a:rPr lang="ru-RU" b="0" dirty="0" err="1" smtClean="0"/>
              <a:t>метапредметным</a:t>
            </a:r>
            <a:r>
              <a:rPr lang="ru-RU" b="0" dirty="0" smtClean="0"/>
              <a:t> и предметным результатам по классам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 smtClean="0"/>
              <a:t>Начать разработку </a:t>
            </a:r>
            <a:r>
              <a:rPr lang="ru-RU" dirty="0" smtClean="0"/>
              <a:t>регионального банка </a:t>
            </a:r>
            <a:r>
              <a:rPr lang="ru-RU" b="0" dirty="0" smtClean="0"/>
              <a:t>оценочных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 smtClean="0"/>
              <a:t>Организовать </a:t>
            </a:r>
            <a:r>
              <a:rPr lang="ru-RU" dirty="0" smtClean="0"/>
              <a:t>курсы повышения квалификации </a:t>
            </a:r>
            <a:r>
              <a:rPr lang="ru-RU" b="0" dirty="0"/>
              <a:t>для педагогических и руководящих </a:t>
            </a:r>
            <a:r>
              <a:rPr lang="ru-RU" b="0" dirty="0" smtClean="0"/>
              <a:t>работников по оцениванию качества образования</a:t>
            </a:r>
            <a:endParaRPr lang="ru-RU" b="0" dirty="0"/>
          </a:p>
          <a:p>
            <a:endParaRPr lang="ru-RU" b="0" dirty="0" smtClean="0"/>
          </a:p>
        </p:txBody>
      </p:sp>
    </p:spTree>
    <p:extLst>
      <p:ext uri="{BB962C8B-B14F-4D97-AF65-F5344CB8AC3E}">
        <p14:creationId xmlns:p14="http://schemas.microsoft.com/office/powerpoint/2010/main" val="37045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  <a:r>
              <a:rPr lang="en-US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endParaRPr lang="ru-RU" sz="24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«Система оценивания качества 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образования»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88651" y="1910509"/>
            <a:ext cx="9476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принять управленческие решения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3133793"/>
            <a:ext cx="1219199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u="sng" dirty="0">
                <a:latin typeface="Book Antiqua" panose="02040602050305030304" pitchFamily="18" charset="0"/>
              </a:rPr>
              <a:t>н</a:t>
            </a:r>
            <a:r>
              <a:rPr lang="ru-RU" sz="2400" u="sng" dirty="0" smtClean="0">
                <a:latin typeface="Book Antiqua" panose="02040602050305030304" pitchFamily="18" charset="0"/>
              </a:rPr>
              <a:t>а уровне департамента образования </a:t>
            </a:r>
            <a:r>
              <a:rPr lang="ru-RU" sz="2400" u="sng" dirty="0" smtClean="0">
                <a:latin typeface="Book Antiqua" panose="02040602050305030304" pitchFamily="18" charset="0"/>
              </a:rPr>
              <a:t>ЯО</a:t>
            </a:r>
            <a:r>
              <a:rPr lang="en-US" sz="2400" u="sng" dirty="0" smtClean="0">
                <a:latin typeface="Book Antiqua" panose="02040602050305030304" pitchFamily="18" charset="0"/>
              </a:rPr>
              <a:t> </a:t>
            </a:r>
            <a:r>
              <a:rPr lang="ru-RU" dirty="0" smtClean="0">
                <a:latin typeface="Book Antiqua" panose="02040602050305030304" pitchFamily="18" charset="0"/>
              </a:rPr>
              <a:t>разработать региональную систему оценки качества образования, обеспечивающую объективный мониторинг достижения образовательных результатов, в том числе - с учетом контекстных факторов</a:t>
            </a:r>
            <a:endParaRPr lang="ru-RU" sz="2800" dirty="0" smtClean="0">
              <a:latin typeface="Book Antiqua" panose="020406020503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u="sng" dirty="0">
                <a:latin typeface="Book Antiqua" panose="02040602050305030304" pitchFamily="18" charset="0"/>
              </a:rPr>
              <a:t>н</a:t>
            </a:r>
            <a:r>
              <a:rPr lang="ru-RU" sz="2400" u="sng" dirty="0">
                <a:latin typeface="Book Antiqua" panose="02040602050305030304" pitchFamily="18" charset="0"/>
              </a:rPr>
              <a:t>а уровне муниципальных органов управления образованием  </a:t>
            </a:r>
            <a:r>
              <a:rPr lang="ru-RU" dirty="0">
                <a:latin typeface="Book Antiqua" panose="02040602050305030304" pitchFamily="18" charset="0"/>
              </a:rPr>
              <a:t>обеспечить условия </a:t>
            </a:r>
            <a:r>
              <a:rPr lang="ru-RU" dirty="0" smtClean="0">
                <a:latin typeface="Book Antiqua" panose="02040602050305030304" pitchFamily="18" charset="0"/>
              </a:rPr>
              <a:t>апробации и внедрения системы </a:t>
            </a:r>
            <a:r>
              <a:rPr lang="ru-RU" dirty="0">
                <a:latin typeface="Book Antiqua" panose="02040602050305030304" pitchFamily="18" charset="0"/>
              </a:rPr>
              <a:t>оценки качества </a:t>
            </a:r>
            <a:r>
              <a:rPr lang="ru-RU" dirty="0" smtClean="0">
                <a:latin typeface="Book Antiqua" panose="02040602050305030304" pitchFamily="18" charset="0"/>
              </a:rPr>
              <a:t>образования, разработанной на региональном уровне</a:t>
            </a:r>
            <a:r>
              <a:rPr lang="ru-RU" sz="2800" dirty="0" smtClean="0">
                <a:latin typeface="Book Antiqua" panose="02040602050305030304" pitchFamily="18" charset="0"/>
              </a:rPr>
              <a:t> </a:t>
            </a:r>
            <a:endParaRPr lang="ru-RU" sz="2800" dirty="0" smtClean="0">
              <a:latin typeface="Book Antiqua" panose="020406020503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u="sng" dirty="0">
                <a:latin typeface="Book Antiqua" panose="02040602050305030304" pitchFamily="18" charset="0"/>
              </a:rPr>
              <a:t>н</a:t>
            </a:r>
            <a:r>
              <a:rPr lang="ru-RU" sz="2400" u="sng" dirty="0">
                <a:latin typeface="Book Antiqua" panose="02040602050305030304" pitchFamily="18" charset="0"/>
              </a:rPr>
              <a:t>а уровне образовательных организаций – </a:t>
            </a:r>
            <a:r>
              <a:rPr lang="ru-RU" dirty="0" smtClean="0">
                <a:latin typeface="Book Antiqua" panose="02040602050305030304" pitchFamily="18" charset="0"/>
              </a:rPr>
              <a:t>обеспечить </a:t>
            </a:r>
            <a:r>
              <a:rPr lang="ru-RU" dirty="0">
                <a:latin typeface="Book Antiqua" panose="02040602050305030304" pitchFamily="18" charset="0"/>
              </a:rPr>
              <a:t>качественный мониторинг образовательных достижений каждого </a:t>
            </a:r>
            <a:r>
              <a:rPr lang="ru-RU" dirty="0" smtClean="0">
                <a:latin typeface="Book Antiqua" panose="02040602050305030304" pitchFamily="18" charset="0"/>
              </a:rPr>
              <a:t>ребенка в целях реализации ИОМ.</a:t>
            </a:r>
          </a:p>
          <a:p>
            <a:r>
              <a:rPr lang="ru-RU" b="1" u="sng" dirty="0" smtClean="0">
                <a:latin typeface="Book Antiqua" panose="02040602050305030304" pitchFamily="18" charset="0"/>
              </a:rPr>
              <a:t>Особое мнение</a:t>
            </a:r>
            <a:r>
              <a:rPr lang="ru-RU" dirty="0" smtClean="0">
                <a:latin typeface="Book Antiqua" panose="02040602050305030304" pitchFamily="18" charset="0"/>
              </a:rPr>
              <a:t>: Необходимо обучить :</a:t>
            </a:r>
          </a:p>
          <a:p>
            <a:r>
              <a:rPr lang="ru-RU" dirty="0" smtClean="0">
                <a:latin typeface="Book Antiqua" panose="02040602050305030304" pitchFamily="18" charset="0"/>
              </a:rPr>
              <a:t> - </a:t>
            </a:r>
            <a:r>
              <a:rPr lang="ru-RU" b="1" u="sng" dirty="0" smtClean="0">
                <a:latin typeface="Book Antiqua" panose="02040602050305030304" pitchFamily="18" charset="0"/>
              </a:rPr>
              <a:t>педагогов</a:t>
            </a:r>
            <a:r>
              <a:rPr lang="ru-RU" dirty="0" smtClean="0">
                <a:latin typeface="Book Antiqua" panose="02040602050305030304" pitchFamily="18" charset="0"/>
              </a:rPr>
              <a:t> технологиям </a:t>
            </a:r>
            <a:r>
              <a:rPr lang="ru-RU" dirty="0" err="1" smtClean="0">
                <a:latin typeface="Book Antiqua" panose="02040602050305030304" pitchFamily="18" charset="0"/>
              </a:rPr>
              <a:t>тьюторского</a:t>
            </a:r>
            <a:r>
              <a:rPr lang="ru-RU" dirty="0" smtClean="0">
                <a:latin typeface="Book Antiqua" panose="02040602050305030304" pitchFamily="18" charset="0"/>
              </a:rPr>
              <a:t> сопровождения ИОМ школьника</a:t>
            </a:r>
          </a:p>
          <a:p>
            <a:r>
              <a:rPr lang="ru-RU" dirty="0" smtClean="0">
                <a:latin typeface="Book Antiqua" panose="02040602050305030304" pitchFamily="18" charset="0"/>
              </a:rPr>
              <a:t>- </a:t>
            </a:r>
            <a:r>
              <a:rPr lang="ru-RU" b="1" u="sng" dirty="0">
                <a:latin typeface="Book Antiqua" panose="02040602050305030304" pitchFamily="18" charset="0"/>
              </a:rPr>
              <a:t>команды ОО, показывающих низкие образовательные результаты</a:t>
            </a:r>
            <a:r>
              <a:rPr lang="ru-RU" dirty="0" smtClean="0">
                <a:latin typeface="Book Antiqua" panose="02040602050305030304" pitchFamily="18" charset="0"/>
              </a:rPr>
              <a:t>, методам </a:t>
            </a:r>
            <a:r>
              <a:rPr lang="ru-RU" smtClean="0">
                <a:latin typeface="Book Antiqua" panose="02040602050305030304" pitchFamily="18" charset="0"/>
              </a:rPr>
              <a:t>и технологиям управления </a:t>
            </a:r>
            <a:r>
              <a:rPr lang="ru-RU" dirty="0" smtClean="0">
                <a:latin typeface="Book Antiqua" panose="02040602050305030304" pitchFamily="18" charset="0"/>
              </a:rPr>
              <a:t>качеством образования</a:t>
            </a:r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94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677</Words>
  <Application>Microsoft Office PowerPoint</Application>
  <PresentationFormat>Произвольный</PresentationFormat>
  <Paragraphs>103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Борисовна Алферова</dc:creator>
  <cp:lastModifiedBy>Валентина Геннадьевна Константинова</cp:lastModifiedBy>
  <cp:revision>45</cp:revision>
  <dcterms:created xsi:type="dcterms:W3CDTF">2016-12-12T06:03:17Z</dcterms:created>
  <dcterms:modified xsi:type="dcterms:W3CDTF">2016-12-15T09:49:31Z</dcterms:modified>
</cp:coreProperties>
</file>