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</p:sldMasterIdLst>
  <p:notesMasterIdLst>
    <p:notesMasterId r:id="rId31"/>
  </p:notesMasterIdLst>
  <p:sldIdLst>
    <p:sldId id="260" r:id="rId3"/>
    <p:sldId id="323" r:id="rId4"/>
    <p:sldId id="302" r:id="rId5"/>
    <p:sldId id="325" r:id="rId6"/>
    <p:sldId id="324" r:id="rId7"/>
    <p:sldId id="278" r:id="rId8"/>
    <p:sldId id="327" r:id="rId9"/>
    <p:sldId id="326" r:id="rId10"/>
    <p:sldId id="329" r:id="rId11"/>
    <p:sldId id="279" r:id="rId12"/>
    <p:sldId id="349" r:id="rId13"/>
    <p:sldId id="337" r:id="rId14"/>
    <p:sldId id="331" r:id="rId15"/>
    <p:sldId id="336" r:id="rId16"/>
    <p:sldId id="347" r:id="rId17"/>
    <p:sldId id="341" r:id="rId18"/>
    <p:sldId id="332" r:id="rId19"/>
    <p:sldId id="346" r:id="rId20"/>
    <p:sldId id="343" r:id="rId21"/>
    <p:sldId id="345" r:id="rId22"/>
    <p:sldId id="344" r:id="rId23"/>
    <p:sldId id="328" r:id="rId24"/>
    <p:sldId id="348" r:id="rId25"/>
    <p:sldId id="333" r:id="rId26"/>
    <p:sldId id="318" r:id="rId27"/>
    <p:sldId id="320" r:id="rId28"/>
    <p:sldId id="321" r:id="rId29"/>
    <p:sldId id="350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EDBB"/>
    <a:srgbClr val="89A4A7"/>
    <a:srgbClr val="FEF0CA"/>
    <a:srgbClr val="FFF2E5"/>
    <a:srgbClr val="800000"/>
    <a:srgbClr val="FF5050"/>
    <a:srgbClr val="B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011" autoAdjust="0"/>
  </p:normalViewPr>
  <p:slideViewPr>
    <p:cSldViewPr>
      <p:cViewPr varScale="1">
        <p:scale>
          <a:sx n="77" d="100"/>
          <a:sy n="77" d="100"/>
        </p:scale>
        <p:origin x="84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68DC4D6-717B-4472-B4A1-2D7590C1BB23}" type="datetimeFigureOut">
              <a:rPr lang="ru-RU"/>
              <a:pPr>
                <a:defRPr/>
              </a:pPr>
              <a:t>19.12.2016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6156EB4-599C-4A32-9D51-D25ED01510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6432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Когда мы готовились к введению ФГОС в основной школе и анализировали имеющиеся возможности и риски, сильные и слабые стороны ОУ, мы увидели ряд дефицитов (- </a:t>
            </a:r>
            <a:r>
              <a:rPr lang="ru-RU" altLang="ru-RU" b="1" smtClean="0"/>
              <a:t>кадровых, - материальных</a:t>
            </a:r>
            <a:r>
              <a:rPr lang="ru-RU" altLang="ru-RU" smtClean="0"/>
              <a:t> (бассейн - база, ДЮСШ -4 – финансирование мероприятий; профильные лагеря, стажёрские площадки - «Новая школа» и МУ ДО ЦДОД «Созвездие»,- </a:t>
            </a:r>
            <a:r>
              <a:rPr lang="ru-RU" altLang="ru-RU" b="1" smtClean="0"/>
              <a:t>необходимость</a:t>
            </a:r>
            <a:r>
              <a:rPr lang="ru-RU" altLang="ru-RU" smtClean="0"/>
              <a:t> </a:t>
            </a:r>
            <a:r>
              <a:rPr lang="ru-RU" altLang="ru-RU" b="1" smtClean="0"/>
              <a:t>грамотного сопровождения</a:t>
            </a:r>
            <a:r>
              <a:rPr lang="ru-RU" altLang="ru-RU" smtClean="0"/>
              <a:t>), которые не позволили бы удовлетворить запрос родителей и учащихся в предоставлении широкого спектра образовательных услуг</a:t>
            </a:r>
          </a:p>
          <a:p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0A93BB-0B43-4B77-AFEC-95E7997B128A}" type="slidenum">
              <a:rPr lang="ru-RU" altLang="ru-RU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972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Так например, в рамках  этого  проекта, совместно с администрацией ЯНПЗ им  ДИ Менделеева на основе </a:t>
            </a:r>
            <a:r>
              <a:rPr lang="ru-RU" altLang="ru-RU" b="1" smtClean="0"/>
              <a:t>Фандрайзинга (</a:t>
            </a:r>
            <a:r>
              <a:rPr lang="ru-RU" altLang="ru-RU" smtClean="0"/>
              <a:t>— процесс привлечения внешних, сторонних для учреждения ресурсов, необходимых для реализации какой-либо задачи),  была  организована работа  детской  футбольной команды  «Торнадо». Компания «Менделеев–групп» взяла на себя софинансирование работы тренера детского футбольного клуба, приобретение атрибутов клуба ( форма, эмблема) , создание и работу сайта, где каждый  ребёнок может записаться на удобное для него  время тренировки. На сайте ведётся мониторинг посещаемости и рейтинг результативности участия каждого ребёнка в играх и тренировках. Ежемесячно выбирается лучший игрок. Публичность мониторинга является стимулом для формирования мотивации и устойчивого интереса к направлению деятельности. </a:t>
            </a:r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7880CD-EBB3-4EED-9072-1ACCDEAA09EE}" type="slidenum">
              <a:rPr lang="ru-RU" altLang="ru-RU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150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Проблемы, возникшие в компании «Менделеев – групп»  и закрытие завода в  конце 2015 года  должны были привести к ликвидации футбольного клуба, однако  сложившаяся система работы  с детьми и квалифицированные кадры  терять было непростительно. В рамках сетевого взаимодействия 2 тренера перешли под руководство ДЮСШ №4, а школе была сформирована структура «Школьный спортивный клуб «Республика «СПОРТ». Руководителем  клуба становится педагог дополнительного образования Мельникова СА (основной работник  МОУ ДЮСШ№4 и совместитель в школе). Клуб получил сертификат участника лиги спортивных клубов Ярославии.</a:t>
            </a:r>
          </a:p>
          <a:p>
            <a:endParaRPr lang="ru-RU" alt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A73701-A19E-421D-A70D-6C222B919C2F}" type="slidenum">
              <a:rPr lang="ru-RU" altLang="ru-RU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917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Сейчас в клубе работают 3 футбольные секции, Туристический клуб «Булинь», отделение клуба </a:t>
            </a:r>
            <a:r>
              <a:rPr lang="ru-RU" altLang="ru-RU" b="1" smtClean="0"/>
              <a:t>«Культурист-КА».,  Семейный клуб «Папа, мама, я – спортивная семья» (проведение спортивных мероприятий и праздников),  работает «СпортСовет»,  </a:t>
            </a:r>
            <a:endParaRPr lang="ru-RU" alt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2AE5A2-75BA-4B78-A891-F774C8562851}" type="slidenum">
              <a:rPr lang="ru-RU" altLang="ru-RU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063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- Клубная деятельность предусматривает образование разновозрастных групп, в которых  большое внимание уделяется сохранению традиций, обучению через игру,  актуализации опыта более старших товарищей, воспитанию толерантности, происходит формирование норм и принципов взаимодействия в коллективе и команде.</a:t>
            </a:r>
          </a:p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F64041-4A7D-4024-B6C3-7B68B9993787}" type="slidenum">
              <a:rPr lang="ru-RU" altLang="ru-RU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522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2BC2C0-A57D-40A0-935B-8DFB26F790F9}" type="slidenum">
              <a:rPr lang="ru-RU" altLang="ru-RU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ts val="600"/>
              </a:spcBef>
            </a:pPr>
            <a:r>
              <a:rPr lang="ru-RU" altLang="ru-RU" i="1" smtClean="0"/>
              <a:t>Третий уровень  образовательных  результатов д</a:t>
            </a:r>
            <a:r>
              <a:rPr lang="ru-RU" altLang="ru-RU" smtClean="0"/>
              <a:t>остигается школьниками во взаимодействии с социальными субъектами, в открытом социуме, за пределами дружественной среды школы, где не обязательно   их ждёт положительный настрой. Взаимодействовать в этой среде надо готовить уже в школе.  Получить такой опыт дети могут участвуя в школьном самоуправлении. </a:t>
            </a:r>
          </a:p>
          <a:p>
            <a:pPr marL="457200" indent="-457200">
              <a:spcBef>
                <a:spcPts val="600"/>
              </a:spcBef>
            </a:pPr>
            <a:r>
              <a:rPr lang="ru-RU" altLang="ru-RU" smtClean="0"/>
              <a:t> В школе есть опыт проведения выездных  сборов </a:t>
            </a:r>
            <a:r>
              <a:rPr lang="ru-RU" altLang="ru-RU" smtClean="0">
                <a:solidFill>
                  <a:srgbClr val="000000"/>
                </a:solidFill>
              </a:rPr>
              <a:t> школьного актива на базе детского оздоровительного лагеря.  Организовать и провести такие мероприятия нам помогают  </a:t>
            </a:r>
            <a:r>
              <a:rPr lang="ru-RU" altLang="ru-RU" smtClean="0"/>
              <a:t>руководитель Детского досугового движения Тутаевского муниципального района «К истокам нашим»</a:t>
            </a:r>
            <a:r>
              <a:rPr lang="ru-RU" altLang="ru-RU" smtClean="0">
                <a:solidFill>
                  <a:srgbClr val="000000"/>
                </a:solidFill>
              </a:rPr>
              <a:t> и М</a:t>
            </a:r>
            <a:r>
              <a:rPr lang="ru-RU" altLang="ru-RU" smtClean="0">
                <a:latin typeface="Arial" panose="020B0604020202020204" pitchFamily="34" charset="0"/>
              </a:rPr>
              <a:t>Ц Галактика. </a:t>
            </a: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9292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Программа лагеря актива на базе детского оздоровительного лагеря «Чайка».</a:t>
            </a:r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CB4211-2FCF-47D5-BBB9-3C9668641EDF}" type="slidenum">
              <a:rPr lang="ru-RU" altLang="ru-RU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93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В деловых играх дети проходят все этапы организации самоуправления в школе.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293291-C0AC-4A81-A47D-61D9933C8A31}" type="slidenum">
              <a:rPr lang="ru-RU" altLang="ru-RU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54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Организуют избирательную компанию в школе, планируют и  реализуют конкретные дела. </a:t>
            </a: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ED5F08-1CA8-434C-808E-F9805EADD769}" type="slidenum">
              <a:rPr lang="ru-RU" altLang="ru-RU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612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Взяли на себя организацию и проведение социально-значимых акций:  «Ветеран живёт рядом», «Вахта памяти», «Твори добро своими руками», «Чистый обелиск»,  «Поможем птицам»,  «Подари улыбку миру».  А также школьную дискотеку «Школа.ру»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С помощью родителей и жителей посёлка создали музейную экспозицию. Придумали экскурсию. Работают экскурсоводами.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Одним из этапов работы школьногосамоуправления  в этом году стала организация и проживание  со-бытия «На литературной волне». Блоки со-бытия и сценарий формировались от интересов и возможностей школьников  от стихов собственного сочинения, до виртуозной игры на музыкальных инструментах. От живого слова до романса. 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7D2482-0611-4884-8384-240575DA968A}" type="slidenum">
              <a:rPr lang="ru-RU" altLang="ru-RU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5644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В прохождении Профессиональных проб тесно работаем С ЦДО «Созвездие» , и МЦ «Галактика» Это и  муниципальный лагерь актива «Лидер», в котором проходит обучение школьный актив, школа вожатого и выездной профориентационный лагерь на базе ресурсного центра Созвездие «Профессиональные пробы», это и Центр Психолого-педагогичемской медико- социальной помощи «Стимул» – служба медиации»  </a:t>
            </a:r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92A3CB-3CF6-4F70-86C3-A69AF140CE81}" type="slidenum">
              <a:rPr lang="ru-RU" altLang="ru-RU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991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Это и стало отправной точкой для создания инновационного проекта «Формирование индивидуальных образовательных маршрутов обучающихся в условиях сельской школы на основе сетевого взаимодействия ОУ и УДОД (на основе требований ФГОС ООО), получившего статус  Региональной инновационной площадки.</a:t>
            </a:r>
          </a:p>
          <a:p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B4589E-55BF-462F-8A17-342C8123B210}" type="slidenum">
              <a:rPr lang="ru-RU" altLang="ru-RU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723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Город мастеров. В  подготовке и проведении мероприятия нам помогали педагоги доп. Образования Центра Созвездие и СКК Константиновский. </a:t>
            </a:r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2F632B-06AA-4FA2-A85F-C70C5424844A}" type="slidenum">
              <a:rPr lang="ru-RU" altLang="ru-RU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778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Актуальность определена  в ФЗ "Об образовании в Российской Федерации» </a:t>
            </a:r>
          </a:p>
          <a:p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167A4E-8E42-4C7B-8FC1-9786D367BC17}" type="slidenum">
              <a:rPr lang="ru-RU" altLang="ru-RU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792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/>
              <a:t>Организации - участники проекта приведены на слайде. Но кроме этих организаций, для реализации проекта были привлечены как социальные партнёры  организации культуры, общественные  и государственные организации, бизнес.  </a:t>
            </a:r>
          </a:p>
        </p:txBody>
      </p:sp>
    </p:spTree>
    <p:extLst>
      <p:ext uri="{BB962C8B-B14F-4D97-AF65-F5344CB8AC3E}">
        <p14:creationId xmlns:p14="http://schemas.microsoft.com/office/powerpoint/2010/main" val="3730290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В чем  мы увидели отличие социального партнёрства от сетевого взаимодействия? Как показал опыт партнерство   может   разворачиваться   и  в   реальном,    и в    дистанционном форматах  взаимодействия, базироваться на  заключении    соглашения    о  партнерстве    или  носить   неформальный характер,   реализовываться    на  основе   устных   договоренностей     между  партнерами – участниками, не имея под собой формального документального  подтверждения.  Сетевое взаимодействие всегда  базируется на договоре или соглашении, заключённом между организациями. </a:t>
            </a:r>
          </a:p>
          <a:p>
            <a:r>
              <a:rPr lang="ru-RU" altLang="ru-RU" smtClean="0"/>
              <a:t>      Особенность  социального  партнерства от сетевого взаимодействия так же  заключается  в  том,  что  оно  не  является нам готовым, а развивается по фазам  инициации, развития и оценки.</a:t>
            </a:r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388D8C-B6E0-4267-82F6-56FB86C5D610}" type="slidenum">
              <a:rPr lang="ru-RU" altLang="ru-RU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792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Повышение качества образования, получение знаний, дополняющих школьную программу, участие в проектной и исследовательской деятельности;</a:t>
            </a:r>
          </a:p>
          <a:p>
            <a:r>
              <a:rPr lang="ru-RU" altLang="ru-RU" smtClean="0"/>
              <a:t>социализация обучающихся  - через развитие навыков общения в коллективе и  участие в работе органов ученического самоуправления, службе медиации, Управляющем совете школы;</a:t>
            </a:r>
          </a:p>
          <a:p>
            <a:r>
              <a:rPr lang="ru-RU" altLang="ru-RU" smtClean="0"/>
              <a:t>сохранение и укрепление здоровья через организацию клубной деятельности в рамках ШСК «Республика «СПОРТ»;</a:t>
            </a:r>
          </a:p>
          <a:p>
            <a:r>
              <a:rPr lang="ru-RU" altLang="ru-RU" smtClean="0"/>
              <a:t>гражданско-патриотическое воспитание;</a:t>
            </a:r>
          </a:p>
          <a:p>
            <a:r>
              <a:rPr lang="ru-RU" altLang="ru-RU" smtClean="0"/>
              <a:t>Профессиональное самоопределение  обучающихся через знакомство с профессиями и местами работы родителей,  сотрудничество  с учебными заведениями профессиональной направленности в части профориентации.</a:t>
            </a:r>
          </a:p>
          <a:p>
            <a:r>
              <a:rPr lang="ru-RU" altLang="ru-RU" smtClean="0"/>
              <a:t>Организации профессиональных проб , помощь в трудоустройстве на время школьных каникул;</a:t>
            </a:r>
          </a:p>
          <a:p>
            <a:r>
              <a:rPr lang="ru-RU" altLang="ru-RU" smtClean="0"/>
              <a:t>сотрудничество с ДОУ по подготовке детей к поступлению в школу и с учебными заведениями профессиональной направленности в части профориентации.</a:t>
            </a:r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12336E-EBB3-45E9-AD8E-F3308AC900B6}" type="slidenum">
              <a:rPr lang="ru-RU" altLang="ru-RU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751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При выборе социальных партнёров для реализации данных направлений мы отталкиваемся от  интересов и образовательного запроса обучающихся и их родителей, учитываем особенности каждого ребёнка и планируемые результаты по итогам обучения на ступени. Школа формирует адресный запрос к УДОД, организациям культуры и спорта на кадры, программы, проекты, мероприятия и  технологии для того, чтобы закрыть  имеющиеся дефициты, где сил и возможностей одной  школы было не достаточно для достижения планируемого результата. При таком условии  У детей появляются  новые  индивидуальные образовательные маршруты: спорт, творчество, наука, исследования, учебные практики и проекты.</a:t>
            </a:r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FD5D45-F1A7-444B-85BC-C6A2B5806C99}" type="slidenum">
              <a:rPr lang="ru-RU" altLang="ru-RU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60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 Одной  из  актуальных  форм  реализации  социального  партнерства,  как   показал   опыт   деятельности   школы,   является  привлечение    социальных  партнеров к организации проектной деятельности обучающихся ( в том числе  сетевых  проектов и дистанционных).  Основная  идея –   формирование  ценностно- смыслового отношения к собственному обучению  на основе новых  отношений  с  социокультурной  средой.   В этом направлении сотрудничаем на основе договора с МУ ДО «ЦДО «Созвездие». На базе школы реализуются   практико-ориентированные сетевые программы «Школа исследователей», «Основы геологии», «Первые шаги в науку» , «Ландшафтный дизайн». Преподаватели УДОД являются руководителями проектов, а также членами жюри  школьной научной конференции. На базе ЦДО «Созвездие»  организуются стажёрские площадки, тренинги  и конкурсы для детей. Организовано тьюторское сопровождение педагогов  школы по организации исследовательской деятельности обучающихся в рамках постоянно-действующего семинара.    Дистанционно сотрудничаем с ГУ ЯО "Центр телекоммуникаций и информационных систем в образовании"  (Биолого-экологическая викторина и проект «Эко-бум»)  и Виртуальной  школой «Глобаллаб» , на базе которых организована  проектная работа по эколого-биологическому направлению. </a:t>
            </a:r>
          </a:p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4659DDE-F9D9-42F6-9C47-7CB3C184C856}" type="slidenum">
              <a:rPr lang="ru-RU" altLang="ru-RU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074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 Партнёрские взаимоотношения не могут возникнуть на пустом месте. Для их формирования необходима мотивационная среда. Социально-значимый  детско-взрослый проект «Тропинка к школе», объединивший  в 2014 -2015 учебном году работу МОУ Константиновской СШ и ДЮСШ№4 г. Тутаева,  стал не только  мотивационной средой, но и площадкой для формирования опыта совместного взаимодействия всех участников образовательного процесса</a:t>
            </a:r>
          </a:p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7D2176-7D35-468D-9473-D5CB79A1A777}" type="slidenum">
              <a:rPr lang="ru-RU" altLang="ru-RU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24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A6B23C-9CCA-4AC3-8EDF-88AB21386B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388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4ABAE3-5904-40A5-AEA8-C725132F5E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3752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02DE8D-D7F8-47AC-9A2F-C9CDDB5C0B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9770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1E3881B-364D-4798-9344-4171DAD68AB1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AB81A00C-4971-4974-80F7-5421939262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7073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DD37891-0203-4EF0-9FDB-810DB5DE3D7C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08C091F8-829B-4CE2-89BF-9D8BCC55ED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0581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04A2516-6C35-45C8-AC8A-6D1060E11DF8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473F8865-0FBE-4A86-AEE9-6D0295F8C6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5736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9B0B085F-AE0E-468B-B583-48182D1EDFAD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92EAF999-C2AA-4775-A319-2061E9CF4E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609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819234CA-575A-4C3A-B571-3CA961704A8C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51DF5954-80EC-4012-ADD9-B714D373D6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9782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5917A72-61AE-401D-8ECB-89348559EDBF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07CAB-C01E-475B-B49E-C540AF2CFA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3991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F590FF1-1BAB-433B-A488-98A5E9C3CFF6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798D8AA7-ADB6-4599-86F5-A908E1A776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1203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4724E31-B6AC-4544-BA87-FA46B78A8C74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5F3E44DF-81AD-4ABA-B21D-1799395B9E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76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12C955-00B7-42D1-B6CB-303088B936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3369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6330E84-5C12-45B2-8110-FE4E3FB6E33D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1A2BDBFB-C77C-49A2-98EF-7CC39F2F03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8592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79B7D4A1-7120-4F40-B21F-7B95F7BB964A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A013D8F5-A13C-46DE-82A2-D4BC507DE7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981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66C5BE8-8FA6-499C-B5DF-72AF1CEF017E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fld id="{6044DE62-3F06-44B2-B0BB-A0BE915DA4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7089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A33AA9-13D8-41BD-A542-086EDF91F0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573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273D6-DC5A-4989-B180-2FCFD72DDA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1540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3A70F6-AAA6-4DA7-BF79-544134C632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7110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27C667-833D-4640-869B-7B49AC4A71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134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083F4-0012-4006-8D06-911F7A193C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7276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3471C7-9801-4F23-B356-4880DD279E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2427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B7154D-EC3C-4D3D-9E92-4CC27713ED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471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862012B-9DA6-4D49-94FB-94F58A7D9B6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F824FFB-0FEA-40C1-801E-FC20055DB2F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57;&#1074;&#1077;&#1090;&#1072;\&#1052;&#1086;&#1080;%20&#1076;&#1086;&#1082;&#1091;&#1084;&#1077;&#1085;&#1090;&#1099;\&#1057;&#1086;&#1094;%20&#1087;&#1072;&#1088;&#1090;&#1085;&#1105;&#1088;&#1089;&#1090;&#1074;&#1086;\&#1044;&#1072;&#1083;&#1103;.mp2v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1.png"/><Relationship Id="rId4" Type="http://schemas.openxmlformats.org/officeDocument/2006/relationships/image" Target="../media/image60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14375" y="3929063"/>
            <a:ext cx="8001000" cy="2071687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800000"/>
                </a:solidFill>
              </a:rPr>
              <a:t>Социальное партнёрство как ресурс повышения качества образования и развития образовательной организации </a:t>
            </a:r>
            <a:br>
              <a:rPr lang="ru-RU" altLang="ru-RU" sz="3200" b="1" smtClean="0">
                <a:solidFill>
                  <a:srgbClr val="800000"/>
                </a:solidFill>
              </a:rPr>
            </a:br>
            <a:r>
              <a:rPr lang="ru-RU" altLang="ru-RU" sz="2000" b="1" smtClean="0">
                <a:solidFill>
                  <a:schemeClr val="tx1"/>
                </a:solidFill>
              </a:rPr>
              <a:t>Грамотинская С. Г., </a:t>
            </a:r>
            <a:br>
              <a:rPr lang="ru-RU" altLang="ru-RU" sz="2000" b="1" smtClean="0">
                <a:solidFill>
                  <a:schemeClr val="tx1"/>
                </a:solidFill>
              </a:rPr>
            </a:br>
            <a:r>
              <a:rPr lang="ru-RU" altLang="ru-RU" sz="2000" b="1" smtClean="0">
                <a:solidFill>
                  <a:schemeClr val="tx1"/>
                </a:solidFill>
              </a:rPr>
              <a:t>зам директора по УВР</a:t>
            </a:r>
            <a:r>
              <a:rPr lang="ru-RU" altLang="ru-RU" sz="2400" b="1" smtClean="0">
                <a:solidFill>
                  <a:schemeClr val="tx1"/>
                </a:solidFill>
              </a:rPr>
              <a:t/>
            </a:r>
            <a:br>
              <a:rPr lang="ru-RU" altLang="ru-RU" sz="2400" b="1" smtClean="0">
                <a:solidFill>
                  <a:schemeClr val="tx1"/>
                </a:solidFill>
              </a:rPr>
            </a:br>
            <a:r>
              <a:rPr lang="ru-RU" altLang="ru-RU" sz="1800" b="1" smtClean="0">
                <a:solidFill>
                  <a:schemeClr val="tx1"/>
                </a:solidFill>
              </a:rPr>
              <a:t> МОУ Константиновская СШ  </a:t>
            </a:r>
            <a:r>
              <a:rPr lang="ru-RU" altLang="ru-RU" sz="2800" smtClean="0">
                <a:solidFill>
                  <a:schemeClr val="tx1"/>
                </a:solidFill>
              </a:rPr>
              <a:t> </a:t>
            </a:r>
            <a:endParaRPr lang="ru-RU" altLang="ru-RU" b="1" smtClean="0">
              <a:solidFill>
                <a:schemeClr val="tx1"/>
              </a:solidFill>
            </a:endParaRPr>
          </a:p>
        </p:txBody>
      </p:sp>
      <p:pic>
        <p:nvPicPr>
          <p:cNvPr id="4" name="Рисунок 1" descr="МОУ Константиновская СОШ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571480"/>
            <a:ext cx="5250693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3786188" y="6286500"/>
            <a:ext cx="1500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800000"/>
                </a:solidFill>
              </a:rPr>
              <a:t>13.11.2016 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Содержимое 3" descr="1.jpg"/>
          <p:cNvPicPr>
            <a:picLocks noChangeAspect="1"/>
          </p:cNvPicPr>
          <p:nvPr/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428625"/>
            <a:ext cx="8143875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3500438" y="2714625"/>
            <a:ext cx="1785937" cy="928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3571875" y="2857500"/>
            <a:ext cx="1643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Проектная  деятельность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DSC_473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4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/>
          <a:lstStyle/>
          <a:p>
            <a:r>
              <a:rPr lang="ru-RU" altLang="ru-RU" smtClean="0">
                <a:solidFill>
                  <a:srgbClr val="800000"/>
                </a:solidFill>
              </a:rPr>
              <a:t>Мотивационная среда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57625"/>
            <a:ext cx="5568950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214422"/>
            <a:ext cx="3762375" cy="250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1285860"/>
            <a:ext cx="5000654" cy="276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10"/>
          <p:cNvPicPr>
            <a:picLocks noGrp="1" noChangeAspect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43563" y="4214813"/>
            <a:ext cx="3500437" cy="2643187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662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332038"/>
            <a:ext cx="3797300" cy="4525962"/>
          </a:xfrm>
        </p:spPr>
      </p:pic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6400800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9247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_767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1214422"/>
            <a:ext cx="4000528" cy="2678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800000"/>
                </a:solidFill>
              </a:rPr>
              <a:t>ШСК «Республика «СПОРТ»</a:t>
            </a:r>
          </a:p>
        </p:txBody>
      </p:sp>
      <p:pic>
        <p:nvPicPr>
          <p:cNvPr id="3" name="Рисунок 4" descr="C:\Users\user\Desktop\DSC_30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3214686"/>
            <a:ext cx="5214938" cy="328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1214422"/>
            <a:ext cx="3333871" cy="2538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86063" y="285750"/>
            <a:ext cx="3643312" cy="1214438"/>
          </a:xfrm>
          <a:prstGeom prst="rect">
            <a:avLst/>
          </a:prstGeom>
          <a:solidFill>
            <a:srgbClr val="FDEDBB"/>
          </a:solidFill>
          <a:ln>
            <a:solidFill>
              <a:srgbClr val="FEF0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</a:rPr>
              <a:t> ШСК «Республика «СПОРТ»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29000" y="1857375"/>
            <a:ext cx="2357438" cy="857250"/>
          </a:xfrm>
          <a:prstGeom prst="rect">
            <a:avLst/>
          </a:prstGeom>
          <a:solidFill>
            <a:srgbClr val="FDED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Туристический клуб «Булинь»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38" y="2571750"/>
            <a:ext cx="2357437" cy="857250"/>
          </a:xfrm>
          <a:prstGeom prst="rect">
            <a:avLst/>
          </a:prstGeom>
          <a:solidFill>
            <a:srgbClr val="FEF0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«Культурист-КА»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75" y="3000375"/>
            <a:ext cx="2357438" cy="857250"/>
          </a:xfrm>
          <a:prstGeom prst="rect">
            <a:avLst/>
          </a:prstGeom>
          <a:solidFill>
            <a:srgbClr val="FDEDBB"/>
          </a:solidFill>
          <a:ln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«Гимнастика»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88" y="1500188"/>
            <a:ext cx="2357437" cy="857250"/>
          </a:xfrm>
          <a:prstGeom prst="rect">
            <a:avLst/>
          </a:prstGeom>
          <a:solidFill>
            <a:srgbClr val="FEF0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Футбольный клуб «ТОРНАДО»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4 команды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72250" y="1500188"/>
            <a:ext cx="2357438" cy="857250"/>
          </a:xfrm>
          <a:prstGeom prst="rect">
            <a:avLst/>
          </a:prstGeom>
          <a:solidFill>
            <a:srgbClr val="FEF0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Футбольная секция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1-2 классы  </a:t>
            </a:r>
          </a:p>
        </p:txBody>
      </p:sp>
      <p:pic>
        <p:nvPicPr>
          <p:cNvPr id="28680" name="Рисунок 8" descr="DSC_461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3714750"/>
            <a:ext cx="24193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500813" y="2571750"/>
            <a:ext cx="2357437" cy="857250"/>
          </a:xfrm>
          <a:prstGeom prst="rect">
            <a:avLst/>
          </a:prstGeom>
          <a:solidFill>
            <a:srgbClr val="FDEDBB"/>
          </a:solidFill>
          <a:ln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«</a:t>
            </a:r>
            <a:r>
              <a:rPr lang="ru-RU" sz="2000" dirty="0" err="1">
                <a:solidFill>
                  <a:schemeClr val="tx1"/>
                </a:solidFill>
              </a:rPr>
              <a:t>СТАРТинки</a:t>
            </a:r>
            <a:r>
              <a:rPr lang="ru-RU" sz="2000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43188" y="4000500"/>
            <a:ext cx="2357437" cy="1000125"/>
          </a:xfrm>
          <a:prstGeom prst="rect">
            <a:avLst/>
          </a:prstGeom>
          <a:solidFill>
            <a:srgbClr val="FDEDBB"/>
          </a:solidFill>
          <a:ln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Семейный клуб «Папа, мама, я – спортивная семья»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2875" y="357188"/>
            <a:ext cx="2357438" cy="857250"/>
          </a:xfrm>
          <a:prstGeom prst="rect">
            <a:avLst/>
          </a:prstGeom>
          <a:solidFill>
            <a:srgbClr val="FDEDBB"/>
          </a:solidFill>
          <a:ln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«</a:t>
            </a:r>
            <a:r>
              <a:rPr lang="ru-RU" sz="2000" dirty="0" err="1">
                <a:solidFill>
                  <a:schemeClr val="tx1"/>
                </a:solidFill>
              </a:rPr>
              <a:t>Спорт-совет</a:t>
            </a:r>
            <a:r>
              <a:rPr lang="ru-RU" sz="2000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72250" y="3714750"/>
            <a:ext cx="2357438" cy="857250"/>
          </a:xfrm>
          <a:prstGeom prst="rect">
            <a:avLst/>
          </a:prstGeom>
          <a:solidFill>
            <a:srgbClr val="FDEDBB"/>
          </a:solidFill>
          <a:ln>
            <a:solidFill>
              <a:srgbClr val="89A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«Патриот»</a:t>
            </a:r>
          </a:p>
        </p:txBody>
      </p:sp>
      <p:cxnSp>
        <p:nvCxnSpPr>
          <p:cNvPr id="15" name="Прямая со стрелкой 14"/>
          <p:cNvCxnSpPr>
            <a:endCxn id="7" idx="3"/>
          </p:cNvCxnSpPr>
          <p:nvPr/>
        </p:nvCxnSpPr>
        <p:spPr>
          <a:xfrm rot="10800000" flipV="1">
            <a:off x="2714625" y="1500188"/>
            <a:ext cx="571500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2536031" y="1750220"/>
            <a:ext cx="1000125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000750" y="1571625"/>
            <a:ext cx="500063" cy="357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2035969" y="2678907"/>
            <a:ext cx="2428875" cy="7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0" idx="1"/>
          </p:cNvCxnSpPr>
          <p:nvPr/>
        </p:nvCxnSpPr>
        <p:spPr>
          <a:xfrm rot="16200000" flipH="1">
            <a:off x="5500688" y="2000250"/>
            <a:ext cx="142875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2" idx="3"/>
          </p:cNvCxnSpPr>
          <p:nvPr/>
        </p:nvCxnSpPr>
        <p:spPr>
          <a:xfrm>
            <a:off x="2500313" y="785813"/>
            <a:ext cx="2857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H="1">
            <a:off x="5072063" y="2500313"/>
            <a:ext cx="22860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3" idx="2"/>
            <a:endCxn id="4" idx="0"/>
          </p:cNvCxnSpPr>
          <p:nvPr/>
        </p:nvCxnSpPr>
        <p:spPr>
          <a:xfrm rot="5400000">
            <a:off x="4429125" y="1677988"/>
            <a:ext cx="35718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5400000">
            <a:off x="5215732" y="2285206"/>
            <a:ext cx="14287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694" name="TextBox 53"/>
          <p:cNvSpPr txBox="1">
            <a:spLocks noChangeArrowheads="1"/>
          </p:cNvSpPr>
          <p:nvPr/>
        </p:nvSpPr>
        <p:spPr bwMode="auto">
          <a:xfrm>
            <a:off x="2928938" y="5286375"/>
            <a:ext cx="42862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Программы :    «Я судья»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«Моё спортивное мероприятие»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«Спортивный зал в вечернее время»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571500"/>
            <a:ext cx="3821112" cy="5729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9125" y="3786188"/>
            <a:ext cx="4256088" cy="2838450"/>
          </a:xfrm>
          <a:effectLst>
            <a:softEdge rad="112500"/>
          </a:effectLst>
        </p:spPr>
      </p:pic>
      <p:pic>
        <p:nvPicPr>
          <p:cNvPr id="6" name="Объект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0" y="500063"/>
            <a:ext cx="4492625" cy="2995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357188"/>
            <a:ext cx="7729538" cy="1143000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800000"/>
                </a:solidFill>
              </a:rPr>
              <a:t>Школьное самоуправление </a:t>
            </a:r>
          </a:p>
        </p:txBody>
      </p:sp>
      <p:pic>
        <p:nvPicPr>
          <p:cNvPr id="30723" name="Рисунок 3" descr="DSC_430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1428750"/>
            <a:ext cx="43576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Рисунок 5" descr="DSC_458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38" y="4071938"/>
            <a:ext cx="307181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Рисунок 6" descr="DSC_441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88" y="4071938"/>
            <a:ext cx="3214687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Рисунок 7" descr="DSC_4359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2857500"/>
            <a:ext cx="2370138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7"/>
          <p:cNvSpPr txBox="1">
            <a:spLocks noChangeArrowheads="1"/>
          </p:cNvSpPr>
          <p:nvPr/>
        </p:nvSpPr>
        <p:spPr bwMode="auto">
          <a:xfrm>
            <a:off x="714375" y="1357313"/>
            <a:ext cx="3429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МОККО – Многоуровневое образовательное креативное Константиновское объединение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800000"/>
                </a:solidFill>
              </a:rPr>
              <a:t>Программа школьного выездного сбора в период со 2 по 3 октября 2015г. в ДОЛ «Чайка»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428625" y="1357313"/>
            <a:ext cx="5429250" cy="5357812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1800" b="1" u="sng" smtClean="0">
                <a:solidFill>
                  <a:srgbClr val="800000"/>
                </a:solidFill>
              </a:rPr>
              <a:t>2 октября - пятница</a:t>
            </a:r>
          </a:p>
          <a:p>
            <a:pPr eaLnBrk="1" hangingPunct="1">
              <a:buFontTx/>
              <a:buNone/>
            </a:pPr>
            <a:r>
              <a:rPr lang="ru-RU" altLang="ru-RU" sz="1600" b="1" smtClean="0">
                <a:solidFill>
                  <a:srgbClr val="FF0000"/>
                </a:solidFill>
              </a:rPr>
              <a:t>15.30.</a:t>
            </a:r>
            <a:r>
              <a:rPr lang="ru-RU" altLang="ru-RU" sz="1600" b="1" smtClean="0">
                <a:solidFill>
                  <a:schemeClr val="accent1"/>
                </a:solidFill>
              </a:rPr>
              <a:t> </a:t>
            </a:r>
            <a:r>
              <a:rPr lang="ru-RU" altLang="ru-RU" sz="1400" b="1" smtClean="0"/>
              <a:t>Отъезд в ДОЛ «Чайка» от МОУ Константиновская СШ</a:t>
            </a:r>
          </a:p>
          <a:p>
            <a:pPr eaLnBrk="1" hangingPunct="1">
              <a:buFontTx/>
              <a:buNone/>
            </a:pPr>
            <a:r>
              <a:rPr lang="ru-RU" altLang="ru-RU" sz="1600" b="1" smtClean="0">
                <a:solidFill>
                  <a:srgbClr val="FF0000"/>
                </a:solidFill>
              </a:rPr>
              <a:t>16.00.</a:t>
            </a:r>
            <a:r>
              <a:rPr lang="ru-RU" altLang="ru-RU" sz="1400" b="1" smtClean="0"/>
              <a:t>Прибытие. Расселение. Распределение по рабочим группам.</a:t>
            </a:r>
          </a:p>
          <a:p>
            <a:pPr eaLnBrk="1" hangingPunct="1">
              <a:buFontTx/>
              <a:buNone/>
            </a:pPr>
            <a:r>
              <a:rPr lang="ru-RU" altLang="ru-RU" sz="1600" b="1" smtClean="0">
                <a:solidFill>
                  <a:srgbClr val="FF0000"/>
                </a:solidFill>
              </a:rPr>
              <a:t>16.30.</a:t>
            </a:r>
            <a:r>
              <a:rPr lang="ru-RU" altLang="ru-RU" sz="1400" b="1" smtClean="0"/>
              <a:t>Линейка-открытие. Целеполагание. </a:t>
            </a:r>
          </a:p>
          <a:p>
            <a:pPr eaLnBrk="1" hangingPunct="1">
              <a:buFontTx/>
              <a:buNone/>
            </a:pPr>
            <a:r>
              <a:rPr lang="ru-RU" altLang="ru-RU" sz="1400" b="1" smtClean="0"/>
              <a:t>Деловая игра </a:t>
            </a:r>
            <a:r>
              <a:rPr lang="ru-RU" altLang="ru-RU" sz="1600" b="1" i="1" smtClean="0">
                <a:solidFill>
                  <a:srgbClr val="FF0000"/>
                </a:solidFill>
              </a:rPr>
              <a:t>«Дом, в котором нас понимают»</a:t>
            </a:r>
          </a:p>
          <a:p>
            <a:pPr eaLnBrk="1" hangingPunct="1">
              <a:buFontTx/>
              <a:buNone/>
            </a:pPr>
            <a:r>
              <a:rPr lang="ru-RU" altLang="ru-RU" sz="1400" b="1" smtClean="0">
                <a:solidFill>
                  <a:schemeClr val="accent1"/>
                </a:solidFill>
              </a:rPr>
              <a:t>	</a:t>
            </a:r>
            <a:r>
              <a:rPr lang="ru-RU" altLang="ru-RU" sz="1400" b="1" smtClean="0"/>
              <a:t>Образовательные площадки по направлениям:</a:t>
            </a:r>
          </a:p>
          <a:p>
            <a:pPr eaLnBrk="1" hangingPunct="1"/>
            <a:r>
              <a:rPr lang="ru-RU" altLang="ru-RU" sz="1400" b="1" smtClean="0"/>
              <a:t>Самоуправление (Чепурна Е.П.)</a:t>
            </a:r>
          </a:p>
          <a:p>
            <a:pPr eaLnBrk="1" hangingPunct="1"/>
            <a:r>
              <a:rPr lang="ru-RU" altLang="ru-RU" sz="1400" b="1" smtClean="0"/>
              <a:t>Атрибутика (Балясникова А.В.)</a:t>
            </a:r>
          </a:p>
          <a:p>
            <a:pPr eaLnBrk="1" hangingPunct="1"/>
            <a:r>
              <a:rPr lang="ru-RU" altLang="ru-RU" sz="1400" b="1" smtClean="0"/>
              <a:t>Схема самоуправления (Павлов А.В.)</a:t>
            </a:r>
          </a:p>
          <a:p>
            <a:pPr eaLnBrk="1" hangingPunct="1"/>
            <a:r>
              <a:rPr lang="ru-RU" altLang="ru-RU" sz="1400" b="1" smtClean="0"/>
              <a:t>Командообразование (Бестужева В.В.)</a:t>
            </a:r>
          </a:p>
          <a:p>
            <a:pPr eaLnBrk="1" hangingPunct="1"/>
            <a:r>
              <a:rPr lang="ru-RU" altLang="ru-RU" sz="1400" b="1" smtClean="0"/>
              <a:t>План работы на год (Мастакова Н.А.)</a:t>
            </a:r>
          </a:p>
          <a:p>
            <a:pPr eaLnBrk="1" hangingPunct="1"/>
            <a:endParaRPr lang="ru-RU" altLang="ru-RU" sz="800" b="1" smtClean="0"/>
          </a:p>
          <a:p>
            <a:pPr eaLnBrk="1" hangingPunct="1">
              <a:buFontTx/>
              <a:buNone/>
            </a:pPr>
            <a:r>
              <a:rPr lang="ru-RU" altLang="ru-RU" sz="1400" b="1" smtClean="0">
                <a:solidFill>
                  <a:schemeClr val="accent1"/>
                </a:solidFill>
              </a:rPr>
              <a:t>	</a:t>
            </a:r>
            <a:r>
              <a:rPr lang="ru-RU" altLang="ru-RU" sz="1400" b="1" smtClean="0"/>
              <a:t>«Её величество Игра» – Смирнова Ксения</a:t>
            </a:r>
          </a:p>
          <a:p>
            <a:pPr eaLnBrk="1" hangingPunct="1">
              <a:buFontTx/>
              <a:buNone/>
            </a:pPr>
            <a:r>
              <a:rPr lang="ru-RU" altLang="ru-RU" sz="1600" b="1" smtClean="0">
                <a:solidFill>
                  <a:srgbClr val="FF0000"/>
                </a:solidFill>
              </a:rPr>
              <a:t>19.30. </a:t>
            </a:r>
            <a:r>
              <a:rPr lang="ru-RU" altLang="ru-RU" sz="1400" b="1" smtClean="0"/>
              <a:t>Ужин</a:t>
            </a:r>
          </a:p>
          <a:p>
            <a:pPr eaLnBrk="1" hangingPunct="1">
              <a:buFontTx/>
              <a:buNone/>
            </a:pPr>
            <a:r>
              <a:rPr lang="ru-RU" altLang="ru-RU" sz="1600" b="1" smtClean="0">
                <a:solidFill>
                  <a:srgbClr val="FF0000"/>
                </a:solidFill>
              </a:rPr>
              <a:t>20.00. </a:t>
            </a:r>
            <a:r>
              <a:rPr lang="ru-RU" altLang="ru-RU" sz="1400" b="1" smtClean="0"/>
              <a:t>«Стартин»</a:t>
            </a:r>
          </a:p>
          <a:p>
            <a:pPr eaLnBrk="1" hangingPunct="1">
              <a:buFontTx/>
              <a:buNone/>
            </a:pPr>
            <a:r>
              <a:rPr lang="ru-RU" altLang="ru-RU" sz="1600" b="1" smtClean="0">
                <a:solidFill>
                  <a:srgbClr val="FF0000"/>
                </a:solidFill>
              </a:rPr>
              <a:t>20.30. </a:t>
            </a:r>
            <a:r>
              <a:rPr lang="ru-RU" altLang="ru-RU" sz="1400" b="1" smtClean="0"/>
              <a:t>Дискотека</a:t>
            </a:r>
          </a:p>
          <a:p>
            <a:pPr eaLnBrk="1" hangingPunct="1">
              <a:buFontTx/>
              <a:buNone/>
            </a:pPr>
            <a:r>
              <a:rPr lang="ru-RU" altLang="ru-RU" sz="1600" b="1" smtClean="0">
                <a:solidFill>
                  <a:srgbClr val="FF0000"/>
                </a:solidFill>
              </a:rPr>
              <a:t>23.30. </a:t>
            </a:r>
            <a:r>
              <a:rPr lang="ru-RU" altLang="ru-RU" sz="1400" b="1" smtClean="0"/>
              <a:t>Свеча</a:t>
            </a:r>
          </a:p>
          <a:p>
            <a:pPr eaLnBrk="1" hangingPunct="1">
              <a:buFontTx/>
              <a:buNone/>
            </a:pPr>
            <a:r>
              <a:rPr lang="ru-RU" altLang="ru-RU" sz="1600" b="1" smtClean="0">
                <a:solidFill>
                  <a:srgbClr val="FF0000"/>
                </a:solidFill>
              </a:rPr>
              <a:t>23.45. </a:t>
            </a:r>
            <a:r>
              <a:rPr lang="ru-RU" altLang="ru-RU" sz="1400" b="1" smtClean="0"/>
              <a:t>ВЛГ</a:t>
            </a:r>
          </a:p>
          <a:p>
            <a:pPr eaLnBrk="1" hangingPunct="1">
              <a:buFontTx/>
              <a:buNone/>
            </a:pPr>
            <a:r>
              <a:rPr lang="ru-RU" altLang="ru-RU" sz="1600" b="1" smtClean="0">
                <a:solidFill>
                  <a:srgbClr val="FF0000"/>
                </a:solidFill>
              </a:rPr>
              <a:t>00.00. </a:t>
            </a:r>
            <a:r>
              <a:rPr lang="ru-RU" altLang="ru-RU" sz="1400" b="1" smtClean="0"/>
              <a:t>Отбой </a:t>
            </a:r>
          </a:p>
        </p:txBody>
      </p:sp>
      <p:sp>
        <p:nvSpPr>
          <p:cNvPr id="31748" name="Прямоугольник 3"/>
          <p:cNvSpPr>
            <a:spLocks noChangeArrowheads="1"/>
          </p:cNvSpPr>
          <p:nvPr/>
        </p:nvSpPr>
        <p:spPr bwMode="auto">
          <a:xfrm>
            <a:off x="5715000" y="1357313"/>
            <a:ext cx="3214688" cy="3292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>
                <a:solidFill>
                  <a:srgbClr val="800000"/>
                </a:solidFill>
              </a:rPr>
              <a:t>3 октября суббота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FF0000"/>
                </a:solidFill>
              </a:rPr>
              <a:t>9.00. </a:t>
            </a:r>
            <a:r>
              <a:rPr lang="ru-RU" altLang="ru-RU" sz="1400" b="1"/>
              <a:t>Подъём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FF0000"/>
                </a:solidFill>
              </a:rPr>
              <a:t>9.15. </a:t>
            </a:r>
            <a:r>
              <a:rPr lang="ru-RU" altLang="ru-RU" sz="1400" b="1"/>
              <a:t>Зарядка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FF0000"/>
                </a:solidFill>
              </a:rPr>
              <a:t>9.30.</a:t>
            </a:r>
            <a:r>
              <a:rPr lang="ru-RU" altLang="ru-RU" sz="1400" b="1"/>
              <a:t>Завтрак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FF0000"/>
                </a:solidFill>
              </a:rPr>
              <a:t>10.00. </a:t>
            </a:r>
            <a:r>
              <a:rPr lang="ru-RU" altLang="ru-RU" sz="1400" b="1"/>
              <a:t>Игра «Большие прыгалки»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FF0000"/>
                </a:solidFill>
              </a:rPr>
              <a:t>11.00. </a:t>
            </a:r>
            <a:r>
              <a:rPr lang="ru-RU" altLang="ru-RU" sz="1400" b="1"/>
              <a:t>Представление модели самоуправления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FF0000"/>
                </a:solidFill>
              </a:rPr>
              <a:t>12.00. </a:t>
            </a:r>
            <a:r>
              <a:rPr lang="ru-RU" altLang="ru-RU" sz="1400" b="1"/>
              <a:t>Предвыборная компания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FF0000"/>
                </a:solidFill>
              </a:rPr>
              <a:t>13.00. </a:t>
            </a:r>
            <a:r>
              <a:rPr lang="ru-RU" altLang="ru-RU" sz="1400" b="1"/>
              <a:t>Обед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FF0000"/>
                </a:solidFill>
              </a:rPr>
              <a:t>13.30. </a:t>
            </a:r>
            <a:r>
              <a:rPr lang="ru-RU" altLang="ru-RU" sz="1400" b="1"/>
              <a:t>Выборы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FF0000"/>
                </a:solidFill>
              </a:rPr>
              <a:t>14.30.</a:t>
            </a:r>
            <a:r>
              <a:rPr lang="ru-RU" altLang="ru-RU" sz="1400" b="1"/>
              <a:t>Отъезд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/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31749" name="Picture 2" descr="C:\Users\user\Desktop\самоуправление\слёт активистов\ДОЛ Чайка\DSC_43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4143375"/>
            <a:ext cx="3713163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428625"/>
            <a:ext cx="7329487" cy="9890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800000"/>
                </a:solidFill>
              </a:rPr>
              <a:t>Работа образовательных площадок</a:t>
            </a:r>
            <a:endParaRPr lang="ru-RU" sz="4000" b="1" dirty="0">
              <a:solidFill>
                <a:srgbClr val="800000"/>
              </a:solidFill>
            </a:endParaRP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1875" y="25860375"/>
            <a:ext cx="36876038" cy="1114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6" descr="F:\слёт активистов\DSC_43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4143375"/>
            <a:ext cx="3233738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8" descr="F:\слёт активистов\DSC_434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3" y="1357313"/>
            <a:ext cx="32861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9" descr="F:\слёт активистов\DSC_434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3286125"/>
            <a:ext cx="3359150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2" descr="C:\Users\user\Desktop\самоуправление\слёт активистов\ДОЛ Чайка\DSC_432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1357313"/>
            <a:ext cx="3214687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7" descr="F:\слёт активистов\DSC_432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38" y="4357688"/>
            <a:ext cx="2881312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714375" y="500063"/>
            <a:ext cx="7972425" cy="1785937"/>
          </a:xfrm>
        </p:spPr>
        <p:txBody>
          <a:bodyPr/>
          <a:lstStyle/>
          <a:p>
            <a:r>
              <a:rPr lang="ru-RU" altLang="ru-RU" sz="4000" b="1" smtClean="0">
                <a:solidFill>
                  <a:srgbClr val="800000"/>
                </a:solidFill>
              </a:rPr>
              <a:t>Направление деятельности школы на 2013-2016 учебный год</a:t>
            </a:r>
            <a:endParaRPr lang="ru-RU" altLang="ru-RU" sz="40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6013" y="1857375"/>
            <a:ext cx="8027987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b="1" dirty="0" smtClean="0">
                <a:solidFill>
                  <a:srgbClr val="800000"/>
                </a:solidFill>
              </a:rPr>
              <a:t>	</a:t>
            </a:r>
          </a:p>
          <a:p>
            <a:pPr marL="0" indent="180000">
              <a:buFontTx/>
              <a:buNone/>
              <a:defRPr/>
            </a:pPr>
            <a:r>
              <a:rPr lang="ru-RU" b="1" dirty="0" smtClean="0"/>
              <a:t>  Реализация проекта «Формирование  индивидуальных образовательных маршрутов обучающихся в условиях сельской школы  на основе сетевого взаимодействия ОУ и УДОД  (на основе  требований ФГОС ООО)»</a:t>
            </a:r>
            <a:endParaRPr lang="ru-RU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800000"/>
                </a:solidFill>
              </a:rPr>
              <a:t>Выборы</a:t>
            </a:r>
          </a:p>
        </p:txBody>
      </p:sp>
      <p:pic>
        <p:nvPicPr>
          <p:cNvPr id="6148" name="Picture 3" descr="C:\Users\user\Desktop\самоуправление\слёт активистов\ДОЛ Чайка\DSC_45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1071546"/>
            <a:ext cx="3500462" cy="2344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4" descr="C:\Users\user\Desktop\самоуправление\слёт активистов\ДОЛ Чайка\DSC_459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3429000"/>
            <a:ext cx="3929090" cy="2629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538" name="Picture 2" descr="I:\DCIM\104NC1S1\DSC_7609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43175" y="1993193"/>
            <a:ext cx="4924994" cy="3296897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1357313" y="214313"/>
            <a:ext cx="664368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444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444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444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444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444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44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44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44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44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  </a:t>
            </a:r>
            <a:endParaRPr lang="ru-RU" altLang="ru-RU" sz="2400"/>
          </a:p>
          <a:p>
            <a:pPr algn="ctr">
              <a:spcBef>
                <a:spcPct val="0"/>
              </a:spcBef>
            </a:pPr>
            <a:endParaRPr lang="ru-RU" altLang="ru-RU" sz="240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/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/>
              <a:t> </a:t>
            </a:r>
            <a:endParaRPr lang="ru-RU" altLang="ru-RU" sz="240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63" y="1643063"/>
            <a:ext cx="4303712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4357688"/>
            <a:ext cx="32004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Прямоугольник 4"/>
          <p:cNvSpPr>
            <a:spLocks noChangeArrowheads="1"/>
          </p:cNvSpPr>
          <p:nvPr/>
        </p:nvSpPr>
        <p:spPr bwMode="auto">
          <a:xfrm>
            <a:off x="642938" y="285750"/>
            <a:ext cx="800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chemeClr val="accent1"/>
                </a:solidFill>
              </a:rPr>
              <a:t>Создана музейная экспозиция</a:t>
            </a:r>
          </a:p>
        </p:txBody>
      </p:sp>
      <p:pic>
        <p:nvPicPr>
          <p:cNvPr id="34822" name="Picture 4" descr="C:\Users\user\Desktop\РИП семинар2\DSC_482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75" y="4071938"/>
            <a:ext cx="3521075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5" descr="C:\Users\user\Desktop\РИП семинар2\DSC_482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1357313"/>
            <a:ext cx="30940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6" descr="C:\Users\user\Desktop\РИП семинар2\DSC_482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4929188"/>
            <a:ext cx="25939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5214938" cy="785812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800000"/>
                </a:solidFill>
              </a:rPr>
              <a:t>Профессиональные пробы </a:t>
            </a:r>
          </a:p>
        </p:txBody>
      </p:sp>
      <p:pic>
        <p:nvPicPr>
          <p:cNvPr id="35843" name="Рисунок 3" descr="DSC_348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3500438"/>
            <a:ext cx="3786187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4346575" y="357188"/>
          <a:ext cx="4797425" cy="706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Документ" r:id="rId5" imgW="6644304" imgH="9996558" progId="Word.Document.12">
                  <p:embed/>
                </p:oleObj>
              </mc:Choice>
              <mc:Fallback>
                <p:oleObj name="Документ" r:id="rId5" imgW="6644304" imgH="9996558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6575" y="357188"/>
                        <a:ext cx="4797425" cy="706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5" name="Рисунок 8" descr="DSC_3531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1000125"/>
            <a:ext cx="3786187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" name="Даля.mp2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875"/>
            <a:ext cx="9144000" cy="67151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1714500" y="428625"/>
            <a:ext cx="6615113" cy="714375"/>
          </a:xfrm>
        </p:spPr>
        <p:txBody>
          <a:bodyPr/>
          <a:lstStyle/>
          <a:p>
            <a:r>
              <a:rPr lang="ru-RU" altLang="ru-RU" smtClean="0">
                <a:solidFill>
                  <a:srgbClr val="800000"/>
                </a:solidFill>
              </a:rPr>
              <a:t>Город Мастеров</a:t>
            </a:r>
          </a:p>
        </p:txBody>
      </p:sp>
      <p:pic>
        <p:nvPicPr>
          <p:cNvPr id="37891" name="Содержимое 3" descr="пальчиковый театр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313" y="1857375"/>
            <a:ext cx="3786187" cy="2643188"/>
          </a:xfrm>
        </p:spPr>
      </p:pic>
      <p:pic>
        <p:nvPicPr>
          <p:cNvPr id="37892" name="Рисунок 5" descr="Обрядовая кукла 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4500563"/>
            <a:ext cx="3255963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Рисунок 6" descr="Бумагопластика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38" y="1643063"/>
            <a:ext cx="3929062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Рисунок 7" descr="Мастерская мягкой игрушки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63" y="4357688"/>
            <a:ext cx="200025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Рисунок 4" descr="Теневой театр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3" y="4357688"/>
            <a:ext cx="3786187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             </a:t>
            </a:r>
            <a:endParaRPr lang="ru-RU" altLang="ru-RU" smtClean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800000"/>
                </a:solidFill>
              </a:rPr>
              <a:t>СПЕКТР ИНДИВИДУАЛЬНОГО ОБРАЗОВАТЕЛЬНОГО ВЫБОРА,  ОПРЕДЕЛЯЮЩИЙ ТРАЕКТОРИЮ ИНДИВИДУАЛЬНОГО РАЗВИТИЯ ЛИЧНОСТИ     5 - 6   КЛАСС МОУ КОНСТАНТИНОВСКАЯ СШ В </a:t>
            </a:r>
            <a:r>
              <a:rPr lang="ru-RU" b="1" cap="all" dirty="0">
                <a:solidFill>
                  <a:srgbClr val="800000"/>
                </a:solidFill>
              </a:rPr>
              <a:t>рамках ИОМ</a:t>
            </a:r>
            <a:endParaRPr lang="ru-RU" dirty="0">
              <a:solidFill>
                <a:srgbClr val="800000"/>
              </a:solidFill>
            </a:endParaRPr>
          </a:p>
        </p:txBody>
      </p:sp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928688"/>
            <a:ext cx="8858250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179388" y="620713"/>
            <a:ext cx="8507412" cy="5818187"/>
          </a:xfrm>
        </p:spPr>
        <p:txBody>
          <a:bodyPr/>
          <a:lstStyle/>
          <a:p>
            <a:pPr eaLnBrk="1" hangingPunct="1"/>
            <a:r>
              <a:rPr lang="ru-RU" altLang="ru-RU" smtClean="0"/>
              <a:t>             </a:t>
            </a:r>
            <a:endParaRPr lang="ru-RU" altLang="ru-RU" smtClean="0">
              <a:latin typeface="Comic Sans MS" panose="030F0702030302020204" pitchFamily="66" charset="0"/>
            </a:endParaRPr>
          </a:p>
        </p:txBody>
      </p:sp>
      <p:graphicFrame>
        <p:nvGraphicFramePr>
          <p:cNvPr id="39939" name="Содержимое 3"/>
          <p:cNvGraphicFramePr>
            <a:graphicFrameLocks noChangeAspect="1"/>
          </p:cNvGraphicFramePr>
          <p:nvPr/>
        </p:nvGraphicFramePr>
        <p:xfrm>
          <a:off x="0" y="0"/>
          <a:ext cx="485775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" name="Document" r:id="rId3" imgW="6247323" imgH="8713996" progId="Word.Document.8">
                  <p:embed/>
                </p:oleObj>
              </mc:Choice>
              <mc:Fallback>
                <p:oleObj name="Document" r:id="rId3" imgW="6247323" imgH="8713996" progId="Word.Document.8">
                  <p:embed/>
                  <p:pic>
                    <p:nvPicPr>
                      <p:cNvPr id="0" name="Содержимое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85775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40" name="Рисунок 6" descr="Новое изображение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800000"/>
                </a:solidFill>
              </a:rPr>
              <a:t>Результаты школа   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857250" y="1214438"/>
            <a:ext cx="7962900" cy="4302125"/>
          </a:xfrm>
        </p:spPr>
        <p:txBody>
          <a:bodyPr/>
          <a:lstStyle/>
          <a:p>
            <a:pPr marL="360000" indent="-360000">
              <a:buFont typeface="+mj-lt"/>
              <a:buAutoNum type="arabicPeriod"/>
              <a:defRPr/>
            </a:pPr>
            <a:r>
              <a:rPr lang="ru-RU" sz="2400" dirty="0" smtClean="0"/>
              <a:t>Образовательный запрос реализован в основном</a:t>
            </a:r>
            <a:endParaRPr lang="ru-RU" sz="2400" dirty="0" smtClean="0">
              <a:solidFill>
                <a:srgbClr val="FF0000"/>
              </a:solidFill>
            </a:endParaRPr>
          </a:p>
          <a:p>
            <a:pPr marL="360000" indent="-360000">
              <a:buFont typeface="+mj-lt"/>
              <a:buAutoNum type="arabicPeriod"/>
              <a:defRPr/>
            </a:pPr>
            <a:r>
              <a:rPr lang="ru-RU" sz="2400" dirty="0" smtClean="0"/>
              <a:t>Повысилась удовлетворённость образовательной программой с 79% в 2014 году до 91% в 2016 </a:t>
            </a:r>
          </a:p>
          <a:p>
            <a:pPr marL="360000" indent="-360000">
              <a:buFont typeface="+mj-lt"/>
              <a:buAutoNum type="arabicPeriod"/>
              <a:defRPr/>
            </a:pPr>
            <a:r>
              <a:rPr lang="ru-RU" sz="2400" dirty="0" smtClean="0"/>
              <a:t>98 % учащихся 5-7 классов охвачено проектно-исследовательской деятельностью</a:t>
            </a:r>
          </a:p>
          <a:p>
            <a:pPr marL="360000" indent="-360000">
              <a:buFont typeface="+mj-lt"/>
              <a:buAutoNum type="arabicPeriod"/>
              <a:defRPr/>
            </a:pPr>
            <a:r>
              <a:rPr lang="ru-RU" sz="2400" dirty="0" smtClean="0"/>
              <a:t>Успешнее других развивается спортивное направление;</a:t>
            </a:r>
          </a:p>
          <a:p>
            <a:pPr marL="360000" indent="-360000">
              <a:buFont typeface="+mj-lt"/>
              <a:buAutoNum type="arabicPeriod"/>
              <a:defRPr/>
            </a:pPr>
            <a:r>
              <a:rPr lang="ru-RU" sz="2400" dirty="0" smtClean="0"/>
              <a:t>Учащиеся в </a:t>
            </a:r>
            <a:r>
              <a:rPr lang="ru-RU" sz="2400" dirty="0" smtClean="0">
                <a:solidFill>
                  <a:schemeClr val="tx2"/>
                </a:solidFill>
              </a:rPr>
              <a:t>рамках ИОМ </a:t>
            </a:r>
            <a:r>
              <a:rPr lang="ru-RU" sz="2400" dirty="0" smtClean="0"/>
              <a:t>вышли за пределы ОУ;</a:t>
            </a:r>
          </a:p>
          <a:p>
            <a:pPr marL="360000" indent="-360000">
              <a:buFont typeface="+mj-lt"/>
              <a:buAutoNum type="arabicPeriod"/>
              <a:defRPr/>
            </a:pPr>
            <a:r>
              <a:rPr lang="ru-RU" sz="2400" dirty="0" smtClean="0"/>
              <a:t>Повысился уровень развития коммуникативных компетенций;</a:t>
            </a:r>
          </a:p>
          <a:p>
            <a:pPr>
              <a:buFontTx/>
              <a:buNone/>
              <a:defRPr/>
            </a:pPr>
            <a:r>
              <a:rPr lang="ru-RU" dirty="0" smtClean="0"/>
              <a:t>7. </a:t>
            </a:r>
            <a:r>
              <a:rPr lang="ru-RU" sz="2400" dirty="0" smtClean="0"/>
              <a:t>Обучены 18 педагогов в рамках постоянно действующего семинара «Формирование </a:t>
            </a:r>
            <a:r>
              <a:rPr lang="ru-RU" sz="2400" dirty="0" err="1" smtClean="0"/>
              <a:t>тьюторской</a:t>
            </a:r>
            <a:r>
              <a:rPr lang="ru-RU" sz="2400" dirty="0" smtClean="0"/>
              <a:t> позиции педагога»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800000"/>
                </a:solidFill>
              </a:rPr>
              <a:t>Результаты район  </a:t>
            </a:r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Модель сетевого взаимодействия ОО;</a:t>
            </a:r>
          </a:p>
          <a:p>
            <a:r>
              <a:rPr lang="ru-RU" altLang="ru-RU" smtClean="0"/>
              <a:t>модель  параллельного обучения педагогов  и обучающихся школы в рамках проектной деятельности;</a:t>
            </a:r>
          </a:p>
          <a:p>
            <a:r>
              <a:rPr lang="ru-RU" altLang="ru-RU" smtClean="0"/>
              <a:t>кадровый ресурс  для УДОД; </a:t>
            </a:r>
          </a:p>
          <a:p>
            <a:r>
              <a:rPr lang="ru-RU" altLang="ru-RU" smtClean="0"/>
              <a:t>программа  «Юный судья»; </a:t>
            </a: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857250" y="785813"/>
            <a:ext cx="7747000" cy="4668837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mtClean="0"/>
              <a:t>		</a:t>
            </a:r>
            <a:r>
              <a:rPr lang="ru-RU" altLang="ru-RU" sz="2400" smtClean="0"/>
              <a:t>В реализации образовательных программ с использованием сетевой формы наряду с организациями, осуществляющими образовательную деятельность, также могут участвовать … </a:t>
            </a:r>
            <a:r>
              <a:rPr lang="ru-RU" altLang="ru-RU" sz="2400" b="1" smtClean="0"/>
              <a:t>организации культуры, физкультурно-спортивные и иные организации, обладающие ресурсами</a:t>
            </a:r>
            <a:r>
              <a:rPr lang="ru-RU" altLang="ru-RU" sz="2400" smtClean="0"/>
              <a:t>, необходимыми для осуществления обучения, проведения учебной и производственной практики и осуществления иных видов учебной деятельности, предусмотренных соответствующей образовательной программой</a:t>
            </a:r>
            <a:endParaRPr lang="ru-RU" altLang="ru-RU" smtClean="0"/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1000125" y="5000625"/>
            <a:ext cx="5643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(Федеральный закон от 29.12.2012 </a:t>
            </a:r>
            <a:br>
              <a:rPr lang="ru-RU" altLang="ru-RU" sz="1800"/>
            </a:br>
            <a:r>
              <a:rPr lang="ru-RU" altLang="ru-RU" sz="1800"/>
              <a:t>N 273-ФЗ (ред. от 03.07.2016) </a:t>
            </a:r>
            <a:br>
              <a:rPr lang="ru-RU" altLang="ru-RU" sz="1800"/>
            </a:br>
            <a:r>
              <a:rPr lang="ru-RU" altLang="ru-RU" sz="1800"/>
              <a:t>"Об образовании в Российской Федерации»  ст. 15 п. 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85750"/>
            <a:ext cx="8929687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800000"/>
                </a:solidFill>
                <a:latin typeface="+mn-lt"/>
                <a:ea typeface="+mn-ea"/>
                <a:cs typeface="+mn-cs"/>
              </a:rPr>
              <a:t>Главная идея проекта 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285750" y="1714500"/>
            <a:ext cx="8358188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b="1" smtClean="0"/>
              <a:t>Сетевое взаимодействие </a:t>
            </a:r>
            <a:r>
              <a:rPr lang="ru-RU" altLang="ru-RU" smtClean="0"/>
              <a:t>образовательного учреждения и учреждений  дополнительного образования детей с целью повышения эффективности работы по созданию условий для </a:t>
            </a:r>
            <a:r>
              <a:rPr lang="ru-RU" altLang="ru-RU" b="1" smtClean="0"/>
              <a:t>индивидуального развития ребенка</a:t>
            </a:r>
            <a:r>
              <a:rPr lang="ru-RU" altLang="ru-RU" smtClean="0"/>
              <a:t> и  </a:t>
            </a:r>
            <a:r>
              <a:rPr lang="ru-RU" altLang="ru-RU" b="1" smtClean="0"/>
              <a:t>получения </a:t>
            </a:r>
            <a:r>
              <a:rPr lang="ru-RU" altLang="ru-RU" smtClean="0"/>
              <a:t>им </a:t>
            </a:r>
            <a:r>
              <a:rPr lang="ru-RU" altLang="ru-RU" b="1" smtClean="0"/>
              <a:t>качественного образования </a:t>
            </a:r>
            <a:r>
              <a:rPr lang="ru-RU" altLang="ru-RU" smtClean="0"/>
              <a:t>независимо от места проживания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800000"/>
                </a:solidFill>
                <a:latin typeface="+mn-lt"/>
                <a:ea typeface="+mn-ea"/>
                <a:cs typeface="+mn-cs"/>
              </a:rPr>
              <a:t>Цель проекта 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0" y="1484313"/>
            <a:ext cx="8964613" cy="46418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mtClean="0"/>
              <a:t>	</a:t>
            </a:r>
            <a:r>
              <a:rPr lang="ru-RU" altLang="ru-RU" sz="3600" smtClean="0"/>
              <a:t>Разработка, внедрение и апробация  модели организации образовательного процесса на основе </a:t>
            </a:r>
            <a:r>
              <a:rPr lang="ru-RU" altLang="ru-RU" sz="3600" b="1" smtClean="0"/>
              <a:t>индивидуального образовательного маршрута учащихся в условиях сетевого взаимодействия </a:t>
            </a:r>
            <a:r>
              <a:rPr lang="ru-RU" altLang="ru-RU" sz="3600" smtClean="0"/>
              <a:t>образовательного учреждения и учреждений дополнительного образования детей</a:t>
            </a: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320675"/>
            <a:ext cx="6753225" cy="1143000"/>
          </a:xfrm>
        </p:spPr>
        <p:txBody>
          <a:bodyPr/>
          <a:lstStyle/>
          <a:p>
            <a:r>
              <a:rPr lang="ru-RU" altLang="ru-RU" sz="4000" b="1" smtClean="0">
                <a:solidFill>
                  <a:srgbClr val="800000"/>
                </a:solidFill>
              </a:rPr>
              <a:t>Участники проекта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928813"/>
            <a:ext cx="8229600" cy="4352925"/>
          </a:xfrm>
        </p:spPr>
        <p:txBody>
          <a:bodyPr/>
          <a:lstStyle/>
          <a:p>
            <a:pPr marL="609600" indent="-609600">
              <a:buFontTx/>
              <a:buNone/>
              <a:defRPr/>
            </a:pPr>
            <a:r>
              <a:rPr lang="ru-RU" dirty="0" smtClean="0"/>
              <a:t>	</a:t>
            </a:r>
          </a:p>
          <a:p>
            <a:pPr marL="609600" indent="-609600">
              <a:buFontTx/>
              <a:buNone/>
              <a:defRPr/>
            </a:pPr>
            <a:endParaRPr lang="ru-RU" dirty="0" smtClean="0"/>
          </a:p>
          <a:p>
            <a:pPr marL="609600" indent="-609600">
              <a:buFontTx/>
              <a:buNone/>
              <a:defRPr/>
            </a:pPr>
            <a:r>
              <a:rPr lang="ru-RU" dirty="0" smtClean="0"/>
              <a:t>	</a:t>
            </a:r>
            <a:endParaRPr lang="ru-RU" sz="1400" b="1" kern="12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" name="Рисунок 3" descr="Рисунок1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6442" y="1463280"/>
            <a:ext cx="3312367" cy="20903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Рисунок1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97484" y="2597451"/>
            <a:ext cx="1871068" cy="1464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10" descr="http://www.tmrdush4.narod.ru/images/p1__1__dsc0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2590800" cy="1556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3" name="Рисунок 8" descr="Рисунок1_clipped_rev_2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64209">
            <a:off x="609600" y="2451100"/>
            <a:ext cx="207962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Рисунок5.pn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24" y="5286388"/>
            <a:ext cx="2034352" cy="1334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Рисунок4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0268">
            <a:off x="6493980" y="4615840"/>
            <a:ext cx="2113129" cy="1628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Рисунок6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060" y="1330828"/>
            <a:ext cx="2450592" cy="1383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Рисунок7.jp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35736">
            <a:off x="6541119" y="2124005"/>
            <a:ext cx="2183513" cy="1769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 rot="224947">
            <a:off x="6672263" y="1347788"/>
            <a:ext cx="2447925" cy="792162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charset="0"/>
            </a:endParaRPr>
          </a:p>
        </p:txBody>
      </p:sp>
      <p:pic>
        <p:nvPicPr>
          <p:cNvPr id="22" name="Рисунок 21" descr="Рисунок9.jpg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85835">
            <a:off x="2010751" y="5117218"/>
            <a:ext cx="2218496" cy="1840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Рисунок14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23536">
            <a:off x="1081243" y="4546510"/>
            <a:ext cx="1368152" cy="1695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Прямоугольник 25"/>
          <p:cNvSpPr/>
          <p:nvPr/>
        </p:nvSpPr>
        <p:spPr>
          <a:xfrm>
            <a:off x="2339752" y="1342864"/>
            <a:ext cx="4536504" cy="504057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572967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cs typeface="Arial" charset="0"/>
              </a:rPr>
              <a:t>МОУ  Константиновская   СШ</a:t>
            </a:r>
          </a:p>
        </p:txBody>
      </p:sp>
      <p:pic>
        <p:nvPicPr>
          <p:cNvPr id="80898" name="Picture 2" descr="http://cdt-tmr.edu.yar.ru/kartinki/logotip_w520_h18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44694" y="3608422"/>
            <a:ext cx="2438400" cy="1714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468930" y="3875379"/>
            <a:ext cx="3240360" cy="1368152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21062767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/>
              <a:t>МУ ДО «Центр дополнительного </a:t>
            </a:r>
          </a:p>
          <a:p>
            <a:pPr algn="ctr">
              <a:defRPr/>
            </a:pPr>
            <a:r>
              <a:rPr lang="ru-RU" b="1" dirty="0"/>
              <a:t>образования «Созвездие»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38888" y="3725863"/>
            <a:ext cx="2451100" cy="671512"/>
          </a:xfrm>
          <a:prstGeom prst="blockArc">
            <a:avLst>
              <a:gd name="adj1" fmla="val 10680446"/>
              <a:gd name="adj2" fmla="val 5065663"/>
              <a:gd name="adj3" fmla="val 13898"/>
            </a:avLst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cs typeface="Arial" charset="0"/>
              </a:rPr>
              <a:t>МОУ ДОД ДЮСШ №1</a:t>
            </a:r>
          </a:p>
        </p:txBody>
      </p:sp>
      <p:sp>
        <p:nvSpPr>
          <p:cNvPr id="19475" name="TextBox 14"/>
          <p:cNvSpPr txBox="1">
            <a:spLocks noChangeArrowheads="1"/>
          </p:cNvSpPr>
          <p:nvPr/>
        </p:nvSpPr>
        <p:spPr bwMode="auto">
          <a:xfrm>
            <a:off x="971550" y="3875088"/>
            <a:ext cx="2497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cs typeface="Arial" panose="020B0604020202020204" pitchFamily="34" charset="0"/>
              </a:rPr>
              <a:t>МОУ ДОД ДЮСШ №4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00188" y="642938"/>
            <a:ext cx="7186612" cy="100012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800000"/>
                </a:solidFill>
                <a:latin typeface="+mn-lt"/>
                <a:ea typeface="+mn-ea"/>
                <a:cs typeface="+mn-cs"/>
              </a:rPr>
              <a:t>Социальное партнёрство – это </a:t>
            </a:r>
          </a:p>
        </p:txBody>
      </p:sp>
      <p:sp>
        <p:nvSpPr>
          <p:cNvPr id="20483" name="Содержимое 3"/>
          <p:cNvSpPr>
            <a:spLocks noGrp="1"/>
          </p:cNvSpPr>
          <p:nvPr>
            <p:ph idx="1"/>
          </p:nvPr>
        </p:nvSpPr>
        <p:spPr>
          <a:xfrm>
            <a:off x="428625" y="2000250"/>
            <a:ext cx="8258175" cy="4125913"/>
          </a:xfrm>
        </p:spPr>
        <p:txBody>
          <a:bodyPr/>
          <a:lstStyle/>
          <a:p>
            <a:r>
              <a:rPr lang="ru-RU" altLang="ru-RU" smtClean="0"/>
              <a:t>обмен  реальными  образовательными  </a:t>
            </a:r>
          </a:p>
          <a:p>
            <a:pPr>
              <a:buFontTx/>
              <a:buNone/>
            </a:pPr>
            <a:r>
              <a:rPr lang="ru-RU" altLang="ru-RU" smtClean="0"/>
              <a:t>	ресурсами    партнеров;    </a:t>
            </a:r>
          </a:p>
          <a:p>
            <a:r>
              <a:rPr lang="ru-RU" altLang="ru-RU" smtClean="0"/>
              <a:t>обогащение    форм    реального    социального  взаимодействия  учащихся  со  сверстниками  и  другими  взрослыми  в  ходе  реализации разных видов деятельности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1214438"/>
            <a:ext cx="8186738" cy="428625"/>
          </a:xfrm>
        </p:spPr>
        <p:txBody>
          <a:bodyPr/>
          <a:lstStyle/>
          <a:p>
            <a:pPr>
              <a:lnSpc>
                <a:spcPts val="5280"/>
              </a:lnSpc>
              <a:defRPr/>
            </a:pPr>
            <a:r>
              <a:rPr lang="ru-RU" b="1" dirty="0" smtClean="0">
                <a:solidFill>
                  <a:srgbClr val="800000"/>
                </a:solidFill>
                <a:latin typeface="+mn-lt"/>
                <a:ea typeface="+mn-ea"/>
                <a:cs typeface="+mn-cs"/>
              </a:rPr>
              <a:t>Направления социального партнерства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285750" y="1928813"/>
            <a:ext cx="8643938" cy="4214812"/>
          </a:xfrm>
        </p:spPr>
        <p:txBody>
          <a:bodyPr/>
          <a:lstStyle/>
          <a:p>
            <a:r>
              <a:rPr lang="ru-RU" altLang="ru-RU" sz="2800" smtClean="0"/>
              <a:t>Повышение качества образования;</a:t>
            </a:r>
          </a:p>
          <a:p>
            <a:r>
              <a:rPr lang="ru-RU" altLang="ru-RU" sz="2800" smtClean="0"/>
              <a:t>социализация обучающихся и самоуправление;</a:t>
            </a:r>
          </a:p>
          <a:p>
            <a:r>
              <a:rPr lang="ru-RU" altLang="ru-RU" sz="2800" smtClean="0"/>
              <a:t>сохранение и укрепление здоровья;</a:t>
            </a:r>
          </a:p>
          <a:p>
            <a:r>
              <a:rPr lang="ru-RU" altLang="ru-RU" sz="2800" smtClean="0"/>
              <a:t>гражданско-патриотическое воспитание;</a:t>
            </a:r>
          </a:p>
          <a:p>
            <a:r>
              <a:rPr lang="ru-RU" altLang="ru-RU" sz="2800" smtClean="0"/>
              <a:t>профессиональное самоопределение  обучающихся;</a:t>
            </a:r>
          </a:p>
          <a:p>
            <a:r>
              <a:rPr lang="ru-RU" altLang="ru-RU" sz="2800" smtClean="0"/>
              <a:t>организация профессиональных проб и помощь в трудоустройстве на время школьных каникул;</a:t>
            </a:r>
          </a:p>
          <a:p>
            <a:r>
              <a:rPr lang="ru-RU" altLang="ru-RU" sz="2800" smtClean="0"/>
              <a:t>сотрудничество с ДОУ по подготовке детей к поступлению в школу.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2532" name="Picture 2" descr="Рисунок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71548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2415</TotalTime>
  <Words>1782</Words>
  <Application>Microsoft Office PowerPoint</Application>
  <PresentationFormat>Экран (4:3)</PresentationFormat>
  <Paragraphs>160</Paragraphs>
  <Slides>28</Slides>
  <Notes>20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Times New Roman</vt:lpstr>
      <vt:lpstr>Arial</vt:lpstr>
      <vt:lpstr>Calibri</vt:lpstr>
      <vt:lpstr>Comic Sans MS</vt:lpstr>
      <vt:lpstr>Оформление по умолчанию</vt:lpstr>
      <vt:lpstr>Тема Office</vt:lpstr>
      <vt:lpstr>Документ</vt:lpstr>
      <vt:lpstr>Document</vt:lpstr>
      <vt:lpstr>Социальное партнёрство как ресурс повышения качества образования и развития образовательной организации  Грамотинская С. Г.,  зам директора по УВР  МОУ Константиновская СШ   </vt:lpstr>
      <vt:lpstr>Направление деятельности школы на 2013-2016 учебный год</vt:lpstr>
      <vt:lpstr>Презентация PowerPoint</vt:lpstr>
      <vt:lpstr>Главная идея проекта </vt:lpstr>
      <vt:lpstr>Цель проекта </vt:lpstr>
      <vt:lpstr>Участники проекта</vt:lpstr>
      <vt:lpstr>Социальное партнёрство – это </vt:lpstr>
      <vt:lpstr>Направления социального партнерства  </vt:lpstr>
      <vt:lpstr>Презентация PowerPoint</vt:lpstr>
      <vt:lpstr>Презентация PowerPoint</vt:lpstr>
      <vt:lpstr>Презентация PowerPoint</vt:lpstr>
      <vt:lpstr>Мотивационная среда </vt:lpstr>
      <vt:lpstr>Презентация PowerPoint</vt:lpstr>
      <vt:lpstr>ШСК «Республика «СПОРТ»</vt:lpstr>
      <vt:lpstr>Презентация PowerPoint</vt:lpstr>
      <vt:lpstr>Презентация PowerPoint</vt:lpstr>
      <vt:lpstr>Школьное самоуправление </vt:lpstr>
      <vt:lpstr>Программа школьного выездного сбора в период со 2 по 3 октября 2015г. в ДОЛ «Чайка»</vt:lpstr>
      <vt:lpstr>Работа образовательных площадок</vt:lpstr>
      <vt:lpstr>Выборы</vt:lpstr>
      <vt:lpstr>Презентация PowerPoint</vt:lpstr>
      <vt:lpstr>Профессиональные пробы </vt:lpstr>
      <vt:lpstr>Презентация PowerPoint</vt:lpstr>
      <vt:lpstr>Город Мастеров</vt:lpstr>
      <vt:lpstr>             </vt:lpstr>
      <vt:lpstr>             </vt:lpstr>
      <vt:lpstr>Результаты школа   </vt:lpstr>
      <vt:lpstr>Результаты район 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Светлана Юрьевна Белянчева</cp:lastModifiedBy>
  <cp:revision>215</cp:revision>
  <dcterms:created xsi:type="dcterms:W3CDTF">2012-08-12T16:04:58Z</dcterms:created>
  <dcterms:modified xsi:type="dcterms:W3CDTF">2016-12-19T08:42:43Z</dcterms:modified>
</cp:coreProperties>
</file>