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63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2" r:id="rId24"/>
    <p:sldId id="283" r:id="rId25"/>
    <p:sldId id="268" r:id="rId26"/>
    <p:sldId id="285" r:id="rId27"/>
    <p:sldId id="286" r:id="rId28"/>
    <p:sldId id="287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10" autoAdjust="0"/>
  </p:normalViewPr>
  <p:slideViewPr>
    <p:cSldViewPr>
      <p:cViewPr varScale="1">
        <p:scale>
          <a:sx n="77" d="100"/>
          <a:sy n="77" d="100"/>
        </p:scale>
        <p:origin x="6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7A14-7917-4A66-975E-45DB8E0D0DD4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6533-6E18-444E-8D24-4EB508011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9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89A2-12C6-40B5-A897-D78A2F0686BE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C21E-0871-4905-8559-9BF21C9E3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4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50AB-8781-450C-B68F-2A01061CF39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6863-7499-4C11-A637-15FB60693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76D3-1DA0-4CEF-B1AA-A4AECF7B091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90B5-CFAF-481E-9B3F-7A258EB5C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90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782D-50FA-4331-9221-4C6D67CE1E22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2B1F0-30AF-4579-B40D-22D7C349B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44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4493-381A-4AF6-A677-EABEA9AA537E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CD0F-F3DC-49A0-A208-FCBD72A77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C24A-44C0-49AA-A351-B8D4E2B7FBB3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32F5-DC49-43D9-B349-E59B757929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22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13CD-5E9F-4B66-AFD7-B63C29513AC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9AEA6-B593-4CB4-8609-CABA7FBDA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4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3B8C-8087-45D9-88D7-1AA0F838697E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3B20-BE27-47FA-8F74-0D14E848C7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6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A50-6661-4112-9F09-1A0D0CE90BD0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E24EC-0302-4074-BD1F-608FB6921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47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44A8-C6A8-417A-8BF4-07B116ACF006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23B85-8C10-404B-A427-36FD4F93A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6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8C928-720E-48D2-AAB2-F2B8C58B18AA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4CF3D6-4693-4509-B0F8-C08B2EDCCB67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1" descr="floral-corner-6647164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2" descr="floral-corner-6647164.jpg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3" descr="floral-corner-6647164.jpg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424862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МЕЖРЕГИОНАЛЬНАЯ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НАУЧНО-ПРАКТИЧЕСКАЯ КОНФЕРЕНЦИЯ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«Инновации в образовании: региональные практики»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989138"/>
            <a:ext cx="7643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Конференция 4 «Воспитание и социализация обучающихся. Социальное партнерство»</a:t>
            </a: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57250" y="5643563"/>
            <a:ext cx="7786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Онегина Наталия Павловна, </a:t>
            </a:r>
          </a:p>
          <a:p>
            <a:pPr algn="ctr" eaLnBrk="1" hangingPunct="1"/>
            <a:r>
              <a:rPr lang="ru-RU" altLang="ru-RU" sz="2400" b="1"/>
              <a:t>директор МОУ СШ № 3 г.Гаврилов-Яма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4213" y="3716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Создание условий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для воспитания семейных ценностей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основе партнерства школы, семьи и социума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IMG_41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56435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41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64356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7688" y="6143625"/>
            <a:ext cx="3929062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  <a:cs typeface="Arial" charset="0"/>
              </a:rPr>
              <a:t>Акция «Сирень Победы»</a:t>
            </a:r>
          </a:p>
        </p:txBody>
      </p:sp>
      <p:sp>
        <p:nvSpPr>
          <p:cNvPr id="12293" name="Заголовок 1"/>
          <p:cNvSpPr>
            <a:spLocks noGrp="1"/>
          </p:cNvSpPr>
          <p:nvPr>
            <p:ph type="ctrTitle"/>
          </p:nvPr>
        </p:nvSpPr>
        <p:spPr>
          <a:xfrm>
            <a:off x="2000250" y="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Под знаком МЧС –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кадетский класс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«Юный пожарный-спасатель»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ia116.mycdn.me/image?t=3&amp;bid=816157804205&amp;id=816157804205&amp;plc=WEB&amp;tkn=*bMq81WLS40gpcs6dtFIueg53MJ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4427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82521dbaef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42852"/>
            <a:ext cx="1643074" cy="1605915"/>
          </a:xfrm>
          <a:prstGeom prst="ellipse">
            <a:avLst/>
          </a:prstGeom>
        </p:spPr>
      </p:pic>
      <p:sp>
        <p:nvSpPr>
          <p:cNvPr id="13316" name="Заголовок 1"/>
          <p:cNvSpPr>
            <a:spLocks noGrp="1"/>
          </p:cNvSpPr>
          <p:nvPr>
            <p:ph type="ctrTitle"/>
          </p:nvPr>
        </p:nvSpPr>
        <p:spPr>
          <a:xfrm>
            <a:off x="1785938" y="1428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Под знаком МЧС –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кадетский класс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«Юный пожарный-спасатель»</a:t>
            </a:r>
          </a:p>
        </p:txBody>
      </p:sp>
      <p:pic>
        <p:nvPicPr>
          <p:cNvPr id="2" name="Рисунок 7" descr="_MG_40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284538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75" y="714375"/>
            <a:ext cx="7858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002060"/>
                </a:solidFill>
                <a:latin typeface="+mj-lt"/>
                <a:cs typeface="Arial" charset="0"/>
              </a:rPr>
              <a:t>Гендерное</a:t>
            </a:r>
            <a:r>
              <a:rPr lang="ru-RU" sz="3200" b="1" dirty="0">
                <a:solidFill>
                  <a:srgbClr val="002060"/>
                </a:solidFill>
                <a:latin typeface="+mj-lt"/>
                <a:cs typeface="Arial" charset="0"/>
              </a:rPr>
              <a:t> воспитание - </a:t>
            </a:r>
            <a:r>
              <a:rPr lang="ru-RU" sz="3200" dirty="0">
                <a:solidFill>
                  <a:srgbClr val="002060"/>
                </a:solidFill>
                <a:latin typeface="+mj-lt"/>
                <a:cs typeface="Arial" charset="0"/>
              </a:rPr>
              <a:t>это организация педагогического процесса с учётом половой идентичности, особенностей развития детей в ходе </a:t>
            </a:r>
            <a:r>
              <a:rPr lang="ru-RU" sz="3200" dirty="0" err="1">
                <a:solidFill>
                  <a:srgbClr val="002060"/>
                </a:solidFill>
                <a:latin typeface="+mj-lt"/>
                <a:cs typeface="Arial" charset="0"/>
              </a:rPr>
              <a:t>полоролевой</a:t>
            </a:r>
            <a:r>
              <a:rPr lang="ru-RU" sz="3200" dirty="0">
                <a:solidFill>
                  <a:srgbClr val="002060"/>
                </a:solidFill>
                <a:latin typeface="+mj-lt"/>
                <a:cs typeface="Arial" charset="0"/>
              </a:rPr>
              <a:t> социализации.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2928938"/>
          <a:ext cx="7858125" cy="3214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063"/>
                <a:gridCol w="3929063"/>
              </a:tblGrid>
              <a:tr h="9184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</a:rPr>
                        <a:t>Мальчик-мужчина-защитник-добытчик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</a:rPr>
                        <a:t>Девочка-женщина-мать-хранительница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 очага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229620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14344" name="Рисунок 3" descr="HUg4aIEAa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3643313"/>
            <a:ext cx="1187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4" descr="rubixm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786188"/>
            <a:ext cx="23717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Воспитательный класс для девочек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«Жемчужина России»</a:t>
            </a:r>
          </a:p>
        </p:txBody>
      </p:sp>
      <p:pic>
        <p:nvPicPr>
          <p:cNvPr id="15363" name="Picture 4" descr="http://ia116.mycdn.me/image?t=3&amp;bid=812892653229&amp;id=812892653229&amp;plc=WEB&amp;tkn=*TViW0tU-sao2-Hh3DcOHK-GS9M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566863"/>
            <a:ext cx="7265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MG_0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48926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MG_08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0005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Воспитательный класс для девочек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«Жемчужина России»</a:t>
            </a:r>
          </a:p>
        </p:txBody>
      </p:sp>
      <p:pic>
        <p:nvPicPr>
          <p:cNvPr id="6" name="Рисунок 5" descr="IMG_08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643313"/>
            <a:ext cx="3500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572125" y="1643063"/>
            <a:ext cx="300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Мастер-классы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от наших 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IMG_41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58578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Воспитательный класс для девочек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«Жемчужина России»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929313" y="1643063"/>
            <a:ext cx="300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Проект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«Русская изба»</a:t>
            </a:r>
          </a:p>
        </p:txBody>
      </p:sp>
      <p:pic>
        <p:nvPicPr>
          <p:cNvPr id="10" name="Рисунок 9" descr="IMG_41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286125"/>
            <a:ext cx="500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Воспитательный класс для девочек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«Жемчужина России»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6143625" y="1000125"/>
            <a:ext cx="3000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Проект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«Русская кукла»</a:t>
            </a:r>
          </a:p>
        </p:txBody>
      </p:sp>
      <p:pic>
        <p:nvPicPr>
          <p:cNvPr id="18436" name="Рисунок 5" descr="IMG_41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6178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39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785938"/>
            <a:ext cx="2428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G_41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4143375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1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627062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Культурологический проект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«Мои родники»</a:t>
            </a:r>
          </a:p>
        </p:txBody>
      </p:sp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214688"/>
            <a:ext cx="35750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Культурологический проект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«Мои родники»</a:t>
            </a:r>
          </a:p>
        </p:txBody>
      </p:sp>
      <p:pic>
        <p:nvPicPr>
          <p:cNvPr id="20483" name="Рисунок 7" descr="IMG_48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4760913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9" descr="IMG_48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525" y="3714750"/>
            <a:ext cx="45704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ххх\Desktop\СЕМИНАР\DSCN2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1638"/>
            <a:ext cx="337978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ххх\Desktop\СЕМИНАР\DSCN2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836613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Users\ххх\Desktop\СЕМИНАР\DSCN24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28479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ххх\Desktop\СЕМИНАР\DSCN24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608388"/>
            <a:ext cx="26320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1260475" y="3138488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Видео-рассказ о семье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4679950" y="34639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Первые спортивные победы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1042988" y="5641975"/>
            <a:ext cx="3457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Доска признаний и сюрпризов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4286250" y="6143625"/>
            <a:ext cx="4214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Семейная летопись событий и фраз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Уроки в семейном гнезде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(семья Петровых)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8388350" cy="1470025"/>
          </a:xfrm>
        </p:spPr>
        <p:txBody>
          <a:bodyPr/>
          <a:lstStyle/>
          <a:p>
            <a:pPr algn="r" eaLnBrk="1" hangingPunct="1"/>
            <a:r>
              <a:rPr lang="ru-RU" altLang="ru-RU" sz="3600" b="1" smtClean="0">
                <a:solidFill>
                  <a:srgbClr val="008000"/>
                </a:solidFill>
                <a:latin typeface="Monotype Corsiva" panose="03010101010201010101" pitchFamily="66" charset="0"/>
              </a:rPr>
              <a:t>« Природа , создав людей такими, каковы они есть, даровала им великое утешение </a:t>
            </a:r>
            <a:br>
              <a:rPr lang="ru-RU" altLang="ru-RU" sz="3600" b="1" smtClean="0">
                <a:solidFill>
                  <a:srgbClr val="008000"/>
                </a:solidFill>
                <a:latin typeface="Monotype Corsiva" panose="03010101010201010101" pitchFamily="66" charset="0"/>
              </a:rPr>
            </a:br>
            <a:r>
              <a:rPr lang="ru-RU" altLang="ru-RU" sz="3600" b="1" smtClean="0">
                <a:solidFill>
                  <a:srgbClr val="008000"/>
                </a:solidFill>
                <a:latin typeface="Monotype Corsiva" panose="03010101010201010101" pitchFamily="66" charset="0"/>
              </a:rPr>
              <a:t>от многих  зол, наделив их  семьями и Родиной»»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716338"/>
            <a:ext cx="7354888" cy="1752600"/>
          </a:xfrm>
        </p:spPr>
        <p:txBody>
          <a:bodyPr/>
          <a:lstStyle/>
          <a:p>
            <a:pPr algn="r" eaLnBrk="1" hangingPunct="1"/>
            <a:r>
              <a:rPr lang="ru-RU" altLang="ru-RU" sz="2800" i="1" smtClean="0">
                <a:solidFill>
                  <a:schemeClr val="tx1"/>
                </a:solidFill>
                <a:cs typeface="Aharoni" pitchFamily="2" charset="-79"/>
              </a:rPr>
              <a:t>Уго Фосколо(итальянский поэт и филолог</a:t>
            </a:r>
            <a:r>
              <a:rPr lang="ru-RU" altLang="ru-RU" sz="240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ххх\Desktop\СЕМИНАР\DSCN2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260350"/>
            <a:ext cx="3238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ххх\Desktop\СЕМИНАР\DSCN25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7574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ххх\Desktop\СЕМИНАР\DSCN2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4217988"/>
            <a:ext cx="27273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ххх\Desktop\СЕМИНАР\DSCN25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963738"/>
            <a:ext cx="42846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ххх\Desktop\СЕМИНАР\DSCN25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176713"/>
            <a:ext cx="29860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Уроки в семейном гнезде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(семья Петровых)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IMG_09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928688"/>
            <a:ext cx="62150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9" descr="IMG_38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10" descr="IMG_09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43926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Традиционные дела и тематические периоды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Традиционные дела и тематические периоды</a:t>
            </a:r>
          </a:p>
        </p:txBody>
      </p:sp>
      <p:pic>
        <p:nvPicPr>
          <p:cNvPr id="24579" name="Рисунок 5" descr="IMG_49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75723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813" y="5643563"/>
            <a:ext cx="7572375" cy="10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charset="0"/>
                <a:cs typeface="Arial" charset="0"/>
              </a:rPr>
              <a:t>Победители номинаций «Ученик года», «Учитель года», «Кадет года» и «Семья года» в рамках ежегодного конкурса «Класс года»( 2016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928688" y="1000125"/>
            <a:ext cx="2714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Районный краеведческий сборник «Возвращение к истокам»</a:t>
            </a:r>
          </a:p>
        </p:txBody>
      </p:sp>
      <p:pic>
        <p:nvPicPr>
          <p:cNvPr id="25604" name="Рисунок 7" descr="8 выпуск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642938"/>
            <a:ext cx="30003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8 выпуск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286125"/>
            <a:ext cx="5372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928688" y="1000125"/>
            <a:ext cx="2714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Районный краеведческий сборник «Возвращение к истокам»</a:t>
            </a:r>
          </a:p>
        </p:txBody>
      </p:sp>
      <p:pic>
        <p:nvPicPr>
          <p:cNvPr id="26628" name="Рисунок 5" descr="12 выпуск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500063"/>
            <a:ext cx="3063875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 выпуск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56642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IMG_39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175" y="2881313"/>
            <a:ext cx="59658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3" descr="_MG_4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4657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625" y="0"/>
            <a:ext cx="8229600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Волонтерский отряд «ЛОТОС»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Обложка_НОСЖ_10-кл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9551">
            <a:off x="642910" y="3228534"/>
            <a:ext cx="2151111" cy="307183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 fov="4500000">
              <a:rot lat="300000" lon="19800000" rev="0"/>
            </a:camera>
            <a:lightRig rig="threePt" dir="t"/>
          </a:scene3d>
          <a:sp3d extrusionH="254000" contourW="19050">
            <a:bevelT w="82550" h="44450" prst="angle"/>
            <a:bevelB w="82550" h="44450"/>
            <a:contourClr>
              <a:schemeClr val="tx1"/>
            </a:contourClr>
          </a:sp3d>
        </p:spPr>
      </p:pic>
      <p:pic>
        <p:nvPicPr>
          <p:cNvPr id="5" name="Picture 3" descr="C:\Users\Елена Борисовна\Desktop\Нравственные основы семейной жизни\Обложка_МетРек_10 кл_174х230_3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238533"/>
            <a:ext cx="2357454" cy="314271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071810"/>
            <a:ext cx="2468121" cy="318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253431" lon="2161333" rev="2140005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571500"/>
            <a:ext cx="8229600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Курс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«Нравственные основы семейной жизни»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625" y="571500"/>
            <a:ext cx="8229600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Курс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«Нравственные основы семейной жизни»</a:t>
            </a:r>
          </a:p>
        </p:txBody>
      </p:sp>
      <p:pic>
        <p:nvPicPr>
          <p:cNvPr id="29700" name="Рисунок 8" descr="IMG_09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50720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MG_36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3286125"/>
            <a:ext cx="510857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50" y="928688"/>
            <a:ext cx="8229600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Программа формирования ответственной и позитивной </a:t>
            </a:r>
            <a:r>
              <a:rPr lang="ru-RU" sz="2800" dirty="0" err="1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родительсокой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позиции «</a:t>
            </a:r>
            <a:r>
              <a:rPr lang="ru-RU" sz="2800" dirty="0" err="1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Семь-Я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2357438"/>
            <a:ext cx="7429500" cy="2500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учащимися « </a:t>
            </a:r>
            <a:r>
              <a:rPr lang="ru-RU" b="1" dirty="0" err="1">
                <a:solidFill>
                  <a:schemeClr val="tx1"/>
                </a:solidFill>
              </a:rPr>
              <a:t>Мы-будущие</a:t>
            </a:r>
            <a:r>
              <a:rPr lang="ru-RU" b="1" dirty="0">
                <a:solidFill>
                  <a:schemeClr val="tx1"/>
                </a:solidFill>
              </a:rPr>
              <a:t> родители»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 Работа с родителями «Ответственное </a:t>
            </a:r>
            <a:r>
              <a:rPr lang="ru-RU" b="1" dirty="0" err="1">
                <a:solidFill>
                  <a:schemeClr val="tx1"/>
                </a:solidFill>
              </a:rPr>
              <a:t>родительство</a:t>
            </a:r>
            <a:r>
              <a:rPr lang="ru-RU" b="1" dirty="0">
                <a:solidFill>
                  <a:schemeClr val="tx1"/>
                </a:solidFill>
              </a:rPr>
              <a:t>»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педагогами Воспитываем семьянина»,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социальными партнерами « Мы вместе»,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семьями будущих учеников «Готовимся к школе вместе»,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семьями будущих учеников «Готовимся к школе вместе»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Работа с социумом (жители микрорайона, выпускники школы) «Поможем семье»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44782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5429288" cy="5429288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6314" y="4071942"/>
            <a:ext cx="435768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Стратегия развития воспитани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5718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57188" y="3357563"/>
            <a:ext cx="8358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i="1">
                <a:solidFill>
                  <a:srgbClr val="002060"/>
                </a:solidFill>
              </a:rPr>
              <a:t>«…Формирование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</a:t>
            </a:r>
          </a:p>
        </p:txBody>
      </p:sp>
      <p:pic>
        <p:nvPicPr>
          <p:cNvPr id="5124" name="Рисунок 3" descr="1434782065_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2862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28688" y="1785938"/>
            <a:ext cx="7572375" cy="4524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400">
                <a:latin typeface="Times New Roman" pitchFamily="18" charset="0"/>
                <a:cs typeface="Arial" charset="0"/>
              </a:rPr>
              <a:t>Личностные  результаты освоения основного общего образования должны отражать </a:t>
            </a:r>
            <a:r>
              <a:rPr lang="ru-RU" sz="2400">
                <a:latin typeface="Arial" charset="0"/>
                <a:cs typeface="Arial" charset="0"/>
              </a:rPr>
              <a:t>«</a:t>
            </a:r>
            <a:r>
              <a:rPr lang="ru-RU" sz="2400">
                <a:latin typeface="Times New Roman" pitchFamily="18" charset="0"/>
                <a:cs typeface="Arial" charset="0"/>
              </a:rPr>
              <a:t> воспитание гражданской идентичности, патриотизма, любви и уважения к Отечеству, чувства гордости за свою Родину, прошлое и настоящее многонационального народа России; 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человечества; усвоении гуманистических, демократических и традиционных ценностей многонационального российского общества; воспитание чувства ответственности и долга пред Родиной</a:t>
            </a:r>
            <a:r>
              <a:rPr lang="ru-RU" sz="2400">
                <a:latin typeface="Arial" charset="0"/>
                <a:cs typeface="Arial" charset="0"/>
              </a:rPr>
              <a:t>»</a:t>
            </a:r>
            <a:r>
              <a:rPr lang="ru-RU" sz="2400">
                <a:latin typeface="Times New Roman" pitchFamily="18" charset="0"/>
                <a:cs typeface="Arial" charset="0"/>
              </a:rPr>
              <a:t>.</a:t>
            </a:r>
            <a:endParaRPr lang="ru-RU" sz="2400">
              <a:latin typeface="Arial" charset="0"/>
              <a:cs typeface="Arial" charset="0"/>
            </a:endParaRPr>
          </a:p>
        </p:txBody>
      </p:sp>
      <p:pic>
        <p:nvPicPr>
          <p:cNvPr id="6147" name="Рисунок 3" descr="2961015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357188"/>
            <a:ext cx="4254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642938" y="642938"/>
            <a:ext cx="7643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u="sng"/>
              <a:t>Создание воспитывающей среды </a:t>
            </a:r>
            <a:r>
              <a:rPr lang="ru-RU" altLang="ru-RU" sz="2400"/>
              <a:t>– это «оптимизация всех компонентов среды, направленная на усиление непосредственного и  опосредованного воспитательного воздействия на объект воспитания»</a:t>
            </a:r>
          </a:p>
        </p:txBody>
      </p:sp>
      <p:pic>
        <p:nvPicPr>
          <p:cNvPr id="7171" name="Рисунок 3" descr="ebc4ce21ab857b6d0953ea1ba24bc9a9_18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2643188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25" y="5357813"/>
            <a:ext cx="8358188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Рожков М.И., Сапожникова Т.Н. Формирование у школьников гражданской идентичности и межэтнической толерантности в поликультурном пространстве: методическое пособие. – Ярославль, Канцлер, 2013. – С.30</a:t>
            </a:r>
          </a:p>
        </p:txBody>
      </p:sp>
      <p:pic>
        <p:nvPicPr>
          <p:cNvPr id="7173" name="Рисунок 5" descr="800PX-~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300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smtClean="0"/>
              <a:t>МОУ СШ № 3 г.Гаврилов-Яма</a:t>
            </a:r>
          </a:p>
        </p:txBody>
      </p:sp>
      <p:pic>
        <p:nvPicPr>
          <p:cNvPr id="8195" name="Содержимое 6" descr="p2_pic_0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928688"/>
            <a:ext cx="616267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0" y="2786063"/>
            <a:ext cx="7715250" cy="3786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Функционирует с 1964 года. 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Обучается 327 учеников из 181 семьи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( с 09.01.2017 будет обучаться 33 ребенка с умственной отсталостью)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Педагогический коллектив -24 педагога, средний возраст педагогов 47 лет.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Находится в городском районе, частном секторе с малоразвитой инфраструктурой, 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удалена от культурных и </a:t>
            </a:r>
            <a:r>
              <a:rPr lang="ru-RU" sz="2400" dirty="0" err="1">
                <a:latin typeface="Arial" charset="0"/>
                <a:cs typeface="Arial" charset="0"/>
              </a:rPr>
              <a:t>досуговых</a:t>
            </a:r>
            <a:r>
              <a:rPr lang="ru-RU" sz="2400" dirty="0">
                <a:latin typeface="Arial" charset="0"/>
                <a:cs typeface="Arial" charset="0"/>
              </a:rPr>
              <a:t> центров города Гаврилов-Ям.</a:t>
            </a:r>
          </a:p>
        </p:txBody>
      </p:sp>
      <p:pic>
        <p:nvPicPr>
          <p:cNvPr id="8197" name="Рисунок 5" descr="p1_novyiy-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1252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214438" y="2000250"/>
            <a:ext cx="2714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/>
              <a:t>« Перспективный план «перезагрузки» взаимоотношений «семья-школа» »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643313" y="1071563"/>
            <a:ext cx="3786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Психолого-педагогическое просвещение.</a:t>
            </a:r>
            <a:endParaRPr lang="ru-RU" alt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29063" y="1714500"/>
            <a:ext cx="392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Включение родителей                        в учебный процесс.</a:t>
            </a:r>
            <a:endParaRPr lang="ru-RU" alt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57688" y="2357438"/>
            <a:ext cx="314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Привлечение родителей к активному участию во внеклассной деятельности.</a:t>
            </a:r>
            <a:endParaRPr lang="ru-RU" alt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4875" y="3286125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Общественное управление образовательной организацией</a:t>
            </a:r>
            <a:r>
              <a:rPr lang="ru-RU" altLang="ru-RU" sz="1400">
                <a:latin typeface="Times New Roman" panose="02020603050405020304" pitchFamily="18" charset="0"/>
              </a:rPr>
              <a:t>.</a:t>
            </a:r>
            <a:endParaRPr lang="ru-RU" altLang="ru-RU" sz="7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929188" y="40005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Волонтерская деятельность.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  <p:bldP spid="297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521dbaef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42852"/>
            <a:ext cx="1643074" cy="1605915"/>
          </a:xfrm>
          <a:prstGeom prst="ellipse">
            <a:avLst/>
          </a:prstGeom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57200" y="1524000"/>
            <a:ext cx="2971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Критерии приема в кадетский класс:</a:t>
            </a:r>
          </a:p>
          <a:p>
            <a:pPr algn="just" eaLnBrk="1" hangingPunct="1"/>
            <a:endParaRPr lang="ru-RU" altLang="ru-RU" sz="20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Физическая готовность и отсутствие противопоказаний по здоровье.</a:t>
            </a:r>
          </a:p>
          <a:p>
            <a:pPr algn="just" eaLnBrk="1" hangingPunct="1"/>
            <a:endParaRPr lang="ru-RU" altLang="ru-RU" sz="2000"/>
          </a:p>
          <a:p>
            <a:pPr algn="just">
              <a:buFontTx/>
              <a:buChar char="•"/>
            </a:pPr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Желание учащихся и их родителей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2800"/>
          </a:p>
        </p:txBody>
      </p:sp>
      <p:pic>
        <p:nvPicPr>
          <p:cNvPr id="6" name="Рисунок 5" descr="_MG_07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1714488"/>
            <a:ext cx="56007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Заголовок 1"/>
          <p:cNvSpPr>
            <a:spLocks noGrp="1"/>
          </p:cNvSpPr>
          <p:nvPr>
            <p:ph type="ctrTitle"/>
          </p:nvPr>
        </p:nvSpPr>
        <p:spPr>
          <a:xfrm>
            <a:off x="1785938" y="1428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Под знаком МЧС –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кадетский класс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«Юный пожарный-спасатель»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36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47863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 descr="IMG_43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49323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MG_18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1547813"/>
            <a:ext cx="46434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82521dbaef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0"/>
            <a:ext cx="1600200" cy="1605915"/>
          </a:xfrm>
          <a:prstGeom prst="ellipse">
            <a:avLst/>
          </a:prstGeom>
        </p:spPr>
      </p:pic>
      <p:sp>
        <p:nvSpPr>
          <p:cNvPr id="11270" name="Заголовок 1"/>
          <p:cNvSpPr>
            <a:spLocks noGrp="1"/>
          </p:cNvSpPr>
          <p:nvPr>
            <p:ph type="ctrTitle"/>
          </p:nvPr>
        </p:nvSpPr>
        <p:spPr>
          <a:xfrm>
            <a:off x="1214438" y="1428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Под знаком МЧС –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кадетский класс </a:t>
            </a:r>
            <a:b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Arial Black" panose="020B0A04020102020204" pitchFamily="34" charset="0"/>
              </a:rPr>
              <a:t>«Юный пожарный-спасатель»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608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Monotype Corsiva</vt:lpstr>
      <vt:lpstr>Aharoni</vt:lpstr>
      <vt:lpstr>Times New Roman</vt:lpstr>
      <vt:lpstr>Arial Black</vt:lpstr>
      <vt:lpstr>Wingdings</vt:lpstr>
      <vt:lpstr>Тема Office</vt:lpstr>
      <vt:lpstr>МЕЖРЕГИОНАЛЬНАЯ  НАУЧНО-ПРАКТИЧЕСКАЯ КОНФЕРЕНЦИЯ «Инновации в образовании: региональные практики» </vt:lpstr>
      <vt:lpstr>« Природа , создав людей такими, каковы они есть, даровала им великое утешение  от многих  зол, наделив их  семьями и Родиной»»</vt:lpstr>
      <vt:lpstr>Презентация PowerPoint</vt:lpstr>
      <vt:lpstr>Презентация PowerPoint</vt:lpstr>
      <vt:lpstr>Презентация PowerPoint</vt:lpstr>
      <vt:lpstr>МОУ СШ № 3 г.Гаврилов-Яма</vt:lpstr>
      <vt:lpstr>Презентация PowerPoint</vt:lpstr>
      <vt:lpstr>Под знаком МЧС –  кадетский класс  «Юный пожарный-спасатель»</vt:lpstr>
      <vt:lpstr>Под знаком МЧС –  кадетский класс  «Юный пожарный-спасатель»</vt:lpstr>
      <vt:lpstr>Под знаком МЧС –  кадетский класс  «Юный пожарный-спасатель»</vt:lpstr>
      <vt:lpstr>Под знаком МЧС –  кадетский класс  «Юный пожарный-спасатель»</vt:lpstr>
      <vt:lpstr>Презентация PowerPoint</vt:lpstr>
      <vt:lpstr>Воспитательный класс для девочек «Жемчужина России»</vt:lpstr>
      <vt:lpstr>Воспитательный класс для девочек «Жемчужина России»</vt:lpstr>
      <vt:lpstr>Воспитательный класс для девочек «Жемчужина России»</vt:lpstr>
      <vt:lpstr>Воспитательный класс для девочек «Жемчужина России»</vt:lpstr>
      <vt:lpstr>Культурологический проект «Мои родники»</vt:lpstr>
      <vt:lpstr>Культурологический проект «Мои родники»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Светлана Юрьевна Белянчева</cp:lastModifiedBy>
  <cp:revision>55</cp:revision>
  <dcterms:created xsi:type="dcterms:W3CDTF">2015-01-27T10:59:24Z</dcterms:created>
  <dcterms:modified xsi:type="dcterms:W3CDTF">2016-12-19T08:43:16Z</dcterms:modified>
</cp:coreProperties>
</file>