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4" r:id="rId5"/>
    <p:sldId id="268" r:id="rId6"/>
    <p:sldId id="263" r:id="rId7"/>
    <p:sldId id="273" r:id="rId8"/>
    <p:sldId id="270" r:id="rId9"/>
    <p:sldId id="258" r:id="rId10"/>
    <p:sldId id="271" r:id="rId11"/>
    <p:sldId id="272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800080"/>
    <a:srgbClr val="CC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4" y="6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СМИЧМИЧсмИчсмчРИП\корешок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77820"/>
            <a:ext cx="6012161" cy="66801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556042">
            <a:off x="6460447" y="4415614"/>
            <a:ext cx="2448272" cy="40011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Умение общаться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354072">
            <a:off x="6402104" y="1824789"/>
            <a:ext cx="2448272" cy="707886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Умение  управлять временем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186757">
            <a:off x="5901058" y="3152758"/>
            <a:ext cx="2641141" cy="707886"/>
          </a:xfrm>
          <a:prstGeom prst="rect">
            <a:avLst/>
          </a:prstGeom>
          <a:noFill/>
          <a:ln w="28575">
            <a:solidFill>
              <a:srgbClr val="FF0066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Умение  ставить цели и достигать их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155831">
            <a:off x="5974748" y="499854"/>
            <a:ext cx="2641141" cy="707886"/>
          </a:xfrm>
          <a:prstGeom prst="rect">
            <a:avLst/>
          </a:prstGeom>
          <a:noFill/>
          <a:ln w="38100">
            <a:solidFill>
              <a:srgbClr val="80008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Умение  работать с информацией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5589240"/>
            <a:ext cx="914400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1028924">
            <a:off x="6149962" y="5440573"/>
            <a:ext cx="2641141" cy="1015663"/>
          </a:xfrm>
          <a:prstGeom prst="rect">
            <a:avLst/>
          </a:prstGeom>
          <a:noFill/>
          <a:ln w="38100">
            <a:solidFill>
              <a:srgbClr val="3333FF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Способность к образованию и саморазвитию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</a:rPr>
              <a:t>Извлечение из индивидуального дневника оценивания  общих компетенций</a:t>
            </a:r>
            <a:endParaRPr lang="ru-RU" sz="2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941168"/>
            <a:ext cx="8784976" cy="1916832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3800" i="1" dirty="0" smtClean="0">
                <a:solidFill>
                  <a:srgbClr val="002060"/>
                </a:solidFill>
              </a:rPr>
              <a:t>Критерии оценки:</a:t>
            </a:r>
          </a:p>
          <a:p>
            <a:pPr algn="just">
              <a:buNone/>
            </a:pPr>
            <a:r>
              <a:rPr lang="ru-RU" sz="3800" i="1" dirty="0" smtClean="0">
                <a:solidFill>
                  <a:srgbClr val="002060"/>
                </a:solidFill>
              </a:rPr>
              <a:t>0  –   образовательный  результат не достигнут, эталонный параметр не проявляется (не способен,   не готов, не освоил  и т.д.);</a:t>
            </a:r>
            <a:endParaRPr lang="ru-RU" sz="38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3800" i="1" dirty="0" smtClean="0">
                <a:solidFill>
                  <a:srgbClr val="002060"/>
                </a:solidFill>
              </a:rPr>
              <a:t>1 –  образовательный результат достигнут недостаточно, эталонный параметр проявляется частично (допускает ошибки, нуждается в помощи, параметр проявляется неустойчиво  и т.д.);</a:t>
            </a:r>
            <a:endParaRPr lang="ru-RU" sz="38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3800" i="1" dirty="0" smtClean="0">
                <a:solidFill>
                  <a:srgbClr val="002060"/>
                </a:solidFill>
              </a:rPr>
              <a:t>2 –   образовательный  результат достигнут, эталонный параметр проявляется полностью (способен, готов,  освоил  и т.д.).</a:t>
            </a:r>
            <a:endParaRPr lang="ru-RU" sz="3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54" y="980728"/>
            <a:ext cx="903824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E:\СМИЧМИЧсмИчсмчРИП\2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231528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СМИЧМИЧсмИчсмчРИП\корешок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5112568" cy="56806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556042">
            <a:off x="6460447" y="4415614"/>
            <a:ext cx="2448272" cy="40011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Умение общаться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354072">
            <a:off x="6402104" y="1824789"/>
            <a:ext cx="2448272" cy="707886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Умение  управлять временем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186757">
            <a:off x="5901058" y="3152758"/>
            <a:ext cx="2641141" cy="707886"/>
          </a:xfrm>
          <a:prstGeom prst="rect">
            <a:avLst/>
          </a:prstGeom>
          <a:noFill/>
          <a:ln w="28575">
            <a:solidFill>
              <a:srgbClr val="FF0066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Умение  ставить цели и достигать их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155831">
            <a:off x="5974748" y="499854"/>
            <a:ext cx="2641141" cy="707886"/>
          </a:xfrm>
          <a:prstGeom prst="rect">
            <a:avLst/>
          </a:prstGeom>
          <a:noFill/>
          <a:ln w="38100">
            <a:solidFill>
              <a:srgbClr val="80008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Умение  работать с информацией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5589240"/>
            <a:ext cx="914400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1028924">
            <a:off x="6149962" y="5440573"/>
            <a:ext cx="2641141" cy="1015663"/>
          </a:xfrm>
          <a:prstGeom prst="rect">
            <a:avLst/>
          </a:prstGeom>
          <a:noFill/>
          <a:ln w="38100">
            <a:solidFill>
              <a:srgbClr val="3333FF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Способность к образованию и саморазвитию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3" name="Picture 2" descr="E:\СМИЧМИЧсмИчсмчРИП\модел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5661248"/>
            <a:ext cx="3147123" cy="576064"/>
          </a:xfrm>
          <a:prstGeom prst="rect">
            <a:avLst/>
          </a:prstGeom>
          <a:noFill/>
        </p:spPr>
      </p:pic>
      <p:pic>
        <p:nvPicPr>
          <p:cNvPr id="21508" name="Picture 4" descr="https://pp.vk.me/c626131/v626131611/3ab04/CnK88fdkJX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4445409" cy="4176464"/>
          </a:xfrm>
          <a:prstGeom prst="rect">
            <a:avLst/>
          </a:prstGeom>
          <a:noFill/>
        </p:spPr>
      </p:pic>
      <p:pic>
        <p:nvPicPr>
          <p:cNvPr id="21506" name="Picture 2" descr="E:\СМИЧМИЧсмИчсмчРИП\модель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92288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" descr="E:\СМИЧМИЧсмИчсмчРИП\1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5373216"/>
            <a:ext cx="6707411" cy="1378473"/>
          </a:xfrm>
          <a:prstGeom prst="rect">
            <a:avLst/>
          </a:prstGeom>
          <a:noFill/>
        </p:spPr>
      </p:pic>
      <p:pic>
        <p:nvPicPr>
          <p:cNvPr id="6" name="Picture 1" descr="E:\СМИЧМИЧсмИчсмчРИП\1-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781" y="188639"/>
            <a:ext cx="9325359" cy="4968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СМИЧМИЧсмИчсмчРИП\модел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5305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СМИЧМИЧсмИчсмчРИП\модел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93680"/>
            <a:ext cx="7956376" cy="700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низ 17"/>
          <p:cNvSpPr/>
          <p:nvPr/>
        </p:nvSpPr>
        <p:spPr>
          <a:xfrm flipV="1">
            <a:off x="8100392" y="4941168"/>
            <a:ext cx="567680" cy="639688"/>
          </a:xfrm>
          <a:prstGeom prst="downArrow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8028384" y="1484784"/>
            <a:ext cx="484632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39552" y="1484784"/>
            <a:ext cx="484632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259632" y="1052736"/>
            <a:ext cx="6552728" cy="511256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6" y="332656"/>
            <a:ext cx="3240360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80008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Georgia" pitchFamily="18" charset="0"/>
            </a:endParaRPr>
          </a:p>
          <a:p>
            <a:pPr algn="ctr"/>
            <a:r>
              <a:rPr lang="ru-RU" sz="2000" dirty="0" smtClean="0">
                <a:latin typeface="Georgia" pitchFamily="18" charset="0"/>
              </a:rPr>
              <a:t>УЧЕБНАЯ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ДЕЯТЕЛЬНОСТЬ</a:t>
            </a:r>
          </a:p>
          <a:p>
            <a:pPr algn="ctr"/>
            <a:endParaRPr lang="ru-RU" sz="2000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132856"/>
            <a:ext cx="2448272" cy="707886"/>
          </a:xfrm>
          <a:prstGeom prst="rect">
            <a:avLst/>
          </a:prstGeom>
          <a:solidFill>
            <a:srgbClr val="CC00FF"/>
          </a:solidFill>
          <a:ln w="38100">
            <a:solidFill>
              <a:srgbClr val="80008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преподаватель</a:t>
            </a:r>
          </a:p>
          <a:p>
            <a:pPr algn="ctr"/>
            <a:endParaRPr lang="ru-RU" sz="2000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2132856"/>
            <a:ext cx="2520280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научный 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руководитель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4" y="4149080"/>
            <a:ext cx="2425117" cy="707886"/>
          </a:xfrm>
          <a:prstGeom prst="rect">
            <a:avLst/>
          </a:prstGeom>
          <a:solidFill>
            <a:srgbClr val="FF0066"/>
          </a:solidFill>
          <a:ln w="28575">
            <a:solidFill>
              <a:srgbClr val="FF0066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руководитель 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практики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077072"/>
            <a:ext cx="2304256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классный руководитель</a:t>
            </a:r>
          </a:p>
        </p:txBody>
      </p:sp>
      <p:sp>
        <p:nvSpPr>
          <p:cNvPr id="20" name="Стрелка вниз 19"/>
          <p:cNvSpPr/>
          <p:nvPr/>
        </p:nvSpPr>
        <p:spPr>
          <a:xfrm flipV="1">
            <a:off x="467544" y="4941168"/>
            <a:ext cx="567680" cy="639688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300192" y="3212976"/>
            <a:ext cx="2843808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педагог-психолог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212976"/>
            <a:ext cx="2843808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работодатель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3968" y="0"/>
            <a:ext cx="432048" cy="1938992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latin typeface="Georgia" pitchFamily="18" charset="0"/>
            </a:endParaRPr>
          </a:p>
          <a:p>
            <a:pPr algn="ctr"/>
            <a:r>
              <a:rPr lang="ru-RU" sz="1200" b="1" dirty="0" smtClean="0">
                <a:latin typeface="Georgia" pitchFamily="18" charset="0"/>
              </a:rPr>
              <a:t>Р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О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Д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И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Т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Е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Л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И</a:t>
            </a:r>
          </a:p>
          <a:p>
            <a:pPr algn="ctr"/>
            <a:endParaRPr lang="ru-RU" sz="1200" dirty="0" smtClean="0"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3968" y="4365010"/>
            <a:ext cx="288032" cy="249299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А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Д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М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И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Н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И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С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Т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Р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АТ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О</a:t>
            </a:r>
          </a:p>
          <a:p>
            <a:pPr algn="ctr"/>
            <a:r>
              <a:rPr lang="ru-RU" sz="1200" b="1" dirty="0" err="1" smtClean="0">
                <a:latin typeface="Georgia" pitchFamily="18" charset="0"/>
              </a:rPr>
              <a:t>р</a:t>
            </a:r>
            <a:endParaRPr lang="ru-RU" sz="1200" b="1" dirty="0" smtClean="0">
              <a:latin typeface="Georgia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03848" y="2564904"/>
            <a:ext cx="273630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МЕНЕДЖЕР СПЕЦИАЛЬНОСТИ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64088" y="332657"/>
            <a:ext cx="3456384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Georgia" pitchFamily="18" charset="0"/>
            </a:endParaRPr>
          </a:p>
          <a:p>
            <a:pPr algn="ctr"/>
            <a:r>
              <a:rPr lang="ru-RU" sz="2000" dirty="0" smtClean="0">
                <a:latin typeface="Georgia" pitchFamily="18" charset="0"/>
              </a:rPr>
              <a:t>УЧЕБНО-ИССЛЕДОВАТЕЛЬСКАЯ ДЕЯТЕЛЬНОСТЬ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5445225"/>
            <a:ext cx="3433229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Georgia" pitchFamily="18" charset="0"/>
            </a:endParaRPr>
          </a:p>
          <a:p>
            <a:pPr algn="ctr"/>
            <a:r>
              <a:rPr lang="ru-RU" sz="2000" dirty="0" smtClean="0">
                <a:latin typeface="Georgia" pitchFamily="18" charset="0"/>
              </a:rPr>
              <a:t>ПРАКТИКА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 </a:t>
            </a:r>
          </a:p>
          <a:p>
            <a:pPr algn="ctr"/>
            <a:endParaRPr lang="ru-RU" sz="20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373216"/>
            <a:ext cx="3240360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Georgia" pitchFamily="18" charset="0"/>
            </a:endParaRPr>
          </a:p>
          <a:p>
            <a:pPr algn="ctr"/>
            <a:r>
              <a:rPr lang="ru-RU" sz="2000" dirty="0" smtClean="0">
                <a:latin typeface="Georgia" pitchFamily="18" charset="0"/>
              </a:rPr>
              <a:t>ВОСПИТАТЕЛЬНАЯ ДЕЯТЕЛЬНОСТЬ</a:t>
            </a:r>
          </a:p>
          <a:p>
            <a:pPr algn="ctr"/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680520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ПОВЫШЕНИЕ КВАЛИФИКАЦИИ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G:\мероприятия 2014-2015\РИП\S137003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92392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484784"/>
            <a:ext cx="5040560" cy="5373216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200" dirty="0" smtClean="0">
                <a:latin typeface="Georgia" pitchFamily="18" charset="0"/>
              </a:rPr>
              <a:t>Педагогический совет </a:t>
            </a:r>
            <a:r>
              <a:rPr lang="en-US" sz="2200" dirty="0" smtClean="0">
                <a:latin typeface="Georgia" pitchFamily="18" charset="0"/>
              </a:rPr>
              <a:t>«</a:t>
            </a:r>
            <a:r>
              <a:rPr lang="en-US" sz="2200" dirty="0" err="1" smtClean="0">
                <a:latin typeface="Georgia" pitchFamily="18" charset="0"/>
              </a:rPr>
              <a:t>Оценивание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общих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компетенций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обучающихся</a:t>
            </a:r>
            <a:r>
              <a:rPr lang="en-US" sz="2200" dirty="0" smtClean="0">
                <a:latin typeface="Georgia" pitchFamily="18" charset="0"/>
              </a:rPr>
              <a:t> в </a:t>
            </a:r>
            <a:r>
              <a:rPr lang="en-US" sz="2200" dirty="0" err="1" smtClean="0">
                <a:latin typeface="Georgia" pitchFamily="18" charset="0"/>
              </a:rPr>
              <a:t>условиях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реализации</a:t>
            </a:r>
            <a:r>
              <a:rPr lang="en-US" sz="2200" dirty="0" smtClean="0">
                <a:latin typeface="Georgia" pitchFamily="18" charset="0"/>
              </a:rPr>
              <a:t> ФГОС СПО»</a:t>
            </a:r>
            <a:endParaRPr lang="ru-RU" sz="2200" dirty="0" smtClean="0">
              <a:latin typeface="Georgia" pitchFamily="18" charset="0"/>
            </a:endParaRPr>
          </a:p>
          <a:p>
            <a:pPr algn="just">
              <a:buNone/>
            </a:pPr>
            <a:r>
              <a:rPr lang="en-US" sz="2200" dirty="0" smtClean="0">
                <a:latin typeface="Georgia" pitchFamily="18" charset="0"/>
              </a:rPr>
              <a:t> </a:t>
            </a:r>
            <a:endParaRPr lang="ru-RU" sz="2200" dirty="0" smtClean="0">
              <a:latin typeface="Georgia" pitchFamily="18" charset="0"/>
            </a:endParaRPr>
          </a:p>
          <a:p>
            <a:pPr algn="just"/>
            <a:r>
              <a:rPr lang="ru-RU" sz="2200" dirty="0" smtClean="0">
                <a:latin typeface="Georgia" pitchFamily="18" charset="0"/>
              </a:rPr>
              <a:t>Педагогический совет «Оценивание ОК 4. Осуществлять поиск, анализ и оценку информации…» </a:t>
            </a:r>
          </a:p>
          <a:p>
            <a:pPr algn="just">
              <a:buNone/>
            </a:pPr>
            <a:endParaRPr lang="ru-RU" sz="2200" dirty="0" smtClean="0">
              <a:latin typeface="Georgia" pitchFamily="18" charset="0"/>
            </a:endParaRPr>
          </a:p>
          <a:p>
            <a:pPr algn="just"/>
            <a:r>
              <a:rPr lang="ru-RU" sz="2200" dirty="0" smtClean="0">
                <a:latin typeface="Georgia" pitchFamily="18" charset="0"/>
              </a:rPr>
              <a:t>Серия обучающих семинаров по теме «Организация </a:t>
            </a:r>
            <a:r>
              <a:rPr lang="ru-RU" sz="2200" dirty="0" err="1" smtClean="0">
                <a:latin typeface="Georgia" pitchFamily="18" charset="0"/>
              </a:rPr>
              <a:t>коллаборативного</a:t>
            </a:r>
            <a:r>
              <a:rPr lang="ru-RU" sz="2200" dirty="0" smtClean="0">
                <a:latin typeface="Georgia" pitchFamily="18" charset="0"/>
              </a:rPr>
              <a:t> обучения студентов колледжа». </a:t>
            </a:r>
          </a:p>
          <a:p>
            <a:pPr algn="just">
              <a:buNone/>
            </a:pPr>
            <a:endParaRPr lang="ru-RU" sz="2200" dirty="0" smtClean="0">
              <a:latin typeface="Georgia" pitchFamily="18" charset="0"/>
            </a:endParaRPr>
          </a:p>
          <a:p>
            <a:pPr algn="just"/>
            <a:r>
              <a:rPr lang="ru-RU" sz="2200" dirty="0" smtClean="0">
                <a:latin typeface="Georgia" pitchFamily="18" charset="0"/>
              </a:rPr>
              <a:t>С</a:t>
            </a:r>
            <a:r>
              <a:rPr lang="en-US" sz="2200" dirty="0" err="1" smtClean="0">
                <a:latin typeface="Georgia" pitchFamily="18" charset="0"/>
              </a:rPr>
              <a:t>еминар-практикум</a:t>
            </a:r>
            <a:r>
              <a:rPr lang="en-US" sz="2200" dirty="0" smtClean="0">
                <a:latin typeface="Georgia" pitchFamily="18" charset="0"/>
              </a:rPr>
              <a:t> «</a:t>
            </a:r>
            <a:r>
              <a:rPr lang="en-US" sz="2200" dirty="0" err="1" smtClean="0">
                <a:latin typeface="Georgia" pitchFamily="18" charset="0"/>
              </a:rPr>
              <a:t>Критериальное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оценивание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групповой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работы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обучающихся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колледжа</a:t>
            </a:r>
            <a:r>
              <a:rPr lang="en-US" sz="2200" dirty="0" smtClean="0">
                <a:latin typeface="Georgia" pitchFamily="18" charset="0"/>
              </a:rPr>
              <a:t> в </a:t>
            </a:r>
            <a:r>
              <a:rPr lang="en-US" sz="2200" dirty="0" err="1" smtClean="0">
                <a:latin typeface="Georgia" pitchFamily="18" charset="0"/>
              </a:rPr>
              <a:t>условиях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реализации</a:t>
            </a:r>
            <a:r>
              <a:rPr lang="en-US" sz="2200" dirty="0" smtClean="0">
                <a:latin typeface="Georgia" pitchFamily="18" charset="0"/>
              </a:rPr>
              <a:t> ФГОС СПО</a:t>
            </a:r>
            <a:r>
              <a:rPr lang="ru-RU" sz="2200" dirty="0" smtClean="0">
                <a:latin typeface="Georgia" pitchFamily="18" charset="0"/>
              </a:rPr>
              <a:t>» и др.</a:t>
            </a:r>
          </a:p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99593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СМИЧМИЧсмИчсмчРИП\модел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0682" y="-33710"/>
            <a:ext cx="10624682" cy="7279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СМИЧМИЧсмИчсмчРИП\модел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93680"/>
            <a:ext cx="7956376" cy="700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E:\СМИЧМИЧсмИчсмчРИП\1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01248" cy="6973498"/>
          </a:xfrm>
          <a:prstGeom prst="rect">
            <a:avLst/>
          </a:prstGeom>
          <a:noFill/>
        </p:spPr>
      </p:pic>
      <p:pic>
        <p:nvPicPr>
          <p:cNvPr id="5" name="Picture 1" descr="E:\СМИЧМИЧсмИчсмчРИП\1-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2894721" cy="9361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96136" y="825579"/>
            <a:ext cx="309634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1600" i="1" dirty="0" smtClean="0"/>
              <a:t>  Студент научится оценивать собственные  образовательные результаты, выбирая способы и темп их достижения.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i="1" dirty="0" smtClean="0"/>
              <a:t>   Студент увидит динамику в личностном развитии путем сравнения новых результатов с предыдущими.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i="1" dirty="0" smtClean="0"/>
              <a:t>    Студент сможет самостоятельно формулировать цели и ожидания,  планировать дальнейшие действия, чтобы повысить качество образовательных результатов.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i="1" dirty="0" smtClean="0"/>
              <a:t>     При поддержке педагогов студент сможет разрабатывать индивидуальную траекторию развития, самостоятельно влияя на качество своего образования.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283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ПОВЫШЕНИЕ КВАЛИФИКАЦИИ</vt:lpstr>
      <vt:lpstr>Презентация PowerPoint</vt:lpstr>
      <vt:lpstr>Презентация PowerPoint</vt:lpstr>
      <vt:lpstr>Презентация PowerPoint</vt:lpstr>
      <vt:lpstr>Извлечение из индивидуального дневника оценивания  общих компетенций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"Общие компетенции:  от оценивания  к управлению образовательным процессом"</dc:title>
  <dc:creator>пользователь</dc:creator>
  <cp:lastModifiedBy>Светлана Юрьевна Белянчева</cp:lastModifiedBy>
  <cp:revision>38</cp:revision>
  <dcterms:created xsi:type="dcterms:W3CDTF">2016-12-12T17:51:28Z</dcterms:created>
  <dcterms:modified xsi:type="dcterms:W3CDTF">2016-12-19T08:27:07Z</dcterms:modified>
</cp:coreProperties>
</file>