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2514600"/>
          </a:xfrm>
        </p:spPr>
        <p:txBody>
          <a:bodyPr/>
          <a:lstStyle/>
          <a:p>
            <a:r>
              <a:rPr lang="ru-RU" u="sng" dirty="0" smtClean="0">
                <a:solidFill>
                  <a:srgbClr val="FF0000"/>
                </a:solidFill>
              </a:rPr>
              <a:t>Реабилитация детей с тугоухостью и глухотой методом </a:t>
            </a:r>
            <a:r>
              <a:rPr lang="ru-RU" u="sng" dirty="0" err="1" smtClean="0">
                <a:solidFill>
                  <a:srgbClr val="FF0000"/>
                </a:solidFill>
              </a:rPr>
              <a:t>кохлеарной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r>
              <a:rPr lang="ru-RU" u="sng" dirty="0" smtClean="0">
                <a:solidFill>
                  <a:srgbClr val="FF0000"/>
                </a:solidFill>
              </a:rPr>
              <a:t>имплантации</a:t>
            </a:r>
          </a:p>
          <a:p>
            <a:endParaRPr lang="ru-RU" u="sng" dirty="0" smtClean="0">
              <a:solidFill>
                <a:srgbClr val="FF0000"/>
              </a:solidFill>
            </a:endParaRPr>
          </a:p>
          <a:p>
            <a:pPr algn="r"/>
            <a:r>
              <a:rPr lang="ru-RU" sz="1800" u="sng" dirty="0" smtClean="0">
                <a:solidFill>
                  <a:srgbClr val="FF0000"/>
                </a:solidFill>
              </a:rPr>
              <a:t>ГОУ ЯО «Ярославская школа-интернат № 7»</a:t>
            </a:r>
          </a:p>
          <a:p>
            <a:pPr algn="r"/>
            <a:r>
              <a:rPr lang="ru-RU" sz="1800" u="sng" dirty="0" err="1" smtClean="0">
                <a:solidFill>
                  <a:srgbClr val="FF0000"/>
                </a:solidFill>
              </a:rPr>
              <a:t>Шельбах</a:t>
            </a:r>
            <a:r>
              <a:rPr lang="ru-RU" sz="1800" u="sng" dirty="0" smtClean="0">
                <a:solidFill>
                  <a:srgbClr val="FF0000"/>
                </a:solidFill>
              </a:rPr>
              <a:t> Л.В., директор</a:t>
            </a:r>
            <a:endParaRPr lang="ru-RU" sz="1800" u="sng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6" name="Picture 6" descr="i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09600"/>
            <a:ext cx="38862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UR001L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3810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Особенности реабилитации ребёнка  с КИ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максимальное внимание развитию слухового восприятия (как на индивидуальных занятиях, так и при работе в классе);</a:t>
            </a:r>
          </a:p>
          <a:p>
            <a:r>
              <a:rPr lang="ru-RU" sz="2400" dirty="0" smtClean="0"/>
              <a:t>ребёнок с  КИ не нуждается в использовании сопряжённой речи для развития произносительных навыков, необходимо использовать  последовательно -диалоговую речь;</a:t>
            </a:r>
          </a:p>
          <a:p>
            <a:r>
              <a:rPr lang="ru-RU" sz="2400" dirty="0" smtClean="0"/>
              <a:t>отличительная черта реабилитационных занятий с ребёнком – их игровая форма и разнообразие видов  деятельности.</a:t>
            </a:r>
          </a:p>
          <a:p>
            <a:r>
              <a:rPr lang="ru-RU" sz="2400" dirty="0" smtClean="0"/>
              <a:t>создание естественной речевой среды;</a:t>
            </a:r>
          </a:p>
          <a:p>
            <a:endParaRPr lang="ru-RU" sz="2400" dirty="0"/>
          </a:p>
        </p:txBody>
      </p:sp>
      <p:pic>
        <p:nvPicPr>
          <p:cNvPr id="18434" name="Picture 2" descr="C:\Users\Jonny\Desktop\DETAIL_PICTURE_6214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724400"/>
            <a:ext cx="23622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Трудности обучения детей с КИ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проблемы слухоречевой памяти – ребёнок слышит, но не понимает;</a:t>
            </a:r>
          </a:p>
          <a:p>
            <a:r>
              <a:rPr lang="ru-RU" sz="2800" dirty="0" smtClean="0"/>
              <a:t>ребёнок правильно повторяет слово, но неправильно показывает предмет;</a:t>
            </a:r>
          </a:p>
          <a:p>
            <a:r>
              <a:rPr lang="ru-RU" sz="2800" dirty="0" smtClean="0"/>
              <a:t>ребёнок плохо запоминает последовательность из нескольких слов или звуков;</a:t>
            </a:r>
          </a:p>
          <a:p>
            <a:r>
              <a:rPr lang="ru-RU" sz="2800" dirty="0" smtClean="0"/>
              <a:t>нарушения непроизвольного и произвольного слухового внимания;</a:t>
            </a:r>
          </a:p>
          <a:p>
            <a:r>
              <a:rPr lang="ru-RU" sz="2800" dirty="0" smtClean="0"/>
              <a:t>высокая утомляемость при слуховой нагрузке.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1. Современные модели </a:t>
            </a:r>
            <a:r>
              <a:rPr lang="ru-RU" dirty="0" err="1" smtClean="0">
                <a:solidFill>
                  <a:srgbClr val="FF0000"/>
                </a:solidFill>
              </a:rPr>
              <a:t>кохлеарных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имплантов</a:t>
            </a:r>
            <a:r>
              <a:rPr lang="ru-RU" dirty="0" smtClean="0">
                <a:solidFill>
                  <a:srgbClr val="FF0000"/>
                </a:solidFill>
              </a:rPr>
              <a:t> обеспечивают хорошее восприятие речи., облегчающую социальную реабилитацию детей.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2. Всем детям  после операции требуется продолжительная слухоречевая реабилитация, результаты которой зависят от возраста пациента в момент проведения операции и индивидуальных особенностей ребёнка.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3. Для организации послеоперационной  слухоречевой реабилитации детей с КИ необходимо развитие соответствующей инфраструктуры и разработки государственной программы.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Verdana" pitchFamily="34" charset="0"/>
              </a:rPr>
              <a:t>КОХЛЕАРНАЯ ИМПЛАНТАЦИЯ</a:t>
            </a:r>
            <a:r>
              <a:rPr lang="ru-RU" sz="2200" b="1" dirty="0" smtClean="0">
                <a:solidFill>
                  <a:srgbClr val="00080C"/>
                </a:solidFill>
                <a:latin typeface="Verdana" pitchFamily="34" charset="0"/>
              </a:rPr>
              <a:t> -</a:t>
            </a:r>
            <a:r>
              <a:rPr lang="ru-RU" sz="2200" dirty="0" smtClean="0">
                <a:solidFill>
                  <a:srgbClr val="00080C"/>
                </a:solidFill>
                <a:latin typeface="Verdana" pitchFamily="34" charset="0"/>
              </a:rPr>
              <a:t> это программа мероприятий, направленных на полноценную социальную адаптацию ребенка или взрослого с </a:t>
            </a:r>
            <a:r>
              <a:rPr lang="ru-RU" sz="2200" dirty="0" err="1" smtClean="0">
                <a:solidFill>
                  <a:srgbClr val="00080C"/>
                </a:solidFill>
                <a:latin typeface="Verdana" pitchFamily="34" charset="0"/>
              </a:rPr>
              <a:t>сенсоневральной</a:t>
            </a:r>
            <a:r>
              <a:rPr lang="ru-RU" sz="2200" dirty="0" smtClean="0">
                <a:solidFill>
                  <a:srgbClr val="00080C"/>
                </a:solidFill>
                <a:latin typeface="Verdana" pitchFamily="34" charset="0"/>
              </a:rPr>
              <a:t> тугоухостью IV ст. и глухотой. </a:t>
            </a:r>
            <a:r>
              <a:rPr lang="ru-RU" dirty="0" smtClean="0">
                <a:solidFill>
                  <a:srgbClr val="00080C"/>
                </a:solidFill>
                <a:latin typeface="Verdana" pitchFamily="34" charset="0"/>
              </a:rPr>
              <a:t/>
            </a:r>
            <a:br>
              <a:rPr lang="ru-RU" dirty="0" smtClean="0">
                <a:solidFill>
                  <a:srgbClr val="00080C"/>
                </a:solidFill>
                <a:latin typeface="Verdana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Verdana" pitchFamily="34" charset="0"/>
              </a:rPr>
              <a:t>СИСТЕМА КОХЛЕАРНОЙ ИМПЛАНТАЦИИ</a:t>
            </a:r>
            <a:r>
              <a:rPr lang="ru-RU" sz="3000" dirty="0" smtClean="0">
                <a:solidFill>
                  <a:srgbClr val="00080C"/>
                </a:solidFill>
                <a:latin typeface="Verdana" pitchFamily="34" charset="0"/>
              </a:rPr>
              <a:t> – это электронное устройство, выполняющее функции поврежденных или отсутствующих волосковых клеток, обеспечивая электрическую стимуляцию сохранных нервных волокон.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Потребность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в </a:t>
            </a:r>
            <a:r>
              <a:rPr lang="ru-RU" sz="3200" dirty="0" err="1" smtClean="0">
                <a:solidFill>
                  <a:srgbClr val="FF0000"/>
                </a:solidFill>
              </a:rPr>
              <a:t>кохлеарной</a:t>
            </a:r>
            <a:r>
              <a:rPr lang="ru-RU" sz="3200" dirty="0" smtClean="0">
                <a:solidFill>
                  <a:srgbClr val="FF0000"/>
                </a:solidFill>
              </a:rPr>
              <a:t> имплантации в России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Clr>
                <a:srgbClr val="FF0000"/>
              </a:buClr>
              <a:buFontTx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Verdana" pitchFamily="34" charset="0"/>
              </a:rPr>
              <a:t>1-2 глухих ребенка на 1000 новорожденных</a:t>
            </a:r>
            <a:r>
              <a:rPr lang="ru-RU" sz="2800" b="1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Clr>
                <a:srgbClr val="FF0000"/>
              </a:buClr>
              <a:buFontTx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Verdana" pitchFamily="34" charset="0"/>
              </a:rPr>
              <a:t>Еще 1-2 ребенка, потерявших слух в течение первых двух лет жизни</a:t>
            </a:r>
          </a:p>
          <a:p>
            <a:pPr marL="0" indent="0">
              <a:buClr>
                <a:srgbClr val="FF0000"/>
              </a:buClr>
              <a:buFontTx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Verdana" pitchFamily="34" charset="0"/>
              </a:rPr>
              <a:t>Взрослые, потерявшие слух в </a:t>
            </a:r>
            <a:r>
              <a:rPr lang="ru-RU" sz="2800" b="1" dirty="0" err="1" smtClean="0">
                <a:solidFill>
                  <a:srgbClr val="000000"/>
                </a:solidFill>
                <a:latin typeface="Verdana" pitchFamily="34" charset="0"/>
              </a:rPr>
              <a:t>постлингвальном</a:t>
            </a:r>
            <a:r>
              <a:rPr lang="ru-RU" sz="2800" b="1" dirty="0" smtClean="0">
                <a:solidFill>
                  <a:srgbClr val="000000"/>
                </a:solidFill>
                <a:latin typeface="Verdana" pitchFamily="34" charset="0"/>
              </a:rPr>
              <a:t> периоде</a:t>
            </a:r>
          </a:p>
          <a:p>
            <a:pPr marL="0" indent="0">
              <a:buClr>
                <a:srgbClr val="FF0000"/>
              </a:buClr>
              <a:buFontTx/>
              <a:buChar char="•"/>
            </a:pPr>
            <a:r>
              <a:rPr lang="ru-RU" sz="2800" b="1" dirty="0" smtClean="0">
                <a:solidFill>
                  <a:srgbClr val="000000"/>
                </a:solidFill>
                <a:latin typeface="Verdana" pitchFamily="34" charset="0"/>
              </a:rPr>
              <a:t>В немедленной имплантации нуждаются пациенты с частичной облитерацией улитки</a:t>
            </a:r>
          </a:p>
          <a:p>
            <a:pPr marL="0" indent="0" algn="ctr" eaLnBrk="1" hangingPunct="1">
              <a:spcBef>
                <a:spcPct val="0"/>
              </a:spcBef>
            </a:pPr>
            <a:endParaRPr lang="en-US" sz="2800" b="1" dirty="0" smtClean="0">
              <a:solidFill>
                <a:srgbClr val="CC0066"/>
              </a:solidFill>
              <a:latin typeface="Verdana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ru-RU" sz="2800" b="1" dirty="0" smtClean="0">
                <a:solidFill>
                  <a:srgbClr val="CC0066"/>
                </a:solidFill>
                <a:latin typeface="Verdana" pitchFamily="34" charset="0"/>
              </a:rPr>
              <a:t>Более 2000-3000 имплантаций в год требуется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CC0066"/>
                </a:solidFill>
                <a:latin typeface="Verdana" pitchFamily="34" charset="0"/>
              </a:rPr>
              <a:t>для реабилитации глухих людей</a:t>
            </a:r>
          </a:p>
          <a:p>
            <a:endParaRPr lang="ru-RU" dirty="0"/>
          </a:p>
        </p:txBody>
      </p:sp>
      <p:pic>
        <p:nvPicPr>
          <p:cNvPr id="2049" name="Picture 1" descr="C:\Users\Jonny\Desktop\1453720489_g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667000"/>
            <a:ext cx="2167096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Система </a:t>
            </a:r>
            <a:r>
              <a:rPr lang="ru-RU" b="1" dirty="0" err="1" smtClean="0">
                <a:solidFill>
                  <a:srgbClr val="FF0000"/>
                </a:solidFill>
              </a:rPr>
              <a:t>кохлеарной</a:t>
            </a:r>
            <a:r>
              <a:rPr lang="ru-RU" b="1" dirty="0" smtClean="0">
                <a:solidFill>
                  <a:srgbClr val="FF0000"/>
                </a:solidFill>
              </a:rPr>
              <a:t> имплантации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828800" y="1600200"/>
          <a:ext cx="5342165" cy="4525963"/>
        </p:xfrm>
        <a:graphic>
          <a:graphicData uri="http://schemas.openxmlformats.org/presentationml/2006/ole">
            <p:oleObj spid="_x0000_s1026" name="Photo Editor Photo" r:id="rId3" imgW="8400000" imgH="7314286" progId="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9600" y="1905000"/>
            <a:ext cx="2362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Наружные компоненты</a:t>
            </a:r>
            <a:endParaRPr lang="en-AU" sz="2800" dirty="0"/>
          </a:p>
        </p:txBody>
      </p:sp>
      <p:sp>
        <p:nvSpPr>
          <p:cNvPr id="7" name="Text Box 1032"/>
          <p:cNvSpPr txBox="1">
            <a:spLocks noChangeArrowheads="1"/>
          </p:cNvSpPr>
          <p:nvPr/>
        </p:nvSpPr>
        <p:spPr bwMode="auto">
          <a:xfrm>
            <a:off x="4857744" y="1500188"/>
            <a:ext cx="2428881" cy="9540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/>
              <a:t>Внутренние компоненты</a:t>
            </a:r>
            <a:endParaRPr lang="en-A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Слух с </a:t>
            </a:r>
            <a:r>
              <a:rPr lang="ru-RU" b="1" dirty="0" err="1" smtClean="0">
                <a:solidFill>
                  <a:srgbClr val="FF0000"/>
                </a:solidFill>
              </a:rPr>
              <a:t>кохлеарным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имплантом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uho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447800"/>
            <a:ext cx="4319016" cy="4876800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5105400" y="1942439"/>
            <a:ext cx="335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Звук воспринимается микрофоном.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Затем кодируется/преобразуется в цифровые сигналы, которые посылаются к передающей катушке передатчика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Передающая катушка посылает сигналы через кожу к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импланту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(приемнику/стимулятору), где они преобразуются в электрические сигналы.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Сигналы посылаются к электродной решетке, что обеспечивает стимуляцию нервных волокон.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Сигналы через слуховой нерв передаются к мозгу, где воспринимаются как звуки. 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/>
              <a:t>До  момента </a:t>
            </a:r>
            <a:r>
              <a:rPr lang="ru-RU" sz="2000" dirty="0" smtClean="0"/>
              <a:t>подключения речевого процессора ребенок может характеризоваться в соответствии с  устоявшимися  классификациями  как  глухой,  слабослышащий  с  тяжелой  тугоухостью, оглохший . 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i="1" dirty="0" smtClean="0"/>
              <a:t>После подключения процессора</a:t>
            </a:r>
            <a:r>
              <a:rPr lang="ru-RU" sz="2900" dirty="0" smtClean="0"/>
              <a:t> состояние слуха детей уравнивается – все благополучно прооперированные становятся детьми, которые  могут  ощущать  звуки  интенсивностью  30-40 дБ,  что  соответствует  легкой тугоухости.  Статус  детей  меняется.  Они  уже  способны воспринимать звуковые сигналы, надежно воспринимать неречевые звучания и реагировать на  них.  Однако  ребенок  продолжает  вести  себя  в  быту  как  глухой  человек,  опираясь  на умения и навыки, сформированные ранее  в  условиях тяжелого нарушения слуха. Для него по-прежнему  важны  зрительные  опоры  и  привычные  средства  восприятия  речи  и коммуникации:  чтение  с  губ,  письменная  речь,  дактилология,  жестовая  речь,  привычка контролировать произношение при помощи кинестетических опор и др. До тех пор, пока не завершится  первоначальный  этап  реабилитации,  т.е.  пока  не  произойдет  перестройка коммуникации и взаимодействия ребенка с близкими на естественный лад, он сохраняет этот особый  (переходный)  статус.</a:t>
            </a:r>
          </a:p>
          <a:p>
            <a:endParaRPr lang="ru-RU" sz="2900" dirty="0" smtClean="0"/>
          </a:p>
          <a:p>
            <a:r>
              <a:rPr lang="ru-RU" sz="2800" b="1" dirty="0" smtClean="0"/>
              <a:t>Завершение  первоначального  этапа </a:t>
            </a:r>
            <a:r>
              <a:rPr lang="ru-RU" sz="2800" dirty="0" smtClean="0"/>
              <a:t>реабилитации означает, что ребенок с КИ встал на путь естественного развития ,  и  его  статус  вновь  изменился -он  начинает  вести  себя  и взаимодействовать  с окружающими  как  слышащий  и  начинает  демонстрировать естественное  («слуховое»)  поведение  в  повседневной  домашней  жизни.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Выбор образовательного маршрута для детей с КИ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Выделяются  три  группы  детей  с  КИ: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1)  со сформированной  на  нормальной  сенсорной  основе  речью  и  коммуникацией  (оглохшие);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вступающие  в  коммуникацию  и  обладающие  развернутой  речью,  сформированной  до операции  на  зрительно-слуховой  или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слухо-зрительной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основе  (дети  с  тяжелыми нарушениями  слуха,  обучение  которых  было  своевременным  и  успешным);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 дети,  у которых  до  операции  не  удалось  сформировать  развернутую словесную  речь,  их коммуникация  осуществляется  другими  средствами  (дети  с  тяжелыми  нарушениями  слуха,   дети  с  дополнительными первичными нарушениями). Благополучное завершение первоначального этапа реабилитации означает, что дети с КИ уравниваются по двум показателям  – сходное состояние слуха и все  они  встали  на  путь  естественного  развития   речи.  Теперь  требуется  подбирать  подходящий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образовательный  маршрут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и  важными  ориентирами  становятся степень  сближения  развития  ребенка  с  возрастной  нормой  и  оценка  перспективы дальнейшего  сближения  в  разных  условиях  обучения.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Дети  с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кохлеарными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имплантами</a:t>
            </a:r>
            <a:r>
              <a:rPr lang="ru-RU" sz="3200" b="1" i="1" dirty="0" smtClean="0">
                <a:solidFill>
                  <a:srgbClr val="FF0000"/>
                </a:solidFill>
              </a:rPr>
              <a:t> делятся на несколько групп: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dirty="0" smtClean="0"/>
              <a:t>1)  приблизившиеся  к  возрастной  норме  и  готовые  к  вхождению  в общеобразовательную среду при минимальной специальной поддержке; </a:t>
            </a:r>
          </a:p>
          <a:p>
            <a:pPr>
              <a:buNone/>
            </a:pPr>
            <a:r>
              <a:rPr lang="ru-RU" sz="2800" dirty="0" smtClean="0"/>
              <a:t>2)  еще  не  приблизившиеся  к  возрастной  норме,  но  имеющие  перспективу благополучного  дальнейшего  развития  и  приближения  к  норме  в  обычной  среде  при постоянном наблюдении и систематической специальной сурдопедагогической  поддержке;</a:t>
            </a:r>
          </a:p>
          <a:p>
            <a:pPr>
              <a:buNone/>
            </a:pPr>
            <a:r>
              <a:rPr lang="ru-RU" sz="2800" dirty="0" smtClean="0"/>
              <a:t> 3) не приблизившиеся к  возрастной норме и не имеющие перспективы сближения с   нормой  в  обычной  среде  даже  при  постоянном  наблюдении  и  специальной сурдопедагогической поддержке; </a:t>
            </a:r>
          </a:p>
          <a:p>
            <a:pPr>
              <a:buNone/>
            </a:pPr>
            <a:r>
              <a:rPr lang="ru-RU" sz="2800" dirty="0" smtClean="0"/>
              <a:t>4) развитие ребёнка не приближается к возрастной норме и перспектива сближения с ней маловероятна даже при систематической и максимальной специальной помощи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Результаты реабилитации зависят от возраста, в котором проведена имплантация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имплантация в возрасте до 3 лет </a:t>
            </a:r>
            <a:r>
              <a:rPr lang="ru-RU" sz="2400" dirty="0" smtClean="0"/>
              <a:t>– хорошие результаты при правильной организации реабилитации;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имплантация в возрасте  3 - 7 лет </a:t>
            </a:r>
            <a:r>
              <a:rPr lang="ru-RU" sz="2400" dirty="0" smtClean="0"/>
              <a:t>–  результаты от умеренных до хороших;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имплантация в возрасте 7 - 15 лет </a:t>
            </a:r>
            <a:r>
              <a:rPr lang="ru-RU" sz="2400" dirty="0" smtClean="0"/>
              <a:t>–  результаты  от незначительных до хороших;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имплантация в возрасте старше 15 лет </a:t>
            </a:r>
            <a:r>
              <a:rPr lang="ru-RU" sz="2400" dirty="0" smtClean="0"/>
              <a:t>– ограниченные возможности  слухоречевого  и языкового развития, но развиваются коммуникативные навыки, улучшается  качество жизни.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830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Photo Editor Photo</vt:lpstr>
      <vt:lpstr>Слайд 1</vt:lpstr>
      <vt:lpstr>   КОХЛЕАРНАЯ ИМПЛАНТАЦИЯ - это программа мероприятий, направленных на полноценную социальную адаптацию ребенка или взрослого с сенсоневральной тугоухостью IV ст. и глухотой.  </vt:lpstr>
      <vt:lpstr>Потребность  в кохлеарной имплантации в России</vt:lpstr>
      <vt:lpstr>Система кохлеарной имплантации</vt:lpstr>
      <vt:lpstr>Слух с кохлеарным имплантом</vt:lpstr>
      <vt:lpstr>До  момента подключения речевого процессора ребенок может характеризоваться в соответствии с  устоявшимися  классификациями  как  глухой,  слабослышащий  с  тяжелой  тугоухостью, оглохший .  </vt:lpstr>
      <vt:lpstr>Выбор образовательного маршрута для детей с КИ</vt:lpstr>
      <vt:lpstr>Дети  с кохлеарными имплантами делятся на несколько групп:</vt:lpstr>
      <vt:lpstr>Результаты реабилитации зависят от возраста, в котором проведена имплантация</vt:lpstr>
      <vt:lpstr>Особенности реабилитации ребёнка  с КИ</vt:lpstr>
      <vt:lpstr>Трудности обучения детей с КИ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Jonny</dc:creator>
  <cp:lastModifiedBy>Акоп Сетракович</cp:lastModifiedBy>
  <cp:revision>12</cp:revision>
  <dcterms:created xsi:type="dcterms:W3CDTF">2016-12-12T16:56:30Z</dcterms:created>
  <dcterms:modified xsi:type="dcterms:W3CDTF">2016-12-14T10:33:26Z</dcterms:modified>
</cp:coreProperties>
</file>