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71" r:id="rId5"/>
    <p:sldId id="283" r:id="rId6"/>
    <p:sldId id="273" r:id="rId7"/>
    <p:sldId id="270" r:id="rId8"/>
    <p:sldId id="278" r:id="rId9"/>
    <p:sldId id="279" r:id="rId10"/>
    <p:sldId id="285" r:id="rId11"/>
    <p:sldId id="286" r:id="rId12"/>
    <p:sldId id="284" r:id="rId13"/>
    <p:sldId id="272" r:id="rId14"/>
    <p:sldId id="288" r:id="rId15"/>
    <p:sldId id="289" r:id="rId16"/>
    <p:sldId id="292" r:id="rId17"/>
    <p:sldId id="291" r:id="rId18"/>
    <p:sldId id="290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 среди участников опроса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функциональный компонент</c:v>
                </c:pt>
                <c:pt idx="1">
                  <c:v>коммуникативный компонент</c:v>
                </c:pt>
                <c:pt idx="2">
                  <c:v>личностный компонент</c:v>
                </c:pt>
                <c:pt idx="3">
                  <c:v>рефлексивный компонент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2.1</c:v>
                </c:pt>
                <c:pt idx="1">
                  <c:v>1.21</c:v>
                </c:pt>
                <c:pt idx="2">
                  <c:v>1.34</c:v>
                </c:pt>
                <c:pt idx="3">
                  <c:v>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школы РИП_С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функциональный компонент</c:v>
                </c:pt>
                <c:pt idx="1">
                  <c:v>коммуникативный компонент</c:v>
                </c:pt>
                <c:pt idx="2">
                  <c:v>личностный компонент</c:v>
                </c:pt>
                <c:pt idx="3">
                  <c:v>рефлексивный компонент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2.2000000000000002</c:v>
                </c:pt>
                <c:pt idx="1">
                  <c:v>2.52</c:v>
                </c:pt>
                <c:pt idx="2">
                  <c:v>2.1</c:v>
                </c:pt>
                <c:pt idx="3">
                  <c:v>2.4300000000000002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ДОУ_РИП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функциональный компонент</c:v>
                </c:pt>
                <c:pt idx="1">
                  <c:v>коммуникативный компонент</c:v>
                </c:pt>
                <c:pt idx="2">
                  <c:v>личностный компонент</c:v>
                </c:pt>
                <c:pt idx="3">
                  <c:v>рефлексивный компонент</c:v>
                </c:pt>
              </c:strCache>
            </c:strRef>
          </c:cat>
          <c:val>
            <c:numRef>
              <c:f>Лист1!$D$2:$D$5</c:f>
              <c:numCache>
                <c:formatCode>0.00</c:formatCode>
                <c:ptCount val="4"/>
                <c:pt idx="0">
                  <c:v>2</c:v>
                </c:pt>
                <c:pt idx="1">
                  <c:v>2.46</c:v>
                </c:pt>
                <c:pt idx="2">
                  <c:v>2.35</c:v>
                </c:pt>
                <c:pt idx="3">
                  <c:v>2.4500000000000002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97376"/>
        <c:axId val="35046528"/>
      </c:barChart>
      <c:catAx>
        <c:axId val="34997376"/>
        <c:scaling>
          <c:orientation val="minMax"/>
        </c:scaling>
        <c:delete val="0"/>
        <c:axPos val="b"/>
        <c:majorTickMark val="out"/>
        <c:minorTickMark val="none"/>
        <c:tickLblPos val="nextTo"/>
        <c:crossAx val="35046528"/>
        <c:crosses val="autoZero"/>
        <c:auto val="1"/>
        <c:lblAlgn val="ctr"/>
        <c:lblOffset val="100"/>
        <c:noMultiLvlLbl val="0"/>
      </c:catAx>
      <c:valAx>
        <c:axId val="35046528"/>
        <c:scaling>
          <c:orientation val="minMax"/>
          <c:max val="3"/>
          <c:min val="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4997376"/>
        <c:crosses val="autoZero"/>
        <c:crossBetween val="between"/>
        <c:majorUnit val="1"/>
        <c:minorUnit val="1"/>
      </c:valAx>
    </c:plotArea>
    <c:legend>
      <c:legendPos val="r"/>
      <c:layout>
        <c:manualLayout>
          <c:xMode val="edge"/>
          <c:yMode val="edge"/>
          <c:x val="0.7305222302071861"/>
          <c:y val="9.2686022874335278E-2"/>
          <c:w val="0.26624589526487119"/>
          <c:h val="0.511939927095187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1269" y="1985196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Со-бытие как инновационная </a:t>
            </a:r>
            <a:r>
              <a:rPr lang="ru-RU" b="1" dirty="0"/>
              <a:t>образовательная </a:t>
            </a:r>
            <a:r>
              <a:rPr lang="ru-RU" b="1" dirty="0" smtClean="0"/>
              <a:t>практика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3" y="3861048"/>
            <a:ext cx="7488832" cy="17526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РИП «ФГОС</a:t>
            </a:r>
            <a:r>
              <a:rPr lang="ru-RU" b="1" dirty="0"/>
              <a:t>: преемственность дошкольного, начального и основного общего образования на основе со-бытийного подхода»</a:t>
            </a:r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692" y="44625"/>
            <a:ext cx="2223308" cy="1224192"/>
          </a:xfrm>
          <a:prstGeom prst="rect">
            <a:avLst/>
          </a:prstGeom>
        </p:spPr>
      </p:pic>
      <p:pic>
        <p:nvPicPr>
          <p:cNvPr id="7" name="Рисунок 6" descr="iro__1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824" y="0"/>
            <a:ext cx="1268816" cy="126881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827584" y="1844824"/>
            <a:ext cx="7772400" cy="2619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37226" y="2276872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744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flip="none" rotWithShape="1">
          <a:gsLst>
            <a:gs pos="79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328598"/>
              </p:ext>
            </p:extLst>
          </p:nvPr>
        </p:nvGraphicFramePr>
        <p:xfrm>
          <a:off x="1" y="44623"/>
          <a:ext cx="9108504" cy="66377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03647"/>
                <a:gridCol w="3240360"/>
                <a:gridCol w="4464497"/>
              </a:tblGrid>
              <a:tr h="156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98" marR="30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НОО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98" marR="30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ООО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98" marR="30898" marT="0" marB="0"/>
                </a:tc>
              </a:tr>
              <a:tr h="1362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обладает начальными знаниями о себе, о природном и социальном мире, в котором он живет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98" marR="30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формирование основ российской гражданской идентичности, чувства гордости за свою Родину, российский народ и историю России, осознание своей этнической и национальной принадлежности; формирование ценностей многонационального российского общества; становление гуманистических и демократических ценностных ориентаций;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98" marR="30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воспитание российской гражданской идентичности: патриотизма, уважения к Отечеству, прошлое и настоящее многонационального народа России; осознание своей этнической принадлежности, знание истории, языка, культуры своего народа, своего края, основ культурного наследия народов России и человечества; усвоение гуманистических, демократических и традиционных ценностей многонационального российского общества; воспитание чувства ответственности и долга перед Родиной;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98" marR="30898" marT="0" marB="0"/>
                </a:tc>
              </a:tr>
              <a:tr h="4429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Показатель: рассказывает (рисует) о себе, своей семье, своем городе. Называет страну в которой живет, отличает герб, гимн и флаг РФ от других.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Рассказывает о тех местах в своем городе (селе, деревне), которые он посещал.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98" marR="30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класс: ребенок называет любимые достопримечательности родного города (села, деревни); ребенок называет особенности своей школы, имеющие для него личностное значение; ребенок называет ряд национальностей, проживающих на территории РФ;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класс: ребенок рассказывает об истории любимых достопримечательностей;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ребенок принимает класс, в котором учится как «свой» и «наш» класс; ребенок интересуется (спрашивает) культурными особенностями других национальностей, проживающих в РФ;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класс: ребенок проявляет желание сделать свой класс (помещение, коллектив) лучше; охотно участвует в обще классных делах;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Называет достопримечательности в разных городах РФ, которые посетил (хочет посетить); ребенок может рассказать об основных культурных особенностях некоторых национальностей, проживающих в РФ.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4 класс: </a:t>
                      </a:r>
                      <a:r>
                        <a:rPr lang="ru-RU" sz="1200" dirty="0" smtClean="0">
                          <a:effectLst/>
                        </a:rPr>
                        <a:t>ребенок предлагает свою помощь для улучшения своего класса, школы; ребенок называет (присваивает) себя учеником определенной школы, класса</a:t>
                      </a:r>
                      <a:r>
                        <a:rPr lang="ru-RU" sz="1200" baseline="0" dirty="0" smtClean="0">
                          <a:effectLst/>
                        </a:rPr>
                        <a:t> ….</a:t>
                      </a:r>
                      <a:endParaRPr lang="ru-RU" sz="1200" b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898" marR="30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класс: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Ребенок участвует в обще классных проектах, направленных на улучшение предметной среды класса; ребенок называет характеристики, свойственные коллективу его класса;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Ребенок называет общие черты разных национальностей, на основе личного опыта контактов с представителями разных национальностей. Рассказывает о причинах выбора достопримечательностей или достижений науки и искусства, ставит открытую задачу (либо проблемный вопрос), касающуюся выбранного;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Ребенок рассказывает о собственных переживаниях, связанных с взаимодействием с людьми разных культур и национальностей.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....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 класс: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Ребенок принимает участие в общешкольных проектах, мероприятиях, имеющих социальную значимость за пределами школы;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Ребенок сравнивает главные исторические достопримечательности и достижения науки и искусства России с аналогичными (по времени создания, по значимости в представлениях общества) в других странах;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Ребенок использует конструктивные способы разрешения конфликтных ситуаций, затрагивающих национальные или культурные особенности участников конфликта;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…..</a:t>
                      </a:r>
                    </a:p>
                  </a:txBody>
                  <a:tcPr marL="30898" marR="30898" marT="0" marB="0"/>
                </a:tc>
              </a:tr>
            </a:tbl>
          </a:graphicData>
        </a:graphic>
      </p:graphicFrame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604448" y="6453336"/>
            <a:ext cx="504056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25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529475"/>
              </p:ext>
            </p:extLst>
          </p:nvPr>
        </p:nvGraphicFramePr>
        <p:xfrm>
          <a:off x="35495" y="231507"/>
          <a:ext cx="9108504" cy="6477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7"/>
                <a:gridCol w="1440160"/>
                <a:gridCol w="936104"/>
                <a:gridCol w="1944216"/>
                <a:gridCol w="1368152"/>
                <a:gridCol w="1368152"/>
                <a:gridCol w="1547663"/>
              </a:tblGrid>
              <a:tr h="23962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Со-бытийная тема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Образовательные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езультаты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</a:tr>
              <a:tr h="378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метапредметные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предметные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Фонетика и графика. Повторение изученного на основе фонетического разбора слова.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Привет из лета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Осуществляет взаимный контроль и оказывает в сотрудничестве необходимую взаимопомощь, договаривается о последовательности действий и порядке работы в группах. Учитывает степень сложности задания и определяет для себя возможность/невозможность его выполнения.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Проводит фонетический анализ слова. Находит в тексте слова по заданному основанию.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Понимает и принимает  оценки учителя и товарищей; понимает причины успехов в учебе.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«Шифровщик» на тему «Лето»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</a:tr>
              <a:tr h="2520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Орфоэпия. Произношение звуков и сочетаний звуков, ударение в словах в соответствии с нормами современного русского литературного языка.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Говори правильно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Принимает и сохраняет учебную задачу; строит сообщение в устной форме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Умеет правильно употреблять в речи словарные слова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Способен к самооценке на основе наблюдения за собственной речью.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Памятка «Говори правильно»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416" marR="57416" marT="0" marB="0"/>
                </a:tc>
              </a:tr>
            </a:tbl>
          </a:graphicData>
        </a:graphic>
      </p:graphicFrame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604448" y="6237312"/>
            <a:ext cx="432048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56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Переход </a:t>
            </a:r>
            <a:r>
              <a:rPr lang="ru-RU" dirty="0"/>
              <a:t>к инновационным формам </a:t>
            </a:r>
            <a:r>
              <a:rPr lang="ru-RU" dirty="0" smtClean="0"/>
              <a:t>управления 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Особенности школ проекта</a:t>
            </a:r>
          </a:p>
          <a:p>
            <a:r>
              <a:rPr lang="ru-RU" dirty="0" smtClean="0"/>
              <a:t>Наличие </a:t>
            </a:r>
            <a:r>
              <a:rPr lang="ru-RU" dirty="0"/>
              <a:t>в школе сообществ, самостоятельно возникающих для решения определенных задач (например, проекты, акции, субботники…)</a:t>
            </a:r>
          </a:p>
          <a:p>
            <a:r>
              <a:rPr lang="ru-RU" dirty="0"/>
              <a:t>Мнение директора не имеет решающего значения, решения принимаются только коллегиально </a:t>
            </a:r>
          </a:p>
          <a:p>
            <a:r>
              <a:rPr lang="ru-RU" dirty="0"/>
              <a:t>Решения ученического совета имеет силу педагогического совета</a:t>
            </a:r>
          </a:p>
          <a:p>
            <a:r>
              <a:rPr lang="ru-RU" dirty="0"/>
              <a:t>Сильна взаимосвязь между старшими и младшими классами (нет понятия параллели классов, все ученики знакомы между собой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47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Данные исследования уровня профессиональной компетентности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856880"/>
              </p:ext>
            </p:extLst>
          </p:nvPr>
        </p:nvGraphicFramePr>
        <p:xfrm>
          <a:off x="539552" y="1340768"/>
          <a:ext cx="785921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47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08504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Проектирование со-бытийного </a:t>
            </a:r>
            <a:r>
              <a:rPr lang="ru-RU" dirty="0" smtClean="0"/>
              <a:t>дня (ОШ)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694514"/>
              </p:ext>
            </p:extLst>
          </p:nvPr>
        </p:nvGraphicFramePr>
        <p:xfrm>
          <a:off x="107504" y="836711"/>
          <a:ext cx="8928991" cy="59878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68152"/>
                <a:gridCol w="2880320"/>
                <a:gridCol w="2304256"/>
                <a:gridCol w="2376263"/>
              </a:tblGrid>
              <a:tr h="512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Программная тема урока по предмету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Продукт деятельности обучающихся на уроке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Со-бытийная  тема урока по предмету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89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история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«Наука и искусство Древнего Египта»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«Книга </a:t>
                      </a:r>
                      <a:r>
                        <a:rPr lang="ru-RU" sz="1600" dirty="0">
                          <a:effectLst/>
                        </a:rPr>
                        <a:t>мертвых»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 чем расскажет книга мертвых папируса Ани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52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математика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«Буквенная запись свойств сложения и вычитания»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Буквенная запись </a:t>
                      </a:r>
                      <a:r>
                        <a:rPr lang="ru-RU" sz="1600" dirty="0" smtClean="0">
                          <a:effectLst/>
                        </a:rPr>
                        <a:t>расчета</a:t>
                      </a:r>
                      <a:r>
                        <a:rPr lang="ru-RU" sz="1600" baseline="0" dirty="0" smtClean="0">
                          <a:effectLst/>
                        </a:rPr>
                        <a:t> периметра основания модели </a:t>
                      </a:r>
                      <a:r>
                        <a:rPr lang="ru-RU" sz="1600" dirty="0" smtClean="0">
                          <a:effectLst/>
                        </a:rPr>
                        <a:t>собственной </a:t>
                      </a:r>
                      <a:r>
                        <a:rPr lang="ru-RU" sz="1600" dirty="0">
                          <a:effectLst/>
                        </a:rPr>
                        <a:t>пирамиды 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Как писались расчёты при постройке пирамид 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378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русский язык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«Окончание как морфема, образовывающая форму слова. Знакомство со словарем морфемного строения слов»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Письмо древнему египтянину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Из чего состояли слова у древних египтян?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78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география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«Условные знаки плана и карты, их сходства и различия»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Карта Древнего Египта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Условные знаки на современных и древнеегипетских картах, и планах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литература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«Сказки Х. К. Андерсона»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Собственная сказка по мотивам Х. К. Андерсена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Если </a:t>
                      </a:r>
                      <a:r>
                        <a:rPr lang="ru-RU" sz="1600" dirty="0" smtClean="0">
                          <a:effectLst/>
                        </a:rPr>
                        <a:t>бы </a:t>
                      </a:r>
                      <a:r>
                        <a:rPr lang="ru-RU" sz="1600" dirty="0">
                          <a:effectLst/>
                        </a:rPr>
                        <a:t>Х. К. Андерсен жил в Древнем </a:t>
                      </a:r>
                      <a:r>
                        <a:rPr lang="ru-RU" sz="1600" dirty="0" smtClean="0">
                          <a:effectLst/>
                        </a:rPr>
                        <a:t>Египте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СОШ №1, г. Гаврилов-Ям</a:t>
                      </a:r>
                      <a:endParaRPr lang="ru-RU" sz="16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32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50405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Проектирование со-бытийного </a:t>
            </a:r>
            <a:r>
              <a:rPr lang="ru-RU" dirty="0" smtClean="0"/>
              <a:t>дня </a:t>
            </a:r>
            <a:r>
              <a:rPr lang="ru-RU" dirty="0" smtClean="0"/>
              <a:t>(НШ)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147248" cy="60212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/>
              <a:t>«Мы станем друзьями природы!»</a:t>
            </a:r>
          </a:p>
          <a:p>
            <a:pPr marL="0" indent="0">
              <a:buNone/>
            </a:pPr>
            <a:r>
              <a:rPr lang="ru-RU" sz="2000" dirty="0" smtClean="0"/>
              <a:t>1</a:t>
            </a:r>
            <a:r>
              <a:rPr lang="ru-RU" sz="2000" dirty="0"/>
              <a:t>. Литературное чтение М.М. Пришвин «Ребята и утята»</a:t>
            </a:r>
          </a:p>
          <a:p>
            <a:pPr marL="0" indent="0">
              <a:buNone/>
            </a:pPr>
            <a:r>
              <a:rPr lang="ru-RU" sz="2000" dirty="0" smtClean="0"/>
              <a:t>Со-бытийная </a:t>
            </a:r>
            <a:r>
              <a:rPr lang="ru-RU" sz="2000" dirty="0"/>
              <a:t>тема урока: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Составляем </a:t>
            </a:r>
            <a:r>
              <a:rPr lang="ru-RU" sz="2000" b="1" dirty="0"/>
              <a:t>рекомендации правильного поведения в природе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 smtClean="0"/>
              <a:t>2</a:t>
            </a:r>
            <a:r>
              <a:rPr lang="ru-RU" sz="2000" dirty="0"/>
              <a:t>. </a:t>
            </a:r>
            <a:r>
              <a:rPr lang="ru-RU" sz="2000" dirty="0" smtClean="0"/>
              <a:t>Русский </a:t>
            </a:r>
            <a:r>
              <a:rPr lang="ru-RU" sz="2000" dirty="0"/>
              <a:t>язык. Контрольное списывание с печатного текста с грамматическим заданием</a:t>
            </a:r>
          </a:p>
          <a:p>
            <a:pPr marL="0" indent="0">
              <a:buNone/>
            </a:pPr>
            <a:r>
              <a:rPr lang="ru-RU" sz="2000" dirty="0" smtClean="0"/>
              <a:t>Со-бытийная </a:t>
            </a:r>
            <a:r>
              <a:rPr lang="ru-RU" sz="2000" dirty="0"/>
              <a:t>тема урока: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Знакомимся </a:t>
            </a:r>
            <a:r>
              <a:rPr lang="ru-RU" sz="2000" b="1" dirty="0"/>
              <a:t>с местом обитания и особенностями жизни журавлей.</a:t>
            </a:r>
          </a:p>
          <a:p>
            <a:pPr marL="0" indent="0">
              <a:buNone/>
            </a:pPr>
            <a:r>
              <a:rPr lang="ru-RU" sz="2000" dirty="0" smtClean="0"/>
              <a:t>3</a:t>
            </a:r>
            <a:r>
              <a:rPr lang="ru-RU" sz="2000" dirty="0"/>
              <a:t>. Окружающий мир. Весна в мире птиц и зверей. Их охрана.</a:t>
            </a:r>
          </a:p>
          <a:p>
            <a:pPr marL="0" indent="0">
              <a:buNone/>
            </a:pPr>
            <a:r>
              <a:rPr lang="ru-RU" sz="2000" dirty="0" smtClean="0"/>
              <a:t>Со-бытийная </a:t>
            </a:r>
            <a:r>
              <a:rPr lang="ru-RU" sz="2000" dirty="0"/>
              <a:t>тема урока: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Составляем </a:t>
            </a:r>
            <a:r>
              <a:rPr lang="ru-RU" sz="2000" b="1" dirty="0"/>
              <a:t>правила экологической этики для друзей природы.</a:t>
            </a:r>
          </a:p>
          <a:p>
            <a:pPr marL="0" indent="0">
              <a:buNone/>
            </a:pPr>
            <a:r>
              <a:rPr lang="ru-RU" sz="2000" dirty="0" smtClean="0"/>
              <a:t>4</a:t>
            </a:r>
            <a:r>
              <a:rPr lang="ru-RU" sz="2000" dirty="0"/>
              <a:t>. Изобразительное искусство. Изображение с натуры и по памяти птиц. Профессия иллюстратора</a:t>
            </a:r>
          </a:p>
          <a:p>
            <a:pPr marL="0" indent="0">
              <a:buNone/>
            </a:pPr>
            <a:r>
              <a:rPr lang="ru-RU" sz="2000" dirty="0" smtClean="0"/>
              <a:t>Со-бытийная </a:t>
            </a:r>
            <a:r>
              <a:rPr lang="ru-RU" sz="2000" dirty="0"/>
              <a:t>тема урока: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Изготавливаем  </a:t>
            </a:r>
            <a:r>
              <a:rPr lang="ru-RU" sz="2000" b="1" dirty="0"/>
              <a:t>памятки с правилами экологической этики для друзей </a:t>
            </a:r>
            <a:r>
              <a:rPr lang="ru-RU" sz="2000" b="1" dirty="0" smtClean="0"/>
              <a:t>природы</a:t>
            </a:r>
          </a:p>
          <a:p>
            <a:pPr marL="0" indent="0" algn="r">
              <a:buNone/>
            </a:pPr>
            <a:r>
              <a:rPr lang="ru-RU" sz="2000" i="1" dirty="0" smtClean="0"/>
              <a:t>СОШ №60 г. Ярославля, О.Ю. Виноградова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24057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9361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Со-бытие </a:t>
            </a:r>
            <a:r>
              <a:rPr lang="ru-RU" sz="2400" b="1" i="1" dirty="0"/>
              <a:t>«Все ли немцы фашисты?» 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000" dirty="0"/>
              <a:t>Программная тема по немецкому языку: «Чтение с выборочным пониманием интересующей информации» (9 класс, УМК И.Л</a:t>
            </a:r>
            <a:r>
              <a:rPr lang="ru-RU" sz="2000" dirty="0" smtClean="0"/>
              <a:t>. Бим)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841558"/>
              </p:ext>
            </p:extLst>
          </p:nvPr>
        </p:nvGraphicFramePr>
        <p:xfrm>
          <a:off x="107504" y="980729"/>
          <a:ext cx="8928992" cy="5848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5192"/>
                <a:gridCol w="7563800"/>
              </a:tblGrid>
              <a:tr h="4320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 деятельности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</a:rPr>
                        <a:t>Возможные </a:t>
                      </a:r>
                      <a:r>
                        <a:rPr lang="ru-RU" sz="1400" dirty="0">
                          <a:effectLst/>
                        </a:rPr>
                        <a:t>методы создания общности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</a:tr>
              <a:tr h="1080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Формирование потребности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Совместное прослушивание и обсуждение </a:t>
                      </a:r>
                      <a:r>
                        <a:rPr lang="ru-RU" sz="1400" dirty="0" smtClean="0">
                          <a:effectLst/>
                        </a:rPr>
                        <a:t>Ноктюрна </a:t>
                      </a:r>
                      <a:r>
                        <a:rPr lang="ru-RU" sz="1400" dirty="0">
                          <a:effectLst/>
                        </a:rPr>
                        <a:t>Шопена.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Демонстрация и рассматривание    фотографий военных лет. 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Ситуативный разговор на немецком языке «Жизнь моих прадедушек и прабабушек в </a:t>
                      </a:r>
                      <a:r>
                        <a:rPr lang="ru-RU" sz="1400" dirty="0" smtClean="0">
                          <a:effectLst/>
                        </a:rPr>
                        <a:t>годы ВОВ</a:t>
                      </a:r>
                      <a:r>
                        <a:rPr lang="ru-RU" sz="1400" dirty="0">
                          <a:effectLst/>
                        </a:rPr>
                        <a:t>»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Обращение к личному опыту участников со-бытия и разговор на тему: «Если бы я родился в фашистской Германии, то смог бы быть против этого строя? 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</a:tr>
              <a:tr h="12239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образа желаемого результата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Беседа «Мог ли немец в годы войны быть не фашистом?»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Обращение к реальной жизненной ситуации и обсуждение возможности ее разрешения (учитель рассказывает ученикам, что стал свидетелем того, как третьеклассники говорили, что все немцы – это фашисты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endParaRPr lang="ru-RU" sz="1400" dirty="0">
                        <a:effectLst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В ходе обсуждения выбор наиболее действенной и адекватной формы переубеждения третьеклассников </a:t>
                      </a:r>
                      <a:r>
                        <a:rPr lang="ru-RU" sz="1400" dirty="0" smtClean="0">
                          <a:effectLst/>
                        </a:rPr>
                        <a:t>(например,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статья </a:t>
                      </a:r>
                      <a:r>
                        <a:rPr lang="ru-RU" sz="1400" dirty="0">
                          <a:effectLst/>
                        </a:rPr>
                        <a:t>в школьной газете</a:t>
                      </a:r>
                      <a:r>
                        <a:rPr lang="ru-RU" sz="1400" dirty="0" smtClean="0">
                          <a:effectLst/>
                        </a:rPr>
                        <a:t>).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</a:tr>
              <a:tr h="216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Мотивация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Разговор о том, почему лично нам стало важно разубедить малышей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</a:tr>
              <a:tr h="4320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Целеполагание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Обсуждение и выбор средств написания статьи в газету (в ходе обсуждения приято решение о том, что статья должна быть на немецком и русском языках).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</a:tr>
              <a:tr h="7917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Планирование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Составление общего плана деятельности: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нахождение информации в русскоязычных и немецкоязычных текстах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-отбор нужной информации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написание статьи о разных </a:t>
                      </a:r>
                      <a:r>
                        <a:rPr lang="ru-RU" sz="1400" dirty="0" smtClean="0">
                          <a:effectLst/>
                        </a:rPr>
                        <a:t>немцах-антифашистах</a:t>
                      </a:r>
                      <a:endParaRPr lang="ru-RU" sz="1400" dirty="0">
                        <a:effectLst/>
                      </a:endParaRPr>
                    </a:p>
                  </a:txBody>
                  <a:tcPr marL="32328" marR="32328" marT="0" marB="0"/>
                </a:tc>
              </a:tr>
              <a:tr h="5756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Выполнение действий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Оказание помощи по запросу при работе групп с текстом: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поиск ответов на сформулированные вопросы;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правильность формулирования </a:t>
                      </a:r>
                      <a:r>
                        <a:rPr lang="ru-RU" sz="1400" dirty="0" smtClean="0">
                          <a:effectLst/>
                        </a:rPr>
                        <a:t>фраз</a:t>
                      </a:r>
                      <a:endParaRPr lang="ru-RU" sz="1400" dirty="0">
                        <a:effectLst/>
                      </a:endParaRPr>
                    </a:p>
                  </a:txBody>
                  <a:tcPr marL="32328" marR="32328" marT="0" marB="0"/>
                </a:tc>
              </a:tr>
              <a:tr h="822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 результата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328" marR="32328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Обсуждение вопроса «достигнута ли цель, которая была поставлена»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Обсуждение предположений, какой резонанс может вызвать статья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</a:rPr>
                        <a:t>Обсуждение сложностей в написании статьи на немецком языке и такой же по смыслу на </a:t>
                      </a:r>
                      <a:r>
                        <a:rPr lang="ru-RU" sz="1400" dirty="0" smtClean="0">
                          <a:effectLst/>
                        </a:rPr>
                        <a:t>русской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ru-RU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Гореловская</a:t>
                      </a: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ООШ, Волкова Надежда Анатольевна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328" marR="323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25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496944" cy="11967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 результатов </a:t>
            </a:r>
            <a:r>
              <a:rPr lang="ru-RU" dirty="0"/>
              <a:t>детской деятельности к образовательным </a:t>
            </a:r>
            <a:r>
              <a:rPr lang="ru-RU" dirty="0" smtClean="0"/>
              <a:t>результатам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738850"/>
              </p:ext>
            </p:extLst>
          </p:nvPr>
        </p:nvGraphicFramePr>
        <p:xfrm>
          <a:off x="107504" y="1196751"/>
          <a:ext cx="8928991" cy="54391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83103"/>
                <a:gridCol w="3309585"/>
                <a:gridCol w="2736303"/>
              </a:tblGrid>
              <a:tr h="537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Игровая </a:t>
                      </a:r>
                      <a:r>
                        <a:rPr lang="ru-RU" sz="1400" dirty="0" smtClean="0">
                          <a:effectLst/>
                        </a:rPr>
                        <a:t>деятельность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(дошкольник)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Учебно-познавательная деятельность (младший школьник)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Коммуникативная </a:t>
                      </a:r>
                      <a:r>
                        <a:rPr lang="ru-RU" sz="1400" dirty="0" smtClean="0">
                          <a:effectLst/>
                        </a:rPr>
                        <a:t>деятельность (подросток)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</a:tr>
              <a:tr h="1550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Проявляет потребность в игровой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проявляют инициативу в организации игровой деятельности (как </a:t>
                      </a:r>
                      <a:r>
                        <a:rPr lang="ru-RU" sz="1400" dirty="0" err="1">
                          <a:effectLst/>
                        </a:rPr>
                        <a:t>доучебную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самостотяельность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Проявляет потребность в достижении  учебного продукта  как результата учебной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проявляет  учебную самостоятельность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Проявляет потребность в общении, в сотрудничестве, в совместной деятельности – в общем деле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</a:tr>
              <a:tr h="173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Самостоятельно ставит игровую задачу, формирует замысел игры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Ставит учебную задачу как способ удовлетворения потребности в достижении  продукта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формулирует (называет) критерии учебного продукта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Договариваются об общих делах, о результате этого общего дела , </a:t>
                      </a:r>
                      <a:r>
                        <a:rPr lang="ru-RU" sz="1400" dirty="0" err="1">
                          <a:effectLst/>
                        </a:rPr>
                        <a:t>т.е.обсуждают</a:t>
                      </a:r>
                      <a:r>
                        <a:rPr lang="ru-RU" sz="1400" dirty="0">
                          <a:effectLst/>
                        </a:rPr>
                        <a:t> замысел общего дела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договариваются о критериях, какой результат общего дела  их устроит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</a:tr>
              <a:tr h="1612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Проявляет желание моделировать социальную действительность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в игровой мотивации преобладают познавательные и социальные мотивы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Преобладают познавательные мотивы и познавательные мотивы с «криминальным» оттенком (хочу проверить то, что нельзя) (по Пиаже)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преобладают мотивы в самопознании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осознание  смыслов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этого  общего дела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54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160128"/>
              </p:ext>
            </p:extLst>
          </p:nvPr>
        </p:nvGraphicFramePr>
        <p:xfrm>
          <a:off x="107504" y="44624"/>
          <a:ext cx="8928992" cy="68701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92288"/>
                <a:gridCol w="3744416"/>
                <a:gridCol w="2592288"/>
              </a:tblGrid>
              <a:tr h="492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Обозначает цель игры как желание отобразить полученный социальный  и познавательный опыт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Отражает </a:t>
                      </a:r>
                      <a:r>
                        <a:rPr lang="ru-RU" sz="1400" dirty="0">
                          <a:effectLst/>
                        </a:rPr>
                        <a:t>результат учебной деятельности и </a:t>
                      </a:r>
                      <a:r>
                        <a:rPr lang="ru-RU" sz="1400" dirty="0" smtClean="0">
                          <a:effectLst/>
                        </a:rPr>
                        <a:t>способ достижения </a:t>
                      </a:r>
                      <a:r>
                        <a:rPr lang="ru-RU" sz="1400" dirty="0">
                          <a:effectLst/>
                        </a:rPr>
                        <a:t>этого результата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Отражается наиболее рациональное средство  достижения результата совместной деятельности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</a:tr>
              <a:tr h="147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Совместно планирует игру, совместно обсуждают сюжет (совместное </a:t>
                      </a:r>
                      <a:r>
                        <a:rPr lang="ru-RU" sz="1400" dirty="0" err="1">
                          <a:effectLst/>
                        </a:rPr>
                        <a:t>сюжетосложение</a:t>
                      </a:r>
                      <a:r>
                        <a:rPr lang="ru-RU" sz="1400" dirty="0">
                          <a:effectLst/>
                        </a:rPr>
                        <a:t>), устанавливают правила  игры, распределяют роли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планирует, называет основные этапы предстоящей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фиксирует план вербально или </a:t>
                      </a:r>
                      <a:r>
                        <a:rPr lang="ru-RU" sz="1400" dirty="0" err="1">
                          <a:effectLst/>
                        </a:rPr>
                        <a:t>невербально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подбирает необходимые средства для выполнения каждого этапа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в планировании присутствует подбор необходимых средств, материалов как отдельный пункт плана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обсуждают наиболее быстрых и наименее </a:t>
                      </a:r>
                      <a:r>
                        <a:rPr lang="ru-RU" sz="1400" dirty="0" err="1">
                          <a:effectLst/>
                        </a:rPr>
                        <a:t>трудозатратных</a:t>
                      </a:r>
                      <a:r>
                        <a:rPr lang="ru-RU" sz="1400" dirty="0">
                          <a:effectLst/>
                        </a:rPr>
                        <a:t> способов  достижения цели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распределение функций, ролей и  т.д.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</a:tr>
              <a:tr h="902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Следят за выполнение сюжета  и договариваются о преобразованиях в сюжете, контролируют чёткое выполнение ролей и правил  игры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действует в соответствии с намеченным  планом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выбирает оптимальные способы действия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контролирует и корректирует  свои действия по ходу выполнения плана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- </a:t>
                      </a:r>
                      <a:r>
                        <a:rPr lang="ru-RU" sz="1400" dirty="0">
                          <a:effectLst/>
                        </a:rPr>
                        <a:t>действуют вместе, сообща, выполняя при этом каждый свою функцию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осуществляют взаимоконтроль и взаимопомощь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обсуждают выполняемые действия 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</a:tr>
              <a:tr h="147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-Эмоционально выражают удовлетворение или неудовлетворение от игры,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Пытаются обсуждать причины удач и неудач в игре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договариваются о продолжении игры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осуществляет оценивание, </a:t>
                      </a:r>
                      <a:r>
                        <a:rPr lang="ru-RU" sz="1400" dirty="0" err="1">
                          <a:effectLst/>
                        </a:rPr>
                        <a:t>самооценивание</a:t>
                      </a:r>
                      <a:r>
                        <a:rPr lang="ru-RU" sz="1400" dirty="0">
                          <a:effectLst/>
                        </a:rPr>
                        <a:t> и </a:t>
                      </a:r>
                      <a:r>
                        <a:rPr lang="ru-RU" sz="1400" dirty="0" err="1">
                          <a:effectLst/>
                        </a:rPr>
                        <a:t>взаимооценивание</a:t>
                      </a:r>
                      <a:r>
                        <a:rPr lang="ru-RU" sz="1400" dirty="0">
                          <a:effectLst/>
                        </a:rPr>
                        <a:t> результатов деятельности на основе выработанных критериев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определяют причины соответствия или несоответствия желаемого результата достигнутому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понимает  значимость полученного продукта для последующей деятельности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анализируют эмоциональную удовлетворенность от проделанной работы,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-обсуждают своё участие  и вклад  каждого в общее дело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делятся эмоциональными переживаниями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-договариваются о продолжении или окончании дела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398" marR="193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6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5288632" cy="943421"/>
          </a:xfrm>
        </p:spPr>
        <p:txBody>
          <a:bodyPr/>
          <a:lstStyle/>
          <a:p>
            <a:r>
              <a:rPr lang="en-US" dirty="0" smtClean="0"/>
              <a:t>ovtikhomirova@yandex.ru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2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584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«со-бытие» –  </a:t>
            </a:r>
            <a:r>
              <a:rPr lang="ru-RU" dirty="0"/>
              <a:t>инновационная образовательная </a:t>
            </a:r>
            <a:r>
              <a:rPr lang="ru-RU" dirty="0" smtClean="0"/>
              <a:t>практика?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844824"/>
            <a:ext cx="6696744" cy="4281339"/>
          </a:xfrm>
        </p:spPr>
        <p:txBody>
          <a:bodyPr/>
          <a:lstStyle/>
          <a:p>
            <a:r>
              <a:rPr lang="ru-RU" dirty="0" smtClean="0"/>
              <a:t>Новый подход к преемственности образования  </a:t>
            </a:r>
          </a:p>
          <a:p>
            <a:r>
              <a:rPr lang="ru-RU" dirty="0"/>
              <a:t>Новый подход к преподаванию </a:t>
            </a:r>
          </a:p>
          <a:p>
            <a:r>
              <a:rPr lang="ru-RU" dirty="0" smtClean="0"/>
              <a:t>Новые результаты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9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Преемственность и непрерывность: откуда берутся «разрывы»?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1844824"/>
            <a:ext cx="6203032" cy="398903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«Разрыв» между предшествующим познавательным опытом и образованием на очередной ступени</a:t>
            </a:r>
          </a:p>
          <a:p>
            <a:r>
              <a:rPr lang="ru-RU" dirty="0" smtClean="0"/>
              <a:t>«Разрыв» между потребностями учащегося и представлениями взрослых о его образовании</a:t>
            </a:r>
          </a:p>
          <a:p>
            <a:r>
              <a:rPr lang="ru-RU" dirty="0" smtClean="0"/>
              <a:t>«Разрыв» между истинной сутью учения и реальной образовательной практикой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0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Преподавание:</a:t>
            </a:r>
            <a:br>
              <a:rPr lang="ru-RU" dirty="0" smtClean="0"/>
            </a:br>
            <a:r>
              <a:rPr lang="ru-RU" dirty="0"/>
              <a:t>ч</a:t>
            </a:r>
            <a:r>
              <a:rPr lang="ru-RU" dirty="0" smtClean="0"/>
              <a:t>то понимаем как со-бытие?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1556792"/>
            <a:ext cx="6768752" cy="496855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Образовательно со-бытие </a:t>
            </a:r>
            <a:r>
              <a:rPr lang="ru-RU" dirty="0" smtClean="0"/>
              <a:t>– совместное </a:t>
            </a:r>
            <a:r>
              <a:rPr lang="ru-RU" dirty="0"/>
              <a:t>бытие образующихся людей (со-учение детей и взрослых</a:t>
            </a:r>
            <a:r>
              <a:rPr lang="ru-RU" dirty="0" smtClean="0"/>
              <a:t>), имеющее личностный смысл для каждого участника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Учение как часть бытия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Свобода преподавания –  открытость учебного материала и </a:t>
            </a:r>
            <a:r>
              <a:rPr lang="ru-RU" dirty="0" err="1" smtClean="0"/>
              <a:t>фасилитация</a:t>
            </a:r>
            <a:r>
              <a:rPr lang="ru-RU" dirty="0" smtClean="0"/>
              <a:t> учения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Свобода </a:t>
            </a:r>
            <a:r>
              <a:rPr lang="ru-RU" dirty="0"/>
              <a:t>учения – открытость внутренним и внешним ресурсам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Признаки со-бытийной общности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Со-деятельность (общие потребность, образ результата, мотив, цель, план, действия, анализ)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Со-общение (</a:t>
            </a:r>
            <a:r>
              <a:rPr lang="ru-RU" b="1" dirty="0" smtClean="0"/>
              <a:t>диалог </a:t>
            </a:r>
            <a:r>
              <a:rPr lang="ru-RU" dirty="0" smtClean="0"/>
              <a:t>на каждом этапе деятельности)</a:t>
            </a:r>
            <a:endParaRPr lang="ru-RU" b="1" dirty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Со-переживание (возникновение эмоционального отклика на совместную деятельность)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0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должно быть результатом?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2276872"/>
            <a:ext cx="6347048" cy="3849291"/>
          </a:xfrm>
        </p:spPr>
        <p:txBody>
          <a:bodyPr/>
          <a:lstStyle/>
          <a:p>
            <a:r>
              <a:rPr lang="ru-RU" dirty="0" smtClean="0"/>
              <a:t>ФГОС ...</a:t>
            </a:r>
          </a:p>
          <a:p>
            <a:r>
              <a:rPr lang="ru-RU" dirty="0" smtClean="0"/>
              <a:t>Реализованные потребности личности (ценности учения с точки зрения ЖИЗНИ)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58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Реализация проекта:</a:t>
            </a:r>
            <a:br>
              <a:rPr lang="ru-RU" dirty="0" smtClean="0"/>
            </a:br>
            <a:r>
              <a:rPr lang="ru-RU" dirty="0" smtClean="0"/>
              <a:t>произошедшие изменения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556792"/>
            <a:ext cx="6419056" cy="496855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dirty="0" smtClean="0"/>
              <a:t>новые образовательные результаты: возможность </a:t>
            </a:r>
            <a:r>
              <a:rPr lang="ru-RU" dirty="0"/>
              <a:t>достичь метапредметных и личностных результатов средствами </a:t>
            </a:r>
            <a:r>
              <a:rPr lang="ru-RU" dirty="0" smtClean="0"/>
              <a:t>предмета на основе понимания смыслов деятельности (</a:t>
            </a:r>
            <a:r>
              <a:rPr lang="ru-RU" b="1" dirty="0" smtClean="0"/>
              <a:t>от результата детской деятельности к образовательным результатам</a:t>
            </a:r>
            <a:r>
              <a:rPr lang="ru-RU" dirty="0" smtClean="0"/>
              <a:t>)</a:t>
            </a:r>
          </a:p>
          <a:p>
            <a:pPr>
              <a:defRPr/>
            </a:pPr>
            <a:r>
              <a:rPr lang="ru-RU" dirty="0"/>
              <a:t>новая </a:t>
            </a:r>
            <a:r>
              <a:rPr lang="ru-RU" dirty="0" err="1"/>
              <a:t>природосообразная</a:t>
            </a:r>
            <a:r>
              <a:rPr lang="ru-RU" dirty="0"/>
              <a:t>, гуманная форма организации </a:t>
            </a:r>
            <a:r>
              <a:rPr lang="ru-RU" dirty="0" smtClean="0"/>
              <a:t>образовательного процесса (образовательное </a:t>
            </a:r>
            <a:r>
              <a:rPr lang="ru-RU" dirty="0"/>
              <a:t>со-бытие</a:t>
            </a:r>
            <a:r>
              <a:rPr lang="ru-RU" dirty="0" smtClean="0"/>
              <a:t>)</a:t>
            </a:r>
          </a:p>
          <a:p>
            <a:pPr>
              <a:defRPr/>
            </a:pPr>
            <a:r>
              <a:rPr lang="ru-RU" dirty="0" smtClean="0"/>
              <a:t>«выход» </a:t>
            </a:r>
            <a:r>
              <a:rPr lang="ru-RU" dirty="0"/>
              <a:t>на качественно новый уровень профессиональной </a:t>
            </a:r>
            <a:r>
              <a:rPr lang="ru-RU" dirty="0" smtClean="0"/>
              <a:t>компетентности педагогов</a:t>
            </a:r>
            <a:endParaRPr lang="ru-RU" dirty="0"/>
          </a:p>
          <a:p>
            <a:pPr>
              <a:defRPr/>
            </a:pPr>
            <a:r>
              <a:rPr lang="ru-RU" dirty="0" smtClean="0"/>
              <a:t>возможность </a:t>
            </a:r>
            <a:r>
              <a:rPr lang="ru-RU" dirty="0"/>
              <a:t>осуществить переход к инновационным формам управления образовательной деятельностью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отработка </a:t>
            </a:r>
            <a:r>
              <a:rPr lang="ru-RU" dirty="0"/>
              <a:t>инновационных моделей организации образовательного </a:t>
            </a:r>
            <a:r>
              <a:rPr lang="ru-RU" dirty="0" smtClean="0"/>
              <a:t>процесса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15816" y="3886200"/>
            <a:ext cx="576064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Изменения в ООП в соответствии с </a:t>
            </a:r>
            <a:r>
              <a:rPr lang="ru-RU" dirty="0" smtClean="0"/>
              <a:t>показателями преемственности </a:t>
            </a:r>
            <a:r>
              <a:rPr lang="ru-RU" dirty="0"/>
              <a:t>ООП ДО, НОО, ООО на основе со-бытийного подхода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31640" y="1052737"/>
            <a:ext cx="7344816" cy="2547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Со-бытийная модель организации образовательного процесса как основа ОП ДО, НО и ООО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9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28863"/>
              </p:ext>
            </p:extLst>
          </p:nvPr>
        </p:nvGraphicFramePr>
        <p:xfrm>
          <a:off x="4954" y="26628"/>
          <a:ext cx="9139046" cy="6871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8654"/>
                <a:gridCol w="1872208"/>
                <a:gridCol w="2736304"/>
                <a:gridCol w="3491880"/>
              </a:tblGrid>
              <a:tr h="474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с учетом преемственности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с учетом со-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бытийности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Скорректированная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формулировка целевого раздела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1464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Преемственность цели и задач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ООП отражает интересы ребенка (учащегося)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цели отражается создание условий для удовлетворения образовательных потребностей участников образовательных отношений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цели отражается создание условий: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-для личностного развития участников образовательных отношений,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-для удовлетворения индивидуальных потребностей в учении участников обр. отношений.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1462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Преемственность принципов программы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Общение  строится на принципах взаимоуважения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ООП отражены принципы: 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индивидуализации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партнерских отношений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личностная значимость образовательного процесса для всех участников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ООП отражены принципы со-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бытийности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индивидуализации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совместной деятельности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личностная значимость образовательного процесса для всех участников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147364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Преемственность образовательных результатов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Образовательный процесс строится с учетом достижений ребенка на предыдущей ступени образования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ООП содержит варианты индивидуальных образовательных маршрутов для разных категорий детей и/или алгоритмы конструирования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ИОМ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ООП включает перечень материалов и инструментов фиксации индивидуальных достижений ребенка.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956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Результаты каждой ступени образования включают предметные, метапредметные, личностные.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ООП содержит «матрицу преемственности» результатов ступеней образования.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ООП содержит показатели достижения образовательных результатов (метапредметных, личностных) на каждом возрастном этапе.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  <a:hlinkClick r:id="rId2" action="ppaction://hlinksldjump"/>
                        </a:rPr>
                        <a:t>ООП содержит «матрицу преемственности» результатов ступеней образования.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  <a:hlinkClick r:id="rId2" action="ppaction://hlinksldjump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  <a:hlinkClick r:id="rId2" action="ppaction://hlinksldjump"/>
                        </a:rPr>
                        <a:t>ООП содержит показатели достижения образовательных результатов (мета-предметных, личностных) на каждом возрастном этапе.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21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990648"/>
              </p:ext>
            </p:extLst>
          </p:nvPr>
        </p:nvGraphicFramePr>
        <p:xfrm>
          <a:off x="0" y="0"/>
          <a:ext cx="9139046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3648"/>
                <a:gridCol w="1656184"/>
                <a:gridCol w="3096344"/>
                <a:gridCol w="2982870"/>
              </a:tblGrid>
              <a:tr h="750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с учетом преемственности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с учетом со-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бытийности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Скорректированная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формулировка организационного и содержательного  раздела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1778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Преемственность технологий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Образовательный процесс осуществляется на основе технологий, применяемых на всех ступенях образования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образовательного процесса строится с применением технологий личностно-развивающего образования: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природосообразные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технологии, альтернативные технологии, технологии развивающего обучения ….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образовательного процесса строится с применением технологий личностно-развивающего образования: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формирующего оценивания, 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проблемного обучения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технологий деятельностного типа, </a:t>
                      </a:r>
                      <a:r>
                        <a:rPr lang="ru-RU" sz="1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разноуровневого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обучения…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3321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Преемственность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организации образовательного процесса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Образовательный процесс выстраивается с учетом ведущего вида деятельности на предыдущем возвратном этапе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ООП ДО отдается приоритет игровой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ООП НОО – учебной (исследовательской) и игровой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ООП ООО – коммуникативной, учебной (исследовательской), игровой;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ООП СОО – учебно-профессиональной (ранняя профессионализация), учебной (исследовательской), коммуникативной, игровой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Образовательный процесс организуется исходя из базовых потребностей возраста и индивидуальных потребностей детей.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ООП ДО – потребность в игре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ООП НОО – потребность в познании (исследовании)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ООП ООО – потребность в общении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ООП СОО – потребность в самореализации через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профессию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  <a:hlinkClick r:id="rId2" action="ppaction://hlinksldjump"/>
                        </a:rPr>
                        <a:t>рабочие программы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7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Преемственность требований к кадровым условиям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Кадровые условия соответствуют ФГОС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ООП определяется необходимость обладания педагогами способностью к реализации со-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бытиийного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подхода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 повышения квалификации педагогов отражает обучение со-бытийному подходу.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4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2332</Words>
  <Application>Microsoft Office PowerPoint</Application>
  <PresentationFormat>Экран (4:3)</PresentationFormat>
  <Paragraphs>263</Paragraphs>
  <Slides>19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Со-бытие как инновационная образовательная практика</vt:lpstr>
      <vt:lpstr>Почему «со-бытие» –  инновационная образовательная практика?</vt:lpstr>
      <vt:lpstr>Преемственность и непрерывность: откуда берутся «разрывы»?</vt:lpstr>
      <vt:lpstr>Преподавание: что понимаем как со-бытие?</vt:lpstr>
      <vt:lpstr>Что должно быть результатом?</vt:lpstr>
      <vt:lpstr>Реализация проекта: произошедшие изменения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Переход к инновационным формам управления ОП</vt:lpstr>
      <vt:lpstr>Данные исследования уровня профессиональной компетентности</vt:lpstr>
      <vt:lpstr>Проектирование со-бытийного дня (ОШ)</vt:lpstr>
      <vt:lpstr>Проектирование со-бытийного дня (НШ)</vt:lpstr>
      <vt:lpstr>Со-бытие «Все ли немцы фашисты?»  Программная тема по немецкому языку: «Чтение с выборочным пониманием интересующей информации» (9 класс, УМК И.Л. Бим)</vt:lpstr>
      <vt:lpstr>От результатов детской деятельности к образовательным результатам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преемственности и непрерывности образования посредством со-бытийного подхода </dc:title>
  <dc:creator>Ольга Вячеславовна Тихомирова</dc:creator>
  <cp:lastModifiedBy>Ольга Вячеславовна Тихомирова</cp:lastModifiedBy>
  <cp:revision>45</cp:revision>
  <dcterms:created xsi:type="dcterms:W3CDTF">2014-02-18T10:18:28Z</dcterms:created>
  <dcterms:modified xsi:type="dcterms:W3CDTF">2016-12-12T07:56:31Z</dcterms:modified>
</cp:coreProperties>
</file>