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6" r:id="rId3"/>
    <p:sldId id="267" r:id="rId4"/>
    <p:sldId id="275" r:id="rId5"/>
    <p:sldId id="274" r:id="rId6"/>
    <p:sldId id="276" r:id="rId7"/>
    <p:sldId id="277" r:id="rId8"/>
    <p:sldId id="279" r:id="rId9"/>
    <p:sldId id="268" r:id="rId10"/>
    <p:sldId id="278" r:id="rId11"/>
    <p:sldId id="272" r:id="rId12"/>
    <p:sldId id="270" r:id="rId13"/>
    <p:sldId id="258" r:id="rId14"/>
    <p:sldId id="261" r:id="rId15"/>
    <p:sldId id="264" r:id="rId16"/>
    <p:sldId id="265" r:id="rId17"/>
    <p:sldId id="280" r:id="rId18"/>
    <p:sldId id="281" r:id="rId19"/>
    <p:sldId id="282" r:id="rId20"/>
    <p:sldId id="283" r:id="rId21"/>
    <p:sldId id="273" r:id="rId22"/>
    <p:sldId id="284" r:id="rId23"/>
    <p:sldId id="25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482447-294E-4408-A5BB-6190E3268C91}" type="doc">
      <dgm:prSet loTypeId="urn:microsoft.com/office/officeart/2005/8/layout/cycle3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A06940BD-6FF8-4D0A-BBB7-E75B3E7228EF}">
      <dgm:prSet phldrT="[Текст]" custT="1"/>
      <dgm:spPr/>
      <dgm:t>
        <a:bodyPr/>
        <a:lstStyle/>
        <a:p>
          <a:r>
            <a:rPr lang="ru-RU" sz="1600" dirty="0" smtClean="0"/>
            <a:t>Мт – </a:t>
          </a:r>
          <a:r>
            <a:rPr lang="ru-RU" sz="1600" dirty="0" smtClean="0">
              <a:solidFill>
                <a:srgbClr val="FF0000"/>
              </a:solidFill>
            </a:rPr>
            <a:t>реализовать свои смыслы</a:t>
          </a:r>
          <a:endParaRPr lang="ru-RU" sz="1600" dirty="0">
            <a:solidFill>
              <a:srgbClr val="FF0000"/>
            </a:solidFill>
          </a:endParaRPr>
        </a:p>
      </dgm:t>
    </dgm:pt>
    <dgm:pt modelId="{7FF4489B-1553-45C6-B74F-085D25165CE1}" type="parTrans" cxnId="{15D8CF2B-5881-4F38-8E0E-7278EC88A6E1}">
      <dgm:prSet/>
      <dgm:spPr/>
      <dgm:t>
        <a:bodyPr/>
        <a:lstStyle/>
        <a:p>
          <a:endParaRPr lang="ru-RU" sz="4800"/>
        </a:p>
      </dgm:t>
    </dgm:pt>
    <dgm:pt modelId="{1D2650D8-4F75-4086-892C-E87E08F95734}" type="sibTrans" cxnId="{15D8CF2B-5881-4F38-8E0E-7278EC88A6E1}">
      <dgm:prSet/>
      <dgm:spPr/>
      <dgm:t>
        <a:bodyPr/>
        <a:lstStyle/>
        <a:p>
          <a:endParaRPr lang="ru-RU" sz="4800"/>
        </a:p>
      </dgm:t>
    </dgm:pt>
    <dgm:pt modelId="{FE0B40A1-1895-4AC2-B2B5-05C51FAA2BDA}">
      <dgm:prSet phldrT="[Текст]" custT="1"/>
      <dgm:spPr/>
      <dgm:t>
        <a:bodyPr/>
        <a:lstStyle/>
        <a:p>
          <a:r>
            <a:rPr lang="ru-RU" sz="1600" dirty="0" smtClean="0"/>
            <a:t>Ц    </a:t>
          </a:r>
          <a:r>
            <a:rPr lang="ru-RU" sz="1600" dirty="0" smtClean="0">
              <a:solidFill>
                <a:srgbClr val="FF0000"/>
              </a:solidFill>
            </a:rPr>
            <a:t>- собственная постановка цели</a:t>
          </a:r>
          <a:endParaRPr lang="ru-RU" sz="1600" dirty="0">
            <a:solidFill>
              <a:srgbClr val="FF0000"/>
            </a:solidFill>
          </a:endParaRPr>
        </a:p>
      </dgm:t>
    </dgm:pt>
    <dgm:pt modelId="{2BB60664-5B22-479F-BAEB-5A4C77780D7F}" type="parTrans" cxnId="{9397FFC0-B407-4201-95BB-A5343BF0CE45}">
      <dgm:prSet/>
      <dgm:spPr/>
      <dgm:t>
        <a:bodyPr/>
        <a:lstStyle/>
        <a:p>
          <a:endParaRPr lang="ru-RU" sz="4800"/>
        </a:p>
      </dgm:t>
    </dgm:pt>
    <dgm:pt modelId="{D9F61B1D-24C7-4821-BAE9-51E5E5116DFB}" type="sibTrans" cxnId="{9397FFC0-B407-4201-95BB-A5343BF0CE45}">
      <dgm:prSet/>
      <dgm:spPr/>
      <dgm:t>
        <a:bodyPr/>
        <a:lstStyle/>
        <a:p>
          <a:endParaRPr lang="ru-RU" sz="4800"/>
        </a:p>
      </dgm:t>
    </dgm:pt>
    <dgm:pt modelId="{6FD5A30C-C5C9-4FB6-8C3F-1FD1ED1220A7}">
      <dgm:prSet phldrT="[Текст]" custT="1"/>
      <dgm:spPr/>
      <dgm:t>
        <a:bodyPr/>
        <a:lstStyle/>
        <a:p>
          <a:r>
            <a:rPr lang="ru-RU" sz="1600" dirty="0" smtClean="0"/>
            <a:t>Получение информации и обдумывание – </a:t>
          </a:r>
          <a:r>
            <a:rPr lang="ru-RU" sz="1600" dirty="0" smtClean="0">
              <a:solidFill>
                <a:srgbClr val="FF0000"/>
              </a:solidFill>
            </a:rPr>
            <a:t>самостоятельный поиск </a:t>
          </a:r>
          <a:endParaRPr lang="ru-RU" sz="1600" dirty="0">
            <a:solidFill>
              <a:srgbClr val="FF0000"/>
            </a:solidFill>
          </a:endParaRPr>
        </a:p>
      </dgm:t>
    </dgm:pt>
    <dgm:pt modelId="{A058E930-B2A9-4615-866E-5273397755A3}" type="parTrans" cxnId="{75C05197-823A-4413-B113-2CECEAFBCD78}">
      <dgm:prSet/>
      <dgm:spPr/>
      <dgm:t>
        <a:bodyPr/>
        <a:lstStyle/>
        <a:p>
          <a:endParaRPr lang="ru-RU" sz="4800"/>
        </a:p>
      </dgm:t>
    </dgm:pt>
    <dgm:pt modelId="{41B0C012-7196-47FF-96B9-F08904E91548}" type="sibTrans" cxnId="{75C05197-823A-4413-B113-2CECEAFBCD78}">
      <dgm:prSet/>
      <dgm:spPr/>
      <dgm:t>
        <a:bodyPr/>
        <a:lstStyle/>
        <a:p>
          <a:endParaRPr lang="ru-RU" sz="4800"/>
        </a:p>
      </dgm:t>
    </dgm:pt>
    <dgm:pt modelId="{7D021B56-1031-46A6-AEA6-82F8A16A9274}">
      <dgm:prSet custT="1"/>
      <dgm:spPr/>
      <dgm:t>
        <a:bodyPr/>
        <a:lstStyle/>
        <a:p>
          <a:r>
            <a:rPr lang="ru-RU" sz="1600" dirty="0" smtClean="0"/>
            <a:t>П – </a:t>
          </a:r>
          <a:r>
            <a:rPr lang="ru-RU" sz="1600" dirty="0" smtClean="0">
              <a:solidFill>
                <a:srgbClr val="FF0000"/>
              </a:solidFill>
            </a:rPr>
            <a:t>создание плана Де</a:t>
          </a:r>
          <a:endParaRPr lang="ru-RU" sz="1600" dirty="0">
            <a:solidFill>
              <a:srgbClr val="FF0000"/>
            </a:solidFill>
          </a:endParaRPr>
        </a:p>
      </dgm:t>
    </dgm:pt>
    <dgm:pt modelId="{2C6F61BC-9B9B-401D-9D3C-B5621C769979}" type="parTrans" cxnId="{25C81220-1E9F-43B6-8099-3521E6098997}">
      <dgm:prSet/>
      <dgm:spPr/>
      <dgm:t>
        <a:bodyPr/>
        <a:lstStyle/>
        <a:p>
          <a:endParaRPr lang="ru-RU" sz="4800"/>
        </a:p>
      </dgm:t>
    </dgm:pt>
    <dgm:pt modelId="{7BE15F14-2BBA-40C3-BB7E-1DC2183D1006}" type="sibTrans" cxnId="{25C81220-1E9F-43B6-8099-3521E6098997}">
      <dgm:prSet/>
      <dgm:spPr/>
      <dgm:t>
        <a:bodyPr/>
        <a:lstStyle/>
        <a:p>
          <a:endParaRPr lang="ru-RU" sz="4800"/>
        </a:p>
      </dgm:t>
    </dgm:pt>
    <dgm:pt modelId="{31BB5835-6E17-4DF0-AD40-C437F4AE17AC}">
      <dgm:prSet custT="1"/>
      <dgm:spPr/>
      <dgm:t>
        <a:bodyPr/>
        <a:lstStyle/>
        <a:p>
          <a:r>
            <a:rPr lang="ru-RU" sz="1600" dirty="0" smtClean="0"/>
            <a:t>Реализация</a:t>
          </a:r>
          <a:endParaRPr lang="ru-RU" sz="1600" dirty="0"/>
        </a:p>
      </dgm:t>
    </dgm:pt>
    <dgm:pt modelId="{69918116-F18A-411F-97E0-EA7BA8A854A9}" type="parTrans" cxnId="{C5F89A00-F197-40BD-AA9D-7169752B801C}">
      <dgm:prSet/>
      <dgm:spPr/>
      <dgm:t>
        <a:bodyPr/>
        <a:lstStyle/>
        <a:p>
          <a:endParaRPr lang="ru-RU" sz="4800"/>
        </a:p>
      </dgm:t>
    </dgm:pt>
    <dgm:pt modelId="{2A355886-D773-463D-B544-DAB0E59B1C41}" type="sibTrans" cxnId="{C5F89A00-F197-40BD-AA9D-7169752B801C}">
      <dgm:prSet/>
      <dgm:spPr/>
      <dgm:t>
        <a:bodyPr/>
        <a:lstStyle/>
        <a:p>
          <a:endParaRPr lang="ru-RU" sz="4800"/>
        </a:p>
      </dgm:t>
    </dgm:pt>
    <dgm:pt modelId="{A5DC253D-9902-42C9-91BB-77719E8DEE70}">
      <dgm:prSet custT="1"/>
      <dgm:spPr/>
      <dgm:t>
        <a:bodyPr/>
        <a:lstStyle/>
        <a:p>
          <a:r>
            <a:rPr lang="ru-RU" sz="1600" dirty="0" smtClean="0"/>
            <a:t>К – </a:t>
          </a:r>
          <a:r>
            <a:rPr lang="ru-RU" sz="1600" dirty="0" smtClean="0">
              <a:solidFill>
                <a:srgbClr val="FF0000"/>
              </a:solidFill>
            </a:rPr>
            <a:t>коррекция плана и анализ соответствия целям Де</a:t>
          </a:r>
          <a:endParaRPr lang="ru-RU" sz="1600" dirty="0">
            <a:solidFill>
              <a:srgbClr val="FF0000"/>
            </a:solidFill>
          </a:endParaRPr>
        </a:p>
      </dgm:t>
    </dgm:pt>
    <dgm:pt modelId="{9352C431-03DD-490F-9065-82D6B20F6B50}" type="parTrans" cxnId="{52390F13-9046-4391-82F8-B1D91183D2DE}">
      <dgm:prSet/>
      <dgm:spPr/>
      <dgm:t>
        <a:bodyPr/>
        <a:lstStyle/>
        <a:p>
          <a:endParaRPr lang="ru-RU" sz="4800"/>
        </a:p>
      </dgm:t>
    </dgm:pt>
    <dgm:pt modelId="{C697A653-060D-423F-86AF-969D5FB3FCB3}" type="sibTrans" cxnId="{52390F13-9046-4391-82F8-B1D91183D2DE}">
      <dgm:prSet/>
      <dgm:spPr/>
      <dgm:t>
        <a:bodyPr/>
        <a:lstStyle/>
        <a:p>
          <a:endParaRPr lang="ru-RU" sz="4800"/>
        </a:p>
      </dgm:t>
    </dgm:pt>
    <dgm:pt modelId="{0A365E97-4E38-4B79-B060-FC0E35DA02CF}">
      <dgm:prSet custT="1"/>
      <dgm:spPr/>
      <dgm:t>
        <a:bodyPr/>
        <a:lstStyle/>
        <a:p>
          <a:r>
            <a:rPr lang="ru-RU" sz="1600" dirty="0" err="1" smtClean="0"/>
            <a:t>Оц</a:t>
          </a:r>
          <a:r>
            <a:rPr lang="ru-RU" sz="1600" dirty="0" smtClean="0"/>
            <a:t> – </a:t>
          </a:r>
          <a:r>
            <a:rPr lang="ru-RU" sz="1600" dirty="0" smtClean="0">
              <a:solidFill>
                <a:srgbClr val="FF0000"/>
              </a:solidFill>
            </a:rPr>
            <a:t>смысла Де</a:t>
          </a:r>
          <a:endParaRPr lang="ru-RU" sz="1600" dirty="0">
            <a:solidFill>
              <a:srgbClr val="FF0000"/>
            </a:solidFill>
          </a:endParaRPr>
        </a:p>
      </dgm:t>
    </dgm:pt>
    <dgm:pt modelId="{76AB6899-CBEE-47A7-AA8A-5238E9DB3051}" type="parTrans" cxnId="{F1DE095F-12DC-419F-957C-9D61B714C6F5}">
      <dgm:prSet/>
      <dgm:spPr/>
      <dgm:t>
        <a:bodyPr/>
        <a:lstStyle/>
        <a:p>
          <a:endParaRPr lang="ru-RU" sz="4800"/>
        </a:p>
      </dgm:t>
    </dgm:pt>
    <dgm:pt modelId="{C51D2ADA-3FDF-4360-AE8F-E00AFC4AE140}" type="sibTrans" cxnId="{F1DE095F-12DC-419F-957C-9D61B714C6F5}">
      <dgm:prSet/>
      <dgm:spPr/>
      <dgm:t>
        <a:bodyPr/>
        <a:lstStyle/>
        <a:p>
          <a:endParaRPr lang="ru-RU" sz="4800"/>
        </a:p>
      </dgm:t>
    </dgm:pt>
    <dgm:pt modelId="{0B0B1F3E-CE90-4FA4-88AC-12655720B624}">
      <dgm:prSet custT="1"/>
      <dgm:spPr/>
      <dgm:t>
        <a:bodyPr/>
        <a:lstStyle/>
        <a:p>
          <a:r>
            <a:rPr lang="ru-RU" sz="1600" dirty="0" smtClean="0"/>
            <a:t>Мт2 – </a:t>
          </a:r>
          <a:r>
            <a:rPr lang="ru-RU" sz="1600" dirty="0" smtClean="0">
              <a:solidFill>
                <a:srgbClr val="FF0000"/>
              </a:solidFill>
            </a:rPr>
            <a:t>новой Де</a:t>
          </a:r>
          <a:endParaRPr lang="en-US" sz="1600" dirty="0">
            <a:solidFill>
              <a:srgbClr val="FF0000"/>
            </a:solidFill>
          </a:endParaRPr>
        </a:p>
      </dgm:t>
    </dgm:pt>
    <dgm:pt modelId="{E73A1C16-F463-4176-A1F1-264FC4DEB31D}" type="parTrans" cxnId="{1E015589-9A4E-4C29-A558-4B6A86AD0B29}">
      <dgm:prSet/>
      <dgm:spPr/>
      <dgm:t>
        <a:bodyPr/>
        <a:lstStyle/>
        <a:p>
          <a:endParaRPr lang="en-US" sz="4800"/>
        </a:p>
      </dgm:t>
    </dgm:pt>
    <dgm:pt modelId="{CBC3E751-933F-49AC-8A0B-36FBAFCECEFA}" type="sibTrans" cxnId="{1E015589-9A4E-4C29-A558-4B6A86AD0B29}">
      <dgm:prSet/>
      <dgm:spPr/>
      <dgm:t>
        <a:bodyPr/>
        <a:lstStyle/>
        <a:p>
          <a:endParaRPr lang="en-US" sz="4800"/>
        </a:p>
      </dgm:t>
    </dgm:pt>
    <dgm:pt modelId="{AAE27B80-7DB9-4280-A70A-18C245BCFDBB}" type="pres">
      <dgm:prSet presAssocID="{90482447-294E-4408-A5BB-6190E3268C9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11FE13-F999-4115-A0B6-D7CC9E145D8F}" type="pres">
      <dgm:prSet presAssocID="{90482447-294E-4408-A5BB-6190E3268C91}" presName="cycle" presStyleCnt="0"/>
      <dgm:spPr/>
    </dgm:pt>
    <dgm:pt modelId="{3D1038F7-781E-413A-A6BC-7F01583A6AC7}" type="pres">
      <dgm:prSet presAssocID="{A06940BD-6FF8-4D0A-BBB7-E75B3E7228EF}" presName="nodeFirstNode" presStyleLbl="node1" presStyleIdx="0" presStyleCnt="8" custScaleX="145540" custScaleY="134145" custRadScaleRad="99928" custRadScaleInc="328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C8BBB8-5FFB-4EBF-97E0-281D9F1A9C81}" type="pres">
      <dgm:prSet presAssocID="{1D2650D8-4F75-4086-892C-E87E08F95734}" presName="sibTransFirstNode" presStyleLbl="bgShp" presStyleIdx="0" presStyleCnt="1" custScaleX="181579" custLinFactNeighborX="-2129" custLinFactNeighborY="1133"/>
      <dgm:spPr/>
      <dgm:t>
        <a:bodyPr/>
        <a:lstStyle/>
        <a:p>
          <a:endParaRPr lang="en-US"/>
        </a:p>
      </dgm:t>
    </dgm:pt>
    <dgm:pt modelId="{BF11E9C3-7799-4C17-88C1-6F705FC7843B}" type="pres">
      <dgm:prSet presAssocID="{FE0B40A1-1895-4AC2-B2B5-05C51FAA2BDA}" presName="nodeFollowingNodes" presStyleLbl="node1" presStyleIdx="1" presStyleCnt="8" custScaleX="163642" custScaleY="153674" custRadScaleRad="159846" custRadScaleInc="382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6DF2EB-0505-4244-9107-D4EC3E5A2954}" type="pres">
      <dgm:prSet presAssocID="{6FD5A30C-C5C9-4FB6-8C3F-1FD1ED1220A7}" presName="nodeFollowingNodes" presStyleLbl="node1" presStyleIdx="2" presStyleCnt="8" custScaleX="159147" custScaleY="238714" custRadScaleRad="175872" custRadScaleInc="-43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CF8969-EAA5-42E0-A2C8-CC1A4E402BD0}" type="pres">
      <dgm:prSet presAssocID="{7D021B56-1031-46A6-AEA6-82F8A16A9274}" presName="nodeFollowingNodes" presStyleLbl="node1" presStyleIdx="3" presStyleCnt="8" custScaleX="141611" custRadScaleRad="154038" custRadScaleInc="-451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74D6AB-9B87-49F1-BE80-BDBB53A55608}" type="pres">
      <dgm:prSet presAssocID="{31BB5835-6E17-4DF0-AD40-C437F4AE17AC}" presName="nodeFollowingNodes" presStyleLbl="node1" presStyleIdx="4" presStyleCnt="8" custScaleX="124040" custScaleY="125502" custRadScaleRad="99807" custRadScaleInc="-514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C3D2BF-3EBD-48A9-A23A-5CDD4DF0A032}" type="pres">
      <dgm:prSet presAssocID="{A5DC253D-9902-42C9-91BB-77719E8DEE70}" presName="nodeFollowingNodes" presStyleLbl="node1" presStyleIdx="5" presStyleCnt="8" custScaleX="147387" custScaleY="165707" custRadScaleRad="111275" custRadScaleInc="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0AFF98-6CB3-4272-920D-0AA4B50EE7C4}" type="pres">
      <dgm:prSet presAssocID="{0A365E97-4E38-4B79-B060-FC0E35DA02CF}" presName="nodeFollowingNodes" presStyleLbl="node1" presStyleIdx="6" presStyleCnt="8" custScaleX="153396" custRadScaleRad="146006" custRadScaleInc="77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ADB49F-B9FA-48A2-B5E6-BED459444449}" type="pres">
      <dgm:prSet presAssocID="{0B0B1F3E-CE90-4FA4-88AC-12655720B624}" presName="nodeFollowingNodes" presStyleLbl="node1" presStyleIdx="7" presStyleCnt="8" custScaleX="113529" custRadScaleRad="122563" custRadScaleInc="14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BC8066-F874-4622-9EA0-625B5BEF9660}" type="presOf" srcId="{90482447-294E-4408-A5BB-6190E3268C91}" destId="{AAE27B80-7DB9-4280-A70A-18C245BCFDBB}" srcOrd="0" destOrd="0" presId="urn:microsoft.com/office/officeart/2005/8/layout/cycle3"/>
    <dgm:cxn modelId="{B582E8C6-92D4-4D38-A69C-86148593DF7F}" type="presOf" srcId="{FE0B40A1-1895-4AC2-B2B5-05C51FAA2BDA}" destId="{BF11E9C3-7799-4C17-88C1-6F705FC7843B}" srcOrd="0" destOrd="0" presId="urn:microsoft.com/office/officeart/2005/8/layout/cycle3"/>
    <dgm:cxn modelId="{C5F89A00-F197-40BD-AA9D-7169752B801C}" srcId="{90482447-294E-4408-A5BB-6190E3268C91}" destId="{31BB5835-6E17-4DF0-AD40-C437F4AE17AC}" srcOrd="4" destOrd="0" parTransId="{69918116-F18A-411F-97E0-EA7BA8A854A9}" sibTransId="{2A355886-D773-463D-B544-DAB0E59B1C41}"/>
    <dgm:cxn modelId="{BCDA2A27-A83F-4167-AFB0-4C652165C4E4}" type="presOf" srcId="{7D021B56-1031-46A6-AEA6-82F8A16A9274}" destId="{C6CF8969-EAA5-42E0-A2C8-CC1A4E402BD0}" srcOrd="0" destOrd="0" presId="urn:microsoft.com/office/officeart/2005/8/layout/cycle3"/>
    <dgm:cxn modelId="{9397FFC0-B407-4201-95BB-A5343BF0CE45}" srcId="{90482447-294E-4408-A5BB-6190E3268C91}" destId="{FE0B40A1-1895-4AC2-B2B5-05C51FAA2BDA}" srcOrd="1" destOrd="0" parTransId="{2BB60664-5B22-479F-BAEB-5A4C77780D7F}" sibTransId="{D9F61B1D-24C7-4821-BAE9-51E5E5116DFB}"/>
    <dgm:cxn modelId="{1B754D2C-3D7A-49BB-9C0B-3875B1F2B388}" type="presOf" srcId="{A5DC253D-9902-42C9-91BB-77719E8DEE70}" destId="{31C3D2BF-3EBD-48A9-A23A-5CDD4DF0A032}" srcOrd="0" destOrd="0" presId="urn:microsoft.com/office/officeart/2005/8/layout/cycle3"/>
    <dgm:cxn modelId="{6AA7663D-2F74-4501-981F-EA8B4D6B133D}" type="presOf" srcId="{0A365E97-4E38-4B79-B060-FC0E35DA02CF}" destId="{940AFF98-6CB3-4272-920D-0AA4B50EE7C4}" srcOrd="0" destOrd="0" presId="urn:microsoft.com/office/officeart/2005/8/layout/cycle3"/>
    <dgm:cxn modelId="{92B72E21-73D1-4148-809A-4E8ABF10F683}" type="presOf" srcId="{31BB5835-6E17-4DF0-AD40-C437F4AE17AC}" destId="{8874D6AB-9B87-49F1-BE80-BDBB53A55608}" srcOrd="0" destOrd="0" presId="urn:microsoft.com/office/officeart/2005/8/layout/cycle3"/>
    <dgm:cxn modelId="{15D8CF2B-5881-4F38-8E0E-7278EC88A6E1}" srcId="{90482447-294E-4408-A5BB-6190E3268C91}" destId="{A06940BD-6FF8-4D0A-BBB7-E75B3E7228EF}" srcOrd="0" destOrd="0" parTransId="{7FF4489B-1553-45C6-B74F-085D25165CE1}" sibTransId="{1D2650D8-4F75-4086-892C-E87E08F95734}"/>
    <dgm:cxn modelId="{F1DE095F-12DC-419F-957C-9D61B714C6F5}" srcId="{90482447-294E-4408-A5BB-6190E3268C91}" destId="{0A365E97-4E38-4B79-B060-FC0E35DA02CF}" srcOrd="6" destOrd="0" parTransId="{76AB6899-CBEE-47A7-AA8A-5238E9DB3051}" sibTransId="{C51D2ADA-3FDF-4360-AE8F-E00AFC4AE140}"/>
    <dgm:cxn modelId="{25C81220-1E9F-43B6-8099-3521E6098997}" srcId="{90482447-294E-4408-A5BB-6190E3268C91}" destId="{7D021B56-1031-46A6-AEA6-82F8A16A9274}" srcOrd="3" destOrd="0" parTransId="{2C6F61BC-9B9B-401D-9D3C-B5621C769979}" sibTransId="{7BE15F14-2BBA-40C3-BB7E-1DC2183D1006}"/>
    <dgm:cxn modelId="{3320B316-846F-44D3-BC37-906C90701DBD}" type="presOf" srcId="{0B0B1F3E-CE90-4FA4-88AC-12655720B624}" destId="{65ADB49F-B9FA-48A2-B5E6-BED459444449}" srcOrd="0" destOrd="0" presId="urn:microsoft.com/office/officeart/2005/8/layout/cycle3"/>
    <dgm:cxn modelId="{1E015589-9A4E-4C29-A558-4B6A86AD0B29}" srcId="{90482447-294E-4408-A5BB-6190E3268C91}" destId="{0B0B1F3E-CE90-4FA4-88AC-12655720B624}" srcOrd="7" destOrd="0" parTransId="{E73A1C16-F463-4176-A1F1-264FC4DEB31D}" sibTransId="{CBC3E751-933F-49AC-8A0B-36FBAFCECEFA}"/>
    <dgm:cxn modelId="{52390F13-9046-4391-82F8-B1D91183D2DE}" srcId="{90482447-294E-4408-A5BB-6190E3268C91}" destId="{A5DC253D-9902-42C9-91BB-77719E8DEE70}" srcOrd="5" destOrd="0" parTransId="{9352C431-03DD-490F-9065-82D6B20F6B50}" sibTransId="{C697A653-060D-423F-86AF-969D5FB3FCB3}"/>
    <dgm:cxn modelId="{75C05197-823A-4413-B113-2CECEAFBCD78}" srcId="{90482447-294E-4408-A5BB-6190E3268C91}" destId="{6FD5A30C-C5C9-4FB6-8C3F-1FD1ED1220A7}" srcOrd="2" destOrd="0" parTransId="{A058E930-B2A9-4615-866E-5273397755A3}" sibTransId="{41B0C012-7196-47FF-96B9-F08904E91548}"/>
    <dgm:cxn modelId="{573D40BA-12A8-4DC2-935B-09D48EAD22C7}" type="presOf" srcId="{A06940BD-6FF8-4D0A-BBB7-E75B3E7228EF}" destId="{3D1038F7-781E-413A-A6BC-7F01583A6AC7}" srcOrd="0" destOrd="0" presId="urn:microsoft.com/office/officeart/2005/8/layout/cycle3"/>
    <dgm:cxn modelId="{CB16DF55-1A0E-4A91-89F7-5660C3A95A85}" type="presOf" srcId="{6FD5A30C-C5C9-4FB6-8C3F-1FD1ED1220A7}" destId="{D36DF2EB-0505-4244-9107-D4EC3E5A2954}" srcOrd="0" destOrd="0" presId="urn:microsoft.com/office/officeart/2005/8/layout/cycle3"/>
    <dgm:cxn modelId="{4698F32F-AACB-483D-AEC4-1658C76EB75C}" type="presOf" srcId="{1D2650D8-4F75-4086-892C-E87E08F95734}" destId="{18C8BBB8-5FFB-4EBF-97E0-281D9F1A9C81}" srcOrd="0" destOrd="0" presId="urn:microsoft.com/office/officeart/2005/8/layout/cycle3"/>
    <dgm:cxn modelId="{712486B3-07FA-4E52-B82D-15A24456C0FE}" type="presParOf" srcId="{AAE27B80-7DB9-4280-A70A-18C245BCFDBB}" destId="{3911FE13-F999-4115-A0B6-D7CC9E145D8F}" srcOrd="0" destOrd="0" presId="urn:microsoft.com/office/officeart/2005/8/layout/cycle3"/>
    <dgm:cxn modelId="{7378B71D-355B-49BA-98D7-2B3BA486641A}" type="presParOf" srcId="{3911FE13-F999-4115-A0B6-D7CC9E145D8F}" destId="{3D1038F7-781E-413A-A6BC-7F01583A6AC7}" srcOrd="0" destOrd="0" presId="urn:microsoft.com/office/officeart/2005/8/layout/cycle3"/>
    <dgm:cxn modelId="{2AF21EC3-9923-4304-ABFD-EE54E8E4D4CB}" type="presParOf" srcId="{3911FE13-F999-4115-A0B6-D7CC9E145D8F}" destId="{18C8BBB8-5FFB-4EBF-97E0-281D9F1A9C81}" srcOrd="1" destOrd="0" presId="urn:microsoft.com/office/officeart/2005/8/layout/cycle3"/>
    <dgm:cxn modelId="{84D7000B-08D6-472C-A65B-07503598A1DC}" type="presParOf" srcId="{3911FE13-F999-4115-A0B6-D7CC9E145D8F}" destId="{BF11E9C3-7799-4C17-88C1-6F705FC7843B}" srcOrd="2" destOrd="0" presId="urn:microsoft.com/office/officeart/2005/8/layout/cycle3"/>
    <dgm:cxn modelId="{792DE293-A30B-4B50-A320-1673A363E9C7}" type="presParOf" srcId="{3911FE13-F999-4115-A0B6-D7CC9E145D8F}" destId="{D36DF2EB-0505-4244-9107-D4EC3E5A2954}" srcOrd="3" destOrd="0" presId="urn:microsoft.com/office/officeart/2005/8/layout/cycle3"/>
    <dgm:cxn modelId="{85A2A6A6-1760-4779-98FF-5D7D73E80AE9}" type="presParOf" srcId="{3911FE13-F999-4115-A0B6-D7CC9E145D8F}" destId="{C6CF8969-EAA5-42E0-A2C8-CC1A4E402BD0}" srcOrd="4" destOrd="0" presId="urn:microsoft.com/office/officeart/2005/8/layout/cycle3"/>
    <dgm:cxn modelId="{ACD6349F-22B1-41D8-B884-1D311E42869B}" type="presParOf" srcId="{3911FE13-F999-4115-A0B6-D7CC9E145D8F}" destId="{8874D6AB-9B87-49F1-BE80-BDBB53A55608}" srcOrd="5" destOrd="0" presId="urn:microsoft.com/office/officeart/2005/8/layout/cycle3"/>
    <dgm:cxn modelId="{3C6428D3-BF79-4C52-B59E-18396FE47FD9}" type="presParOf" srcId="{3911FE13-F999-4115-A0B6-D7CC9E145D8F}" destId="{31C3D2BF-3EBD-48A9-A23A-5CDD4DF0A032}" srcOrd="6" destOrd="0" presId="urn:microsoft.com/office/officeart/2005/8/layout/cycle3"/>
    <dgm:cxn modelId="{9F576B21-297E-46F3-8FFB-DD12AC3D9A93}" type="presParOf" srcId="{3911FE13-F999-4115-A0B6-D7CC9E145D8F}" destId="{940AFF98-6CB3-4272-920D-0AA4B50EE7C4}" srcOrd="7" destOrd="0" presId="urn:microsoft.com/office/officeart/2005/8/layout/cycle3"/>
    <dgm:cxn modelId="{129AA26D-DB28-415F-8817-493BB110C888}" type="presParOf" srcId="{3911FE13-F999-4115-A0B6-D7CC9E145D8F}" destId="{65ADB49F-B9FA-48A2-B5E6-BED459444449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C8BBB8-5FFB-4EBF-97E0-281D9F1A9C81}">
      <dsp:nvSpPr>
        <dsp:cNvPr id="0" name=""/>
        <dsp:cNvSpPr/>
      </dsp:nvSpPr>
      <dsp:spPr>
        <a:xfrm>
          <a:off x="465898" y="-39758"/>
          <a:ext cx="7030055" cy="3871623"/>
        </a:xfrm>
        <a:prstGeom prst="circularArrow">
          <a:avLst>
            <a:gd name="adj1" fmla="val 5544"/>
            <a:gd name="adj2" fmla="val 330680"/>
            <a:gd name="adj3" fmla="val 14055227"/>
            <a:gd name="adj4" fmla="val 17218224"/>
            <a:gd name="adj5" fmla="val 5757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1038F7-781E-413A-A6BC-7F01583A6AC7}">
      <dsp:nvSpPr>
        <dsp:cNvPr id="0" name=""/>
        <dsp:cNvSpPr/>
      </dsp:nvSpPr>
      <dsp:spPr>
        <a:xfrm>
          <a:off x="3268328" y="-36109"/>
          <a:ext cx="1590050" cy="7327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Мт – </a:t>
          </a:r>
          <a:r>
            <a:rPr lang="ru-RU" sz="1600" kern="1200" dirty="0" smtClean="0">
              <a:solidFill>
                <a:srgbClr val="FF0000"/>
              </a:solidFill>
            </a:rPr>
            <a:t>реализовать свои смыслы</a:t>
          </a:r>
          <a:endParaRPr lang="ru-RU" sz="1600" kern="1200" dirty="0">
            <a:solidFill>
              <a:srgbClr val="FF0000"/>
            </a:solidFill>
          </a:endParaRPr>
        </a:p>
      </dsp:txBody>
      <dsp:txXfrm>
        <a:off x="3304099" y="-338"/>
        <a:ext cx="1518508" cy="661236"/>
      </dsp:txXfrm>
    </dsp:sp>
    <dsp:sp modelId="{BF11E9C3-7799-4C17-88C1-6F705FC7843B}">
      <dsp:nvSpPr>
        <dsp:cNvPr id="0" name=""/>
        <dsp:cNvSpPr/>
      </dsp:nvSpPr>
      <dsp:spPr>
        <a:xfrm>
          <a:off x="5086788" y="209003"/>
          <a:ext cx="1787817" cy="8394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Ц    </a:t>
          </a:r>
          <a:r>
            <a:rPr lang="ru-RU" sz="1600" kern="1200" dirty="0" smtClean="0">
              <a:solidFill>
                <a:srgbClr val="FF0000"/>
              </a:solidFill>
            </a:rPr>
            <a:t>- собственная постановка цели</a:t>
          </a:r>
          <a:endParaRPr lang="ru-RU" sz="1600" kern="1200" dirty="0">
            <a:solidFill>
              <a:srgbClr val="FF0000"/>
            </a:solidFill>
          </a:endParaRPr>
        </a:p>
      </dsp:txBody>
      <dsp:txXfrm>
        <a:off x="5127767" y="249982"/>
        <a:ext cx="1705859" cy="757499"/>
      </dsp:txXfrm>
    </dsp:sp>
    <dsp:sp modelId="{D36DF2EB-0505-4244-9107-D4EC3E5A2954}">
      <dsp:nvSpPr>
        <dsp:cNvPr id="0" name=""/>
        <dsp:cNvSpPr/>
      </dsp:nvSpPr>
      <dsp:spPr>
        <a:xfrm>
          <a:off x="5670152" y="1197165"/>
          <a:ext cx="1738709" cy="13039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Получение информации и обдумывание – </a:t>
          </a:r>
          <a:r>
            <a:rPr lang="ru-RU" sz="1600" kern="1200" dirty="0" smtClean="0">
              <a:solidFill>
                <a:srgbClr val="FF0000"/>
              </a:solidFill>
            </a:rPr>
            <a:t>самостоятельный поиск </a:t>
          </a:r>
          <a:endParaRPr lang="ru-RU" sz="1600" kern="1200" dirty="0">
            <a:solidFill>
              <a:srgbClr val="FF0000"/>
            </a:solidFill>
          </a:endParaRPr>
        </a:p>
      </dsp:txBody>
      <dsp:txXfrm>
        <a:off x="5733808" y="1260821"/>
        <a:ext cx="1611397" cy="1176684"/>
      </dsp:txXfrm>
    </dsp:sp>
    <dsp:sp modelId="{C6CF8969-EAA5-42E0-A2C8-CC1A4E402BD0}">
      <dsp:nvSpPr>
        <dsp:cNvPr id="0" name=""/>
        <dsp:cNvSpPr/>
      </dsp:nvSpPr>
      <dsp:spPr>
        <a:xfrm>
          <a:off x="5182412" y="2815990"/>
          <a:ext cx="1547125" cy="5462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 – </a:t>
          </a:r>
          <a:r>
            <a:rPr lang="ru-RU" sz="1600" kern="1200" dirty="0" smtClean="0">
              <a:solidFill>
                <a:srgbClr val="FF0000"/>
              </a:solidFill>
            </a:rPr>
            <a:t>создание плана Де</a:t>
          </a:r>
          <a:endParaRPr lang="ru-RU" sz="1600" kern="1200" dirty="0">
            <a:solidFill>
              <a:srgbClr val="FF0000"/>
            </a:solidFill>
          </a:endParaRPr>
        </a:p>
      </dsp:txBody>
      <dsp:txXfrm>
        <a:off x="5209078" y="2842656"/>
        <a:ext cx="1493793" cy="492926"/>
      </dsp:txXfrm>
    </dsp:sp>
    <dsp:sp modelId="{8874D6AB-9B87-49F1-BE80-BDBB53A55608}">
      <dsp:nvSpPr>
        <dsp:cNvPr id="0" name=""/>
        <dsp:cNvSpPr/>
      </dsp:nvSpPr>
      <dsp:spPr>
        <a:xfrm>
          <a:off x="3590282" y="3136925"/>
          <a:ext cx="1355159" cy="6855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Реализация</a:t>
          </a:r>
          <a:endParaRPr lang="ru-RU" sz="1600" kern="1200" dirty="0"/>
        </a:p>
      </dsp:txBody>
      <dsp:txXfrm>
        <a:off x="3623749" y="3170392"/>
        <a:ext cx="1288225" cy="618631"/>
      </dsp:txXfrm>
    </dsp:sp>
    <dsp:sp modelId="{31C3D2BF-3EBD-48A9-A23A-5CDD4DF0A032}">
      <dsp:nvSpPr>
        <dsp:cNvPr id="0" name=""/>
        <dsp:cNvSpPr/>
      </dsp:nvSpPr>
      <dsp:spPr>
        <a:xfrm>
          <a:off x="1582018" y="2780958"/>
          <a:ext cx="1610229" cy="90518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 – </a:t>
          </a:r>
          <a:r>
            <a:rPr lang="ru-RU" sz="1600" kern="1200" dirty="0" smtClean="0">
              <a:solidFill>
                <a:srgbClr val="FF0000"/>
              </a:solidFill>
            </a:rPr>
            <a:t>коррекция плана и анализ соответствия целям Де</a:t>
          </a:r>
          <a:endParaRPr lang="ru-RU" sz="1600" kern="1200" dirty="0">
            <a:solidFill>
              <a:srgbClr val="FF0000"/>
            </a:solidFill>
          </a:endParaRPr>
        </a:p>
      </dsp:txBody>
      <dsp:txXfrm>
        <a:off x="1626206" y="2825146"/>
        <a:ext cx="1521853" cy="816813"/>
      </dsp:txXfrm>
    </dsp:sp>
    <dsp:sp modelId="{940AFF98-6CB3-4272-920D-0AA4B50EE7C4}">
      <dsp:nvSpPr>
        <dsp:cNvPr id="0" name=""/>
        <dsp:cNvSpPr/>
      </dsp:nvSpPr>
      <dsp:spPr>
        <a:xfrm>
          <a:off x="443723" y="1533717"/>
          <a:ext cx="1675878" cy="5462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Оц</a:t>
          </a:r>
          <a:r>
            <a:rPr lang="ru-RU" sz="1600" kern="1200" dirty="0" smtClean="0"/>
            <a:t> – </a:t>
          </a:r>
          <a:r>
            <a:rPr lang="ru-RU" sz="1600" kern="1200" dirty="0" smtClean="0">
              <a:solidFill>
                <a:srgbClr val="FF0000"/>
              </a:solidFill>
            </a:rPr>
            <a:t>смысла Де</a:t>
          </a:r>
          <a:endParaRPr lang="ru-RU" sz="1600" kern="1200" dirty="0">
            <a:solidFill>
              <a:srgbClr val="FF0000"/>
            </a:solidFill>
          </a:endParaRPr>
        </a:p>
      </dsp:txBody>
      <dsp:txXfrm>
        <a:off x="470389" y="1560383"/>
        <a:ext cx="1622546" cy="492926"/>
      </dsp:txXfrm>
    </dsp:sp>
    <dsp:sp modelId="{65ADB49F-B9FA-48A2-B5E6-BED459444449}">
      <dsp:nvSpPr>
        <dsp:cNvPr id="0" name=""/>
        <dsp:cNvSpPr/>
      </dsp:nvSpPr>
      <dsp:spPr>
        <a:xfrm>
          <a:off x="1652206" y="218673"/>
          <a:ext cx="1240324" cy="5462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Мт2 – </a:t>
          </a:r>
          <a:r>
            <a:rPr lang="ru-RU" sz="1600" kern="1200" dirty="0" smtClean="0">
              <a:solidFill>
                <a:srgbClr val="FF0000"/>
              </a:solidFill>
            </a:rPr>
            <a:t>новой Де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1678872" y="245339"/>
        <a:ext cx="1186992" cy="492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9FE6E-FAA8-4941-8062-1F9ACE5621CA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F1CC7A-3903-4265-999D-2B4CBE181C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349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E64B5-98E0-464C-95CF-AA637B8EF95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560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6443-5603-4B2C-9C9D-8236938739C6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E3A5-F0D9-49BE-A1BA-B38FE8AC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706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6443-5603-4B2C-9C9D-8236938739C6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E3A5-F0D9-49BE-A1BA-B38FE8AC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63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6443-5603-4B2C-9C9D-8236938739C6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E3A5-F0D9-49BE-A1BA-B38FE8AC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58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C6346-2AC9-4D5E-8AB2-ADE1C3FFE73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08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6443-5603-4B2C-9C9D-8236938739C6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E3A5-F0D9-49BE-A1BA-B38FE8AC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94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6443-5603-4B2C-9C9D-8236938739C6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E3A5-F0D9-49BE-A1BA-B38FE8AC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23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6443-5603-4B2C-9C9D-8236938739C6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E3A5-F0D9-49BE-A1BA-B38FE8AC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98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6443-5603-4B2C-9C9D-8236938739C6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E3A5-F0D9-49BE-A1BA-B38FE8AC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90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6443-5603-4B2C-9C9D-8236938739C6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E3A5-F0D9-49BE-A1BA-B38FE8AC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36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6443-5603-4B2C-9C9D-8236938739C6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E3A5-F0D9-49BE-A1BA-B38FE8AC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194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6443-5603-4B2C-9C9D-8236938739C6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E3A5-F0D9-49BE-A1BA-B38FE8AC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76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6443-5603-4B2C-9C9D-8236938739C6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E3A5-F0D9-49BE-A1BA-B38FE8AC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11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46443-5603-4B2C-9C9D-8236938739C6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CE3A5-F0D9-49BE-A1BA-B38FE8AC63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49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&#1042;&#1042;&#1055;.wmv" TargetMode="Externa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v.yudin@yspu.org" TargetMode="External"/><Relationship Id="rId2" Type="http://schemas.openxmlformats.org/officeDocument/2006/relationships/hyperlink" Target="mailto:golovleva@iro.yar.ru" TargetMode="Externa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golovleva@iro.yar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v.yudin@yspu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5152" y="1556792"/>
            <a:ext cx="8206680" cy="2763738"/>
          </a:xfrm>
        </p:spPr>
        <p:txBody>
          <a:bodyPr>
            <a:noAutofit/>
          </a:bodyPr>
          <a:lstStyle/>
          <a:p>
            <a:r>
              <a:rPr lang="ru-RU" sz="2800" dirty="0"/>
              <a:t> </a:t>
            </a:r>
            <a:r>
              <a:rPr lang="ru-RU" sz="2800" b="1" dirty="0">
                <a:solidFill>
                  <a:srgbClr val="C00000"/>
                </a:solidFill>
              </a:rPr>
              <a:t>«Формирование педагогических систем на основе </a:t>
            </a:r>
            <a:r>
              <a:rPr lang="ru-RU" sz="2800" b="1" dirty="0" err="1">
                <a:solidFill>
                  <a:srgbClr val="C00000"/>
                </a:solidFill>
              </a:rPr>
              <a:t>общетехнологического</a:t>
            </a:r>
            <a:r>
              <a:rPr lang="ru-RU" sz="2800" b="1" dirty="0">
                <a:solidFill>
                  <a:srgbClr val="C00000"/>
                </a:solidFill>
              </a:rPr>
              <a:t> подхода»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7952928" cy="2376264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На основе материалов РИП «Развитие </a:t>
            </a:r>
            <a:r>
              <a:rPr lang="ru-RU" b="1" dirty="0"/>
              <a:t>образцов субъектно-ориентированного педагогического процесса в основной школе в рамках реализации ФГОС</a:t>
            </a:r>
            <a:r>
              <a:rPr lang="ru-RU" b="1" dirty="0" smtClean="0"/>
              <a:t>»</a:t>
            </a:r>
            <a:r>
              <a:rPr lang="ru-RU" i="1" dirty="0"/>
              <a:t> </a:t>
            </a:r>
            <a:endParaRPr lang="ru-RU" i="1" dirty="0" smtClean="0"/>
          </a:p>
          <a:p>
            <a:r>
              <a:rPr lang="ru-RU" i="1" dirty="0" smtClean="0"/>
              <a:t>Головлева </a:t>
            </a:r>
            <a:r>
              <a:rPr lang="ru-RU" i="1" dirty="0"/>
              <a:t>С.М., </a:t>
            </a:r>
            <a:r>
              <a:rPr lang="ru-RU" i="1" dirty="0" smtClean="0"/>
              <a:t>заведующая </a:t>
            </a:r>
            <a:r>
              <a:rPr lang="ru-RU" i="1" dirty="0"/>
              <a:t>кафедрой естественно-математических дисциплин ГАУ ДПО ЯО </a:t>
            </a:r>
            <a:r>
              <a:rPr lang="ru-RU" i="1" dirty="0" smtClean="0"/>
              <a:t>ИРО, Руководитель Проекта </a:t>
            </a:r>
          </a:p>
          <a:p>
            <a:r>
              <a:rPr lang="ru-RU" i="1" dirty="0" smtClean="0"/>
              <a:t>Юдин </a:t>
            </a:r>
            <a:r>
              <a:rPr lang="ru-RU" i="1" dirty="0"/>
              <a:t>В.В., </a:t>
            </a:r>
            <a:r>
              <a:rPr lang="ru-RU" i="1" dirty="0" err="1"/>
              <a:t>д.п.н</a:t>
            </a:r>
            <a:r>
              <a:rPr lang="ru-RU" i="1" dirty="0"/>
              <a:t>., ФГБОУ ВО ЯГПУ им. К.Д. Ушинского, </a:t>
            </a:r>
            <a:r>
              <a:rPr lang="ru-RU" i="1" dirty="0" err="1"/>
              <a:t>науч.рук</a:t>
            </a:r>
            <a:r>
              <a:rPr lang="ru-RU" i="1" dirty="0"/>
              <a:t>. Проекта</a:t>
            </a:r>
          </a:p>
          <a:p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8757"/>
            <a:ext cx="8856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Межрегиональная научно-практическая конференция</a:t>
            </a:r>
          </a:p>
          <a:p>
            <a:pPr algn="ctr"/>
            <a:r>
              <a:rPr lang="ru-RU" b="1" dirty="0" smtClean="0"/>
              <a:t>«</a:t>
            </a:r>
            <a:r>
              <a:rPr lang="ru-RU" b="1" dirty="0"/>
              <a:t>Инновации в образовании: региональные практики</a:t>
            </a:r>
            <a:r>
              <a:rPr lang="ru-RU" b="1" dirty="0" smtClean="0"/>
              <a:t>»</a:t>
            </a:r>
          </a:p>
          <a:p>
            <a:pPr algn="ctr"/>
            <a:r>
              <a:rPr lang="ru-RU" b="1" i="1" dirty="0" smtClean="0"/>
              <a:t>13 </a:t>
            </a:r>
            <a:r>
              <a:rPr lang="ru-RU" b="1" i="1" dirty="0"/>
              <a:t>декабря 2016 </a:t>
            </a:r>
            <a:r>
              <a:rPr lang="ru-RU" b="1" i="1" dirty="0" smtClean="0"/>
              <a:t>года. Ярославль. Миллениум 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434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196752"/>
            <a:ext cx="820891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Общепедагогическая технология  СОПП предъявляет требования к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Компетенциях педагогов,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Организации ОС,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Управлении ОУ.</a:t>
            </a:r>
          </a:p>
          <a:p>
            <a:r>
              <a:rPr lang="ru-RU" sz="2800" dirty="0"/>
              <a:t>Все площадки внесли свой вклад в наработку </a:t>
            </a:r>
            <a:r>
              <a:rPr lang="ru-RU" sz="2800" b="1" dirty="0"/>
              <a:t>практических форм </a:t>
            </a:r>
            <a:r>
              <a:rPr lang="ru-RU" sz="2800" dirty="0"/>
              <a:t>реализации СОПП.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565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Масштаб Проекта - Участники Проекта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4546797"/>
              </p:ext>
            </p:extLst>
          </p:nvPr>
        </p:nvGraphicFramePr>
        <p:xfrm>
          <a:off x="0" y="451440"/>
          <a:ext cx="9144000" cy="6406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1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8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1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16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94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Углич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Рыбинск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Тутаев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Сопровождение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Ярославский МР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783">
                <a:tc rowSpan="2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образования Администрации УМР,</a:t>
                      </a: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ИМЦ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Департамент образования МО города Рыбинска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образования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г.Тутаева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Рабочая группа ГОАУ  ЯО ИРО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Управление образованием ЯМР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478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МОУ ДПО «Информационно-образовательный Центр» г. Рыбинска 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ИОЦ г. Тутаева 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Кафедра естественно-математических  дисциплин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МУ ПАЦ администрации ЯМР (метод служба) 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74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МОУ СОШ № 8, в т. ч. М/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шк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МЦ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МОУ</a:t>
                      </a:r>
                      <a:r>
                        <a:rPr lang="ru-RU" baseline="0" dirty="0" smtClean="0"/>
                        <a:t> СОШ №6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baseline="0" dirty="0" smtClean="0"/>
                        <a:t>МОУ ДОД Центр детского и юношеского туризма и экскурсий (</a:t>
                      </a:r>
                      <a:r>
                        <a:rPr lang="ru-RU" baseline="0" dirty="0" err="1" smtClean="0"/>
                        <a:t>г.Рыбинск</a:t>
                      </a:r>
                      <a:r>
                        <a:rPr lang="ru-RU" baseline="0" dirty="0" smtClean="0"/>
                        <a:t>)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Левобережная  СШ (СОШ №5 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8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им.П.Н.Бучина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indent="-2857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 ДО «ЦДО «Созвездие»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dirty="0" smtClean="0"/>
                        <a:t>МОУ СШ </a:t>
                      </a:r>
                      <a:r>
                        <a:rPr lang="ru-RU" dirty="0" err="1" smtClean="0"/>
                        <a:t>п.Ярославка</a:t>
                      </a:r>
                      <a:r>
                        <a:rPr lang="ru-RU" baseline="0" dirty="0" smtClean="0"/>
                        <a:t> </a:t>
                      </a:r>
                      <a:endParaRPr lang="ru-RU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0068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СОШ №3.</a:t>
                      </a: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Отрадновская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СОШ 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МОУ СОШ №32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им.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академ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А.А. Ухтомского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МОУ СОШ №1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углубленным изучением английского языка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СОШ №4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СОШ №7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им. Ф.Ф. Ушакова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Кафедра </a:t>
                      </a:r>
                      <a:r>
                        <a:rPr lang="ru-RU" dirty="0" err="1" smtClean="0"/>
                        <a:t>ПТх</a:t>
                      </a:r>
                      <a:r>
                        <a:rPr lang="ru-RU" dirty="0" smtClean="0"/>
                        <a:t> ЯГПУ </a:t>
                      </a:r>
                      <a:r>
                        <a:rPr lang="ru-RU" dirty="0" err="1" smtClean="0"/>
                        <a:t>им.К.Д</a:t>
                      </a:r>
                      <a:r>
                        <a:rPr lang="ru-RU" dirty="0" smtClean="0"/>
                        <a:t>. Ушинского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МОУ </a:t>
                      </a:r>
                      <a:r>
                        <a:rPr lang="ru-RU" dirty="0" err="1" smtClean="0"/>
                        <a:t>Кузнечихинская</a:t>
                      </a:r>
                      <a:r>
                        <a:rPr lang="ru-RU" baseline="0" dirty="0" smtClean="0"/>
                        <a:t> СОШ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67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Слово – </a:t>
            </a:r>
            <a:r>
              <a:rPr lang="ru-RU" dirty="0" err="1" smtClean="0"/>
              <a:t>С.М.Головлёвой</a:t>
            </a:r>
            <a:r>
              <a:rPr lang="ru-RU" dirty="0" smtClean="0"/>
              <a:t>, руководителю Проекта и автору основных методических продуктов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1771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2405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Отчетные документы за 2015 г</a:t>
            </a:r>
            <a:r>
              <a:rPr lang="ru-RU" b="1" dirty="0" smtClean="0"/>
              <a:t>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703547"/>
              </p:ext>
            </p:extLst>
          </p:nvPr>
        </p:nvGraphicFramePr>
        <p:xfrm>
          <a:off x="35495" y="679844"/>
          <a:ext cx="9108505" cy="64410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5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4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№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Название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Ответственные исполнители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№1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dirty="0"/>
                        <a:t>Руководство по реализации СОПП в рамках (условиях) ОУ 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/>
                        <a:t>О.Ю.Семенова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С.М.Головлёва</a:t>
                      </a:r>
                      <a:r>
                        <a:rPr lang="ru-RU" sz="1400" dirty="0" smtClean="0"/>
                        <a:t>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/>
                        <a:t>И.С.Павлова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/>
                        <a:t>А.В.Пешкова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В.В.Юдин</a:t>
                      </a:r>
                      <a:r>
                        <a:rPr lang="ru-RU" sz="1400" dirty="0" smtClean="0"/>
                        <a:t>  </a:t>
                      </a:r>
                      <a:endParaRPr lang="ru-RU" sz="1400" dirty="0"/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№1а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Описание ОШП 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err="1" smtClean="0"/>
                        <a:t>А.В.Пешкова</a:t>
                      </a:r>
                      <a:r>
                        <a:rPr lang="ru-RU" dirty="0" smtClean="0"/>
                        <a:t>,  </a:t>
                      </a:r>
                      <a:r>
                        <a:rPr lang="ru-RU" dirty="0" err="1" smtClean="0"/>
                        <a:t>Е.В.Александрова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4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№2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dirty="0"/>
                        <a:t>Методика проектирования (коррекции) образовательной среды субъектно-ориентированного типа в ОУ (включая ресурсы образовательного пространства МР).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err="1"/>
                        <a:t>С.М.Головлёва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6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№3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Опыт формирования педагогических компетенций субъектно – ориентированного типа во время стажировки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С.Ю. Семенова, С.О. Шувалова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3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№4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Организационно-управленческие механизмы поддержки СОПП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С.В. Смирнова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№5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Комплексная методика оценки ПС.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err="1"/>
                        <a:t>С.М.Головлёва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3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№6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Целевые установки ОУ в Проекте СОПП-ФГОС на 2016 год.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Руководители </a:t>
                      </a:r>
                      <a:r>
                        <a:rPr lang="ru-RU" dirty="0" smtClean="0"/>
                        <a:t>инновационных площадок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3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Статьи и публикации в журналах</a:t>
                      </a:r>
                      <a:r>
                        <a:rPr lang="ru-RU" baseline="0" dirty="0" smtClean="0"/>
                        <a:t> и </a:t>
                      </a:r>
                      <a:r>
                        <a:rPr lang="ru-RU" baseline="0" smtClean="0"/>
                        <a:t>сборниках конференций 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Участники РИП, ответственные за направления </a:t>
                      </a:r>
                      <a:endParaRPr lang="ru-RU" sz="14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5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341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Показатели практики СОПП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81832"/>
              </p:ext>
            </p:extLst>
          </p:nvPr>
        </p:nvGraphicFramePr>
        <p:xfrm>
          <a:off x="0" y="476672"/>
          <a:ext cx="9125154" cy="197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0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8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2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2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10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06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Liberation Serif"/>
                          <a:ea typeface="DejaVu Sans"/>
                          <a:cs typeface="Lohit Hindi"/>
                        </a:rPr>
                        <a:t>Район, школа,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Liberation Serif"/>
                          <a:ea typeface="DejaVu Sans"/>
                          <a:cs typeface="Lohit Hindi"/>
                        </a:rPr>
                        <a:t>автор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Liberation Serif"/>
                          <a:ea typeface="DejaVu Sans"/>
                          <a:cs typeface="Lohit Hindi"/>
                        </a:rPr>
                        <a:t>образца</a:t>
                      </a:r>
                    </a:p>
                  </a:txBody>
                  <a:tcPr marL="34290" marR="34925" marT="34925" marB="34925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Liberation Serif"/>
                          <a:ea typeface="DejaVu Sans"/>
                          <a:cs typeface="Lohit Hindi"/>
                        </a:rPr>
                        <a:t>Тема</a:t>
                      </a:r>
                    </a:p>
                  </a:txBody>
                  <a:tcPr marL="34290" marR="34925" marT="34925" marB="34925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Liberation Serif"/>
                          <a:ea typeface="DejaVu Sans"/>
                          <a:cs typeface="Lohit Hindi"/>
                        </a:rPr>
                        <a:t>Статус</a:t>
                      </a:r>
                    </a:p>
                  </a:txBody>
                  <a:tcPr marL="34290" marR="34925" marT="34925" marB="34925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Liberation Serif"/>
                          <a:ea typeface="DejaVu Sans"/>
                          <a:cs typeface="Lohit Hindi"/>
                        </a:rPr>
                        <a:t>Степень полноты деятельности обучающегося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Liberation Serif"/>
                        <a:ea typeface="DejaVu Sans"/>
                        <a:cs typeface="Lohit Hindi"/>
                      </a:endParaRPr>
                    </a:p>
                  </a:txBody>
                  <a:tcPr marL="34290" marR="34925" marT="34925" marB="34925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Liberation Serif"/>
                          <a:ea typeface="DejaVu Sans"/>
                          <a:cs typeface="Lohit Hindi"/>
                        </a:rPr>
                        <a:t>Степень осознанности ребенком этапов деятельности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Liberation Serif"/>
                        <a:ea typeface="DejaVu Sans"/>
                        <a:cs typeface="Lohit Hindi"/>
                      </a:endParaRPr>
                    </a:p>
                  </a:txBody>
                  <a:tcPr marL="34290" marR="34925" marT="34925" marB="34925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Liberation Serif"/>
                          <a:ea typeface="DejaVu Sans"/>
                          <a:cs typeface="Lohit Hindi"/>
                        </a:rPr>
                        <a:t>Разнообразие выборов учеников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Liberation Serif"/>
                        <a:ea typeface="DejaVu Sans"/>
                        <a:cs typeface="Lohit Hindi"/>
                      </a:endParaRPr>
                    </a:p>
                  </a:txBody>
                  <a:tcPr marL="34290" marR="34925" marT="34925" marB="3492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Liberation Serif"/>
                          <a:ea typeface="DejaVu Sans"/>
                          <a:cs typeface="Lohit Hindi"/>
                        </a:rPr>
                        <a:t>Уровень вовлеченности учеников в деятельность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Liberation Serif"/>
                        <a:ea typeface="DejaVu Sans"/>
                        <a:cs typeface="Lohit Hindi"/>
                      </a:endParaRPr>
                    </a:p>
                  </a:txBody>
                  <a:tcPr marL="34290" marR="34925" marT="34925" marB="34925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Liberation Serif"/>
                          <a:ea typeface="DejaVu Sans"/>
                          <a:cs typeface="Lohit Hindi"/>
                        </a:rPr>
                        <a:t>Очные мероприятия,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Liberation Serif"/>
                          <a:ea typeface="DejaVu Sans"/>
                          <a:cs typeface="Lohit Hindi"/>
                        </a:rPr>
                        <a:t>представляющие этапы СОПП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Liberation Serif"/>
                        <a:ea typeface="DejaVu Sans"/>
                        <a:cs typeface="Lohit Hindi"/>
                      </a:endParaRPr>
                    </a:p>
                  </a:txBody>
                  <a:tcPr marL="34290" marR="34925" marT="34925" marB="349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73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Охват этапов 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Доля участников - 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266942"/>
              </p:ext>
            </p:extLst>
          </p:nvPr>
        </p:nvGraphicFramePr>
        <p:xfrm>
          <a:off x="0" y="2801210"/>
          <a:ext cx="8892479" cy="2521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2080">
                  <a:extLst>
                    <a:ext uri="{9D8B030D-6E8A-4147-A177-3AD203B41FA5}">
                      <a16:colId xmlns:a16="http://schemas.microsoft.com/office/drawing/2014/main" val="2453405053"/>
                    </a:ext>
                  </a:extLst>
                </a:gridCol>
                <a:gridCol w="1482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2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2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64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Liberation Serif"/>
                        <a:ea typeface="DejaVu Sans"/>
                        <a:cs typeface="Lohit Hind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Виды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Учебные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Социально-ориентированные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365"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Liberation Serif"/>
                          <a:ea typeface="DejaVu Sans"/>
                          <a:cs typeface="Lohit Hindi"/>
                        </a:rPr>
                        <a:t>Масштаб</a:t>
                      </a: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Урок</a:t>
                      </a:r>
                      <a:endParaRPr lang="ru-RU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Предмет</a:t>
                      </a:r>
                      <a:endParaRPr lang="ru-RU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Школьная</a:t>
                      </a:r>
                      <a:r>
                        <a:rPr lang="ru-RU" sz="1600" baseline="0" dirty="0" smtClean="0"/>
                        <a:t> жизнь</a:t>
                      </a:r>
                      <a:endParaRPr lang="ru-RU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Социум</a:t>
                      </a:r>
                      <a:endParaRPr lang="ru-RU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1365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Liberation Serif"/>
                          <a:ea typeface="DejaVu Sans"/>
                          <a:cs typeface="Lohit Hindi"/>
                        </a:rPr>
                        <a:t>Содержа-тельная основа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Liberation Serif"/>
                        <a:ea typeface="DejaVu Sans"/>
                        <a:cs typeface="Lohit Hindi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Учебное содержание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14/4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0/5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5/8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0/1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136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Социальные проекты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0/3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0/4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Выгнутая влево стрелка 7"/>
          <p:cNvSpPr/>
          <p:nvPr/>
        </p:nvSpPr>
        <p:spPr>
          <a:xfrm rot="1701323">
            <a:off x="625796" y="311921"/>
            <a:ext cx="647480" cy="3862280"/>
          </a:xfrm>
          <a:prstGeom prst="curvedRightArrow">
            <a:avLst>
              <a:gd name="adj1" fmla="val 23843"/>
              <a:gd name="adj2" fmla="val 39365"/>
              <a:gd name="adj3" fmla="val 25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2555776" y="908720"/>
            <a:ext cx="227476" cy="2460819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04369" y="5684314"/>
            <a:ext cx="8316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Общешкольный проект </a:t>
            </a:r>
            <a:r>
              <a:rPr lang="ru-RU" sz="2400" dirty="0" smtClean="0"/>
              <a:t>как форма реализации практик субъектно-ориентированного типа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5418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2405"/>
            <a:ext cx="8229600" cy="7322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Распределение практик по видам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0154182"/>
              </p:ext>
            </p:extLst>
          </p:nvPr>
        </p:nvGraphicFramePr>
        <p:xfrm>
          <a:off x="13648" y="953345"/>
          <a:ext cx="9143999" cy="5904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9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8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8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85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736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effectLst/>
                        </a:rPr>
                        <a:t>Вид практики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3970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effectLst/>
                        </a:rPr>
                        <a:t>УП - учебные проекты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228600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effectLst/>
                        </a:rPr>
                        <a:t>Социально-ориентированные проекты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304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3970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effectLst/>
                        </a:rPr>
                        <a:t>Масштаб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540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effectLst/>
                        </a:rPr>
                        <a:t>Мероприятия, основанные на предметном содержании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765" marR="8953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effectLst/>
                        </a:rPr>
                        <a:t>Мероприятия школьной жизни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0170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effectLst/>
                        </a:rPr>
                        <a:t>Проекты социального окружения школы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46">
                <a:tc rowSpan="5"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</a:rPr>
                        <a:t>П - Проекты (образовательный процесс)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 fontAlgn="base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kern="50" dirty="0">
                          <a:effectLst/>
                        </a:rPr>
                        <a:t>Мини-проект</a:t>
                      </a:r>
                      <a:endParaRPr lang="ru-RU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50" dirty="0" smtClean="0">
                          <a:effectLst/>
                        </a:rPr>
                        <a:t>4</a:t>
                      </a:r>
                      <a:r>
                        <a:rPr lang="ru-RU" sz="2000" kern="50" dirty="0" smtClean="0">
                          <a:effectLst/>
                        </a:rPr>
                        <a:t>/14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0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fontAlgn="base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kern="50" dirty="0">
                          <a:effectLst/>
                        </a:rPr>
                        <a:t>Предмет </a:t>
                      </a:r>
                      <a:endParaRPr lang="ru-RU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 smtClean="0">
                          <a:effectLst/>
                        </a:rPr>
                        <a:t>2/1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 smtClean="0">
                          <a:effectLst/>
                        </a:rPr>
                        <a:t>1/0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3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fontAlgn="base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kern="50" dirty="0">
                          <a:effectLst/>
                        </a:rPr>
                        <a:t>ООП</a:t>
                      </a:r>
                      <a:endParaRPr lang="ru-RU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 smtClean="0">
                          <a:effectLst/>
                        </a:rPr>
                        <a:t>1/0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9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fontAlgn="base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kern="50">
                          <a:effectLst/>
                        </a:rPr>
                        <a:t>Образовательная среда школы</a:t>
                      </a:r>
                      <a:endParaRPr lang="ru-RU" sz="18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 smtClean="0">
                          <a:effectLst/>
                        </a:rPr>
                        <a:t>5/4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1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fontAlgn="base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kern="50" dirty="0">
                          <a:effectLst/>
                        </a:rPr>
                        <a:t>Образовательное пространство социума</a:t>
                      </a:r>
                      <a:endParaRPr lang="ru-RU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 smtClean="0">
                          <a:effectLst/>
                        </a:rPr>
                        <a:t>3/0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 smtClean="0">
                          <a:effectLst/>
                        </a:rPr>
                        <a:t>4/0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2667">
                <a:tc rowSpan="2"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50">
                          <a:effectLst/>
                        </a:rPr>
                        <a:t>ПС - Педагогические системы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 kern="50" dirty="0">
                          <a:effectLst/>
                        </a:rPr>
                        <a:t>Педагогические системы, ориентированные на ИОП школьников 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4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 kern="50" dirty="0">
                          <a:effectLst/>
                        </a:rPr>
                        <a:t>Системы организации и сопровождения самообразования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14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Опыт реализации ОШП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511256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/>
              <a:t>встраивание</a:t>
            </a:r>
            <a:r>
              <a:rPr lang="ru-RU" dirty="0" smtClean="0"/>
              <a:t> </a:t>
            </a:r>
            <a:r>
              <a:rPr lang="ru-RU" dirty="0"/>
              <a:t>проектов в существующую систему организации учебного </a:t>
            </a:r>
            <a:r>
              <a:rPr lang="ru-RU" dirty="0" smtClean="0"/>
              <a:t>процесса;</a:t>
            </a:r>
          </a:p>
          <a:p>
            <a:pPr lvl="0"/>
            <a:r>
              <a:rPr lang="ru-RU" dirty="0" smtClean="0"/>
              <a:t>новая роль урока (снижение доминирования роли при сохранении системы);</a:t>
            </a:r>
          </a:p>
          <a:p>
            <a:pPr lvl="0"/>
            <a:r>
              <a:rPr lang="ru-RU" dirty="0" smtClean="0"/>
              <a:t>новые педагогические задачи (поддержка презентаций, </a:t>
            </a:r>
            <a:r>
              <a:rPr lang="ru-RU" dirty="0"/>
              <a:t>полученных детьми результатов и их </a:t>
            </a:r>
            <a:r>
              <a:rPr lang="ru-RU" dirty="0" smtClean="0"/>
              <a:t>рефлексии);</a:t>
            </a:r>
          </a:p>
          <a:p>
            <a:pPr lvl="0"/>
            <a:r>
              <a:rPr lang="ru-RU" dirty="0" smtClean="0"/>
              <a:t>обогащение практики современными методами и подходами: формирующее оценивание, событийный подход, портфолио.</a:t>
            </a:r>
          </a:p>
          <a:p>
            <a:pPr marL="0" lvl="0" indent="0">
              <a:buNone/>
            </a:pPr>
            <a:endParaRPr lang="ru-RU" dirty="0" smtClean="0"/>
          </a:p>
          <a:p>
            <a:pPr marL="0" lvl="0" indent="0">
              <a:buNone/>
            </a:pPr>
            <a:r>
              <a:rPr lang="ru-RU" dirty="0" smtClean="0"/>
              <a:t>Итоговые продукты направления:</a:t>
            </a:r>
          </a:p>
          <a:p>
            <a:r>
              <a:rPr lang="ru-RU" b="1" dirty="0" smtClean="0"/>
              <a:t>Руководство </a:t>
            </a:r>
            <a:r>
              <a:rPr lang="ru-RU" b="1" dirty="0"/>
              <a:t>по реализации СОПП в рамках (условиях) </a:t>
            </a:r>
            <a:r>
              <a:rPr lang="ru-RU" b="1" dirty="0" smtClean="0"/>
              <a:t>ОУ</a:t>
            </a:r>
          </a:p>
          <a:p>
            <a:r>
              <a:rPr lang="ru-RU" b="1" dirty="0" smtClean="0"/>
              <a:t>Сборник описаний практик реализации СОПП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733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Опыт формирования компетентностей педагогов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Основная идея – уровневое проявление компетенций, соответственно типу ПП </a:t>
            </a:r>
            <a:r>
              <a:rPr lang="ru-RU" baseline="30000" dirty="0" smtClean="0"/>
              <a:t>1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Освоение педагогических компетенций </a:t>
            </a:r>
            <a:r>
              <a:rPr lang="ru-RU" dirty="0" smtClean="0"/>
              <a:t>на субъектно-ориентированном уровне происходит посредством трехступенчатой системы повышения квалификации, включающей внутрифирменное обучение, повышение квалификации и стажировку.</a:t>
            </a:r>
            <a:endParaRPr lang="ru-RU" dirty="0" smtClean="0"/>
          </a:p>
          <a:p>
            <a:pPr marL="0" indent="0">
              <a:lnSpc>
                <a:spcPct val="80000"/>
              </a:lnSpc>
              <a:buFont typeface="Arial" pitchFamily="34" charset="0"/>
              <a:buNone/>
            </a:pPr>
            <a:endParaRPr lang="ru-RU" sz="2500" dirty="0" smtClean="0"/>
          </a:p>
          <a:p>
            <a:pPr marL="0" indent="0">
              <a:lnSpc>
                <a:spcPct val="80000"/>
              </a:lnSpc>
              <a:buFont typeface="Arial" pitchFamily="34" charset="0"/>
              <a:buNone/>
            </a:pPr>
            <a:r>
              <a:rPr lang="ru-RU" sz="2500" dirty="0" smtClean="0"/>
              <a:t>Итоговые </a:t>
            </a:r>
            <a:r>
              <a:rPr lang="ru-RU" sz="2500" dirty="0"/>
              <a:t>продукты направления:</a:t>
            </a:r>
          </a:p>
          <a:p>
            <a:pPr>
              <a:lnSpc>
                <a:spcPct val="80000"/>
              </a:lnSpc>
            </a:pPr>
            <a:r>
              <a:rPr lang="ru-RU" sz="2500" b="1" dirty="0"/>
              <a:t>Программа </a:t>
            </a:r>
            <a:r>
              <a:rPr lang="ru-RU" sz="2500" b="1" dirty="0" smtClean="0"/>
              <a:t>стажировки «Развитие профессиональных компетенций педагога, реализующего СОПП»</a:t>
            </a:r>
            <a:endParaRPr lang="ru-RU" sz="2500" b="1" dirty="0"/>
          </a:p>
          <a:p>
            <a:pPr>
              <a:lnSpc>
                <a:spcPct val="80000"/>
              </a:lnSpc>
            </a:pPr>
            <a:r>
              <a:rPr lang="ru-RU" sz="2500" b="1" dirty="0"/>
              <a:t>Программа повышения </a:t>
            </a:r>
            <a:r>
              <a:rPr lang="ru-RU" sz="2500" b="1" dirty="0" smtClean="0"/>
              <a:t>квалификации «Реализация СОПП в организациях общего образования»</a:t>
            </a:r>
            <a:endParaRPr lang="ru-RU" sz="2500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56420" y="6342007"/>
            <a:ext cx="5480248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1. Основа – компетенции, выделенные В.Д. </a:t>
            </a:r>
            <a:r>
              <a:rPr lang="ru-RU" dirty="0" err="1" smtClean="0">
                <a:solidFill>
                  <a:schemeClr val="tx1"/>
                </a:solidFill>
              </a:rPr>
              <a:t>Шадриковым</a:t>
            </a:r>
            <a:r>
              <a:rPr lang="ru-RU" dirty="0" smtClean="0">
                <a:solidFill>
                  <a:schemeClr val="tx1"/>
                </a:solidFill>
              </a:rPr>
              <a:t>, И.В. Кузнецовой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66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Опыт формирования образовательной среды субъектно-ориентированного типа</a:t>
            </a:r>
            <a:endParaRPr lang="ru-RU" sz="32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979087"/>
              </p:ext>
            </p:extLst>
          </p:nvPr>
        </p:nvGraphicFramePr>
        <p:xfrm>
          <a:off x="0" y="1035631"/>
          <a:ext cx="9143999" cy="582236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54911">
                  <a:extLst>
                    <a:ext uri="{9D8B030D-6E8A-4147-A177-3AD203B41FA5}">
                      <a16:colId xmlns:a16="http://schemas.microsoft.com/office/drawing/2014/main" val="999889924"/>
                    </a:ext>
                  </a:extLst>
                </a:gridCol>
                <a:gridCol w="759460">
                  <a:extLst>
                    <a:ext uri="{9D8B030D-6E8A-4147-A177-3AD203B41FA5}">
                      <a16:colId xmlns:a16="http://schemas.microsoft.com/office/drawing/2014/main" val="2351000242"/>
                    </a:ext>
                  </a:extLst>
                </a:gridCol>
                <a:gridCol w="743910">
                  <a:extLst>
                    <a:ext uri="{9D8B030D-6E8A-4147-A177-3AD203B41FA5}">
                      <a16:colId xmlns:a16="http://schemas.microsoft.com/office/drawing/2014/main" val="1795555047"/>
                    </a:ext>
                  </a:extLst>
                </a:gridCol>
                <a:gridCol w="875151">
                  <a:extLst>
                    <a:ext uri="{9D8B030D-6E8A-4147-A177-3AD203B41FA5}">
                      <a16:colId xmlns:a16="http://schemas.microsoft.com/office/drawing/2014/main" val="4264985434"/>
                    </a:ext>
                  </a:extLst>
                </a:gridCol>
                <a:gridCol w="1018832">
                  <a:extLst>
                    <a:ext uri="{9D8B030D-6E8A-4147-A177-3AD203B41FA5}">
                      <a16:colId xmlns:a16="http://schemas.microsoft.com/office/drawing/2014/main" val="1695398689"/>
                    </a:ext>
                  </a:extLst>
                </a:gridCol>
                <a:gridCol w="700993">
                  <a:extLst>
                    <a:ext uri="{9D8B030D-6E8A-4147-A177-3AD203B41FA5}">
                      <a16:colId xmlns:a16="http://schemas.microsoft.com/office/drawing/2014/main" val="1158226590"/>
                    </a:ext>
                  </a:extLst>
                </a:gridCol>
                <a:gridCol w="744533">
                  <a:extLst>
                    <a:ext uri="{9D8B030D-6E8A-4147-A177-3AD203B41FA5}">
                      <a16:colId xmlns:a16="http://schemas.microsoft.com/office/drawing/2014/main" val="1277078535"/>
                    </a:ext>
                  </a:extLst>
                </a:gridCol>
                <a:gridCol w="1105914">
                  <a:extLst>
                    <a:ext uri="{9D8B030D-6E8A-4147-A177-3AD203B41FA5}">
                      <a16:colId xmlns:a16="http://schemas.microsoft.com/office/drawing/2014/main" val="3334023785"/>
                    </a:ext>
                  </a:extLst>
                </a:gridCol>
                <a:gridCol w="895056">
                  <a:extLst>
                    <a:ext uri="{9D8B030D-6E8A-4147-A177-3AD203B41FA5}">
                      <a16:colId xmlns:a16="http://schemas.microsoft.com/office/drawing/2014/main" val="752375203"/>
                    </a:ext>
                  </a:extLst>
                </a:gridCol>
                <a:gridCol w="602716">
                  <a:extLst>
                    <a:ext uri="{9D8B030D-6E8A-4147-A177-3AD203B41FA5}">
                      <a16:colId xmlns:a16="http://schemas.microsoft.com/office/drawing/2014/main" val="4248659802"/>
                    </a:ext>
                  </a:extLst>
                </a:gridCol>
                <a:gridCol w="642523">
                  <a:extLst>
                    <a:ext uri="{9D8B030D-6E8A-4147-A177-3AD203B41FA5}">
                      <a16:colId xmlns:a16="http://schemas.microsoft.com/office/drawing/2014/main" val="195399491"/>
                    </a:ext>
                  </a:extLst>
                </a:gridCol>
              </a:tblGrid>
              <a:tr h="3461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Группы компонентов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Материальные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Общественные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Духовные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407133"/>
                  </a:ext>
                </a:extLst>
              </a:tr>
              <a:tr h="7931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Компоненты ОС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</a:rPr>
                        <a:t>Помещения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</a:rPr>
                        <a:t>Обстановка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</a:rPr>
                        <a:t>Носители содержания образования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</a:rPr>
                        <a:t>Инфраструктура ПП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</a:rPr>
                        <a:t>Стиль отношений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</a:rPr>
                        <a:t>Социальный заказ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</a:rPr>
                        <a:t>Управление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</a:rPr>
                        <a:t>Отношения с внешней средой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</a:rPr>
                        <a:t>Традиции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</a:rPr>
                        <a:t>Ценности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extLst>
                  <a:ext uri="{0D108BD9-81ED-4DB2-BD59-A6C34878D82A}">
                    <a16:rowId xmlns:a16="http://schemas.microsoft.com/office/drawing/2014/main" val="2967278960"/>
                  </a:ext>
                </a:extLst>
              </a:tr>
              <a:tr h="173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ТИП ПП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/>
                </a:tc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</a:rPr>
                        <a:t>Опорные составляющие компонентов</a:t>
                      </a:r>
                      <a:endParaRPr lang="ru-RU" sz="12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924476"/>
                  </a:ext>
                </a:extLst>
              </a:tr>
              <a:tr h="865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Общее для всех типов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Представление учебного содержания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Учитель-ученик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Методическая работа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Поле ценностей в школе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extLst>
                  <a:ext uri="{0D108BD9-81ED-4DB2-BD59-A6C34878D82A}">
                    <a16:rowId xmlns:a16="http://schemas.microsoft.com/office/drawing/2014/main" val="2990597962"/>
                  </a:ext>
                </a:extLst>
              </a:tr>
              <a:tr h="692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Формально-репродуктивный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Перцептивный образ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Организация деятельности в ОО (стиль управления)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extLst>
                  <a:ext uri="{0D108BD9-81ED-4DB2-BD59-A6C34878D82A}">
                    <a16:rowId xmlns:a16="http://schemas.microsoft.com/office/drawing/2014/main" val="1759850072"/>
                  </a:ext>
                </a:extLst>
              </a:tr>
              <a:tr h="10383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Сущностно-репродуктивный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Библиотека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Запросы следующих ступеней образования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extLst>
                  <a:ext uri="{0D108BD9-81ED-4DB2-BD59-A6C34878D82A}">
                    <a16:rowId xmlns:a16="http://schemas.microsoft.com/office/drawing/2014/main" val="1457728916"/>
                  </a:ext>
                </a:extLst>
              </a:tr>
              <a:tr h="692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Продуктивный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Ресурсы ОО в сфере ДОД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Организация профессионального роста сотрудников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extLst>
                  <a:ext uri="{0D108BD9-81ED-4DB2-BD59-A6C34878D82A}">
                    <a16:rowId xmlns:a16="http://schemas.microsoft.com/office/drawing/2014/main" val="1038224772"/>
                  </a:ext>
                </a:extLst>
              </a:tr>
              <a:tr h="9518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Субъектно-ориентированный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Запросы Родителей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Открытость использованию возможностей УДОД и НФО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extLst>
                  <a:ext uri="{0D108BD9-81ED-4DB2-BD59-A6C34878D82A}">
                    <a16:rowId xmlns:a16="http://schemas.microsoft.com/office/drawing/2014/main" val="2092270724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2204864"/>
            <a:ext cx="914400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2348880"/>
            <a:ext cx="91440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3284984"/>
            <a:ext cx="9143999" cy="3573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770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Педагогическая система</a:t>
            </a:r>
            <a:endParaRPr lang="ru-RU" dirty="0"/>
          </a:p>
        </p:txBody>
      </p:sp>
      <p:grpSp>
        <p:nvGrpSpPr>
          <p:cNvPr id="56" name="Группа 55"/>
          <p:cNvGrpSpPr/>
          <p:nvPr/>
        </p:nvGrpSpPr>
        <p:grpSpPr>
          <a:xfrm>
            <a:off x="395536" y="1214686"/>
            <a:ext cx="8291264" cy="4590578"/>
            <a:chOff x="395536" y="1214686"/>
            <a:chExt cx="8291264" cy="4590578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395536" y="1214686"/>
              <a:ext cx="1810544" cy="1754326"/>
              <a:chOff x="395536" y="1232723"/>
              <a:chExt cx="1810544" cy="1754326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395536" y="1232723"/>
                <a:ext cx="1810544" cy="175432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Цель – образ выпускника = </a:t>
                </a:r>
                <a:r>
                  <a:rPr lang="ru-RU" dirty="0" smtClean="0">
                    <a:solidFill>
                      <a:srgbClr val="FF0000"/>
                    </a:solidFill>
                  </a:rPr>
                  <a:t>результат СОПП</a:t>
                </a:r>
              </a:p>
              <a:p>
                <a:endParaRPr lang="ru-RU" dirty="0" smtClean="0"/>
              </a:p>
              <a:p>
                <a:endParaRPr lang="ru-RU" dirty="0"/>
              </a:p>
              <a:p>
                <a:endParaRPr lang="ru-RU" dirty="0"/>
              </a:p>
            </p:txBody>
          </p:sp>
          <p:grpSp>
            <p:nvGrpSpPr>
              <p:cNvPr id="7" name="Группа 6"/>
              <p:cNvGrpSpPr/>
              <p:nvPr/>
            </p:nvGrpSpPr>
            <p:grpSpPr>
              <a:xfrm>
                <a:off x="983396" y="2145923"/>
                <a:ext cx="397768" cy="648072"/>
                <a:chOff x="556692" y="2123728"/>
                <a:chExt cx="397768" cy="648072"/>
              </a:xfrm>
            </p:grpSpPr>
            <p:sp>
              <p:nvSpPr>
                <p:cNvPr id="5" name="Овал 4"/>
                <p:cNvSpPr/>
                <p:nvPr/>
              </p:nvSpPr>
              <p:spPr>
                <a:xfrm>
                  <a:off x="611560" y="2123728"/>
                  <a:ext cx="288032" cy="28803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" name="Блок-схема: объединение 5"/>
                <p:cNvSpPr/>
                <p:nvPr/>
              </p:nvSpPr>
              <p:spPr>
                <a:xfrm>
                  <a:off x="556692" y="2411760"/>
                  <a:ext cx="397768" cy="360040"/>
                </a:xfrm>
                <a:prstGeom prst="flowChartMerg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25" name="Прямоугольник 24"/>
            <p:cNvSpPr/>
            <p:nvPr/>
          </p:nvSpPr>
          <p:spPr>
            <a:xfrm>
              <a:off x="395536" y="1232723"/>
              <a:ext cx="8291264" cy="4572541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1264632" y="2415918"/>
            <a:ext cx="7422168" cy="3314452"/>
            <a:chOff x="1234231" y="2417263"/>
            <a:chExt cx="7422168" cy="3314452"/>
          </a:xfrm>
        </p:grpSpPr>
        <p:sp>
          <p:nvSpPr>
            <p:cNvPr id="9" name="Овал 8"/>
            <p:cNvSpPr/>
            <p:nvPr/>
          </p:nvSpPr>
          <p:spPr>
            <a:xfrm>
              <a:off x="1234231" y="2417263"/>
              <a:ext cx="7422168" cy="331445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  <p:sp>
          <p:nvSpPr>
            <p:cNvPr id="13" name="TextBox 6"/>
            <p:cNvSpPr txBox="1"/>
            <p:nvPr/>
          </p:nvSpPr>
          <p:spPr>
            <a:xfrm>
              <a:off x="3382805" y="2959077"/>
              <a:ext cx="1513409" cy="58911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ru-RU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Содержание образования</a:t>
              </a:r>
              <a:endParaRPr lang="ru-RU" dirty="0">
                <a:effectLst/>
                <a:latin typeface="Times New Roman"/>
                <a:ea typeface="Times New Roman"/>
              </a:endParaRPr>
            </a:p>
            <a:p>
              <a:pPr algn="just">
                <a:spcAft>
                  <a:spcPts val="0"/>
                </a:spcAft>
              </a:pPr>
              <a:r>
                <a:rPr lang="ru-RU" sz="2000" dirty="0">
                  <a:effectLst/>
                  <a:latin typeface="Times New Roman"/>
                  <a:ea typeface="Calibri"/>
                  <a:cs typeface="Times New Roman"/>
                </a:rPr>
                <a:t> </a:t>
              </a:r>
            </a:p>
          </p:txBody>
        </p:sp>
        <p:sp>
          <p:nvSpPr>
            <p:cNvPr id="14" name="TextBox 7"/>
            <p:cNvSpPr txBox="1"/>
            <p:nvPr/>
          </p:nvSpPr>
          <p:spPr>
            <a:xfrm>
              <a:off x="3314599" y="4807715"/>
              <a:ext cx="1355052" cy="30650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ru-RU" sz="16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Управление</a:t>
              </a:r>
              <a:endParaRPr lang="ru-RU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4" name="TextBox 34"/>
            <p:cNvSpPr txBox="1"/>
            <p:nvPr/>
          </p:nvSpPr>
          <p:spPr>
            <a:xfrm rot="615683">
              <a:off x="5782983" y="2781598"/>
              <a:ext cx="1827761" cy="31718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ru-RU" sz="2400" i="1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С  р  е  д  а</a:t>
              </a:r>
              <a:endParaRPr lang="ru-RU" sz="20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 flipH="1">
              <a:off x="3205873" y="3468163"/>
              <a:ext cx="262794" cy="48201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3199367" y="4351334"/>
              <a:ext cx="459700" cy="458391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2368500" y="3623020"/>
            <a:ext cx="5687952" cy="944518"/>
            <a:chOff x="1206335" y="3934952"/>
            <a:chExt cx="5687952" cy="944518"/>
          </a:xfrm>
        </p:grpSpPr>
        <p:sp>
          <p:nvSpPr>
            <p:cNvPr id="11" name="TextBox 4"/>
            <p:cNvSpPr txBox="1"/>
            <p:nvPr/>
          </p:nvSpPr>
          <p:spPr>
            <a:xfrm>
              <a:off x="1206335" y="4236557"/>
              <a:ext cx="1155573" cy="53981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ru-RU" sz="16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Де </a:t>
              </a:r>
              <a:r>
                <a:rPr lang="ru-RU" sz="14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педагога</a:t>
              </a:r>
              <a:endParaRPr lang="ru-RU" sz="1600" b="1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2361908" y="4473419"/>
              <a:ext cx="9361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Группа 26"/>
            <p:cNvGrpSpPr/>
            <p:nvPr/>
          </p:nvGrpSpPr>
          <p:grpSpPr>
            <a:xfrm>
              <a:off x="3307236" y="4132521"/>
              <a:ext cx="3480616" cy="625022"/>
              <a:chOff x="3307236" y="4132521"/>
              <a:chExt cx="3480616" cy="625022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3341780" y="4132521"/>
                <a:ext cx="3446072" cy="62502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2" name="TextBox 5"/>
              <p:cNvSpPr txBox="1"/>
              <p:nvPr/>
            </p:nvSpPr>
            <p:spPr>
              <a:xfrm>
                <a:off x="3307236" y="4236558"/>
                <a:ext cx="1341932" cy="49704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1600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Де </a:t>
                </a:r>
                <a:r>
                  <a:rPr lang="ru-RU" sz="900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обучающегося</a:t>
                </a:r>
                <a:endParaRPr lang="ru-RU" sz="12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5" name="TextBox 8"/>
              <p:cNvSpPr txBox="1"/>
              <p:nvPr/>
            </p:nvSpPr>
            <p:spPr>
              <a:xfrm>
                <a:off x="5240369" y="4243656"/>
                <a:ext cx="1518935" cy="26714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1400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Результат</a:t>
                </a:r>
                <a:endParaRPr lang="ru-RU" sz="1200" dirty="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4484336" y="4288776"/>
                <a:ext cx="756455" cy="0"/>
              </a:xfrm>
              <a:prstGeom prst="line">
                <a:avLst/>
              </a:prstGeom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>
                <a:endCxn id="15" idx="1"/>
              </p:cNvCxnSpPr>
              <p:nvPr/>
            </p:nvCxnSpPr>
            <p:spPr>
              <a:xfrm>
                <a:off x="4483991" y="4377222"/>
                <a:ext cx="756378" cy="0"/>
              </a:xfrm>
              <a:prstGeom prst="line">
                <a:avLst/>
              </a:prstGeom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4484336" y="4510875"/>
                <a:ext cx="756455" cy="0"/>
              </a:xfrm>
              <a:prstGeom prst="line">
                <a:avLst/>
              </a:prstGeom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Прямоугольник 27"/>
            <p:cNvSpPr/>
            <p:nvPr/>
          </p:nvSpPr>
          <p:spPr>
            <a:xfrm>
              <a:off x="1224366" y="3934952"/>
              <a:ext cx="5669921" cy="944518"/>
            </a:xfrm>
            <a:prstGeom prst="rect">
              <a:avLst/>
            </a:prstGeom>
            <a:solidFill>
              <a:schemeClr val="accent1">
                <a:alpha val="3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2627784" y="1227323"/>
            <a:ext cx="5582181" cy="2784157"/>
            <a:chOff x="2627784" y="1227323"/>
            <a:chExt cx="5582181" cy="2784157"/>
          </a:xfrm>
        </p:grpSpPr>
        <p:cxnSp>
          <p:nvCxnSpPr>
            <p:cNvPr id="18" name="Прямая со стрелкой 17"/>
            <p:cNvCxnSpPr/>
            <p:nvPr/>
          </p:nvCxnSpPr>
          <p:spPr>
            <a:xfrm flipH="1">
              <a:off x="2848808" y="2275912"/>
              <a:ext cx="192862" cy="16152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4955477" y="2208081"/>
              <a:ext cx="130022" cy="18033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4" name="Группа 53"/>
            <p:cNvGrpSpPr/>
            <p:nvPr/>
          </p:nvGrpSpPr>
          <p:grpSpPr>
            <a:xfrm>
              <a:off x="2627784" y="1227323"/>
              <a:ext cx="5582181" cy="1146993"/>
              <a:chOff x="2627784" y="1227323"/>
              <a:chExt cx="5582181" cy="1146993"/>
            </a:xfrm>
          </p:grpSpPr>
          <p:grpSp>
            <p:nvGrpSpPr>
              <p:cNvPr id="44" name="Группа 43"/>
              <p:cNvGrpSpPr/>
              <p:nvPr/>
            </p:nvGrpSpPr>
            <p:grpSpPr>
              <a:xfrm>
                <a:off x="4742599" y="1455972"/>
                <a:ext cx="397768" cy="648072"/>
                <a:chOff x="4981933" y="1517862"/>
                <a:chExt cx="397768" cy="648072"/>
              </a:xfrm>
            </p:grpSpPr>
            <p:sp>
              <p:nvSpPr>
                <p:cNvPr id="40" name="Овал 39"/>
                <p:cNvSpPr/>
                <p:nvPr/>
              </p:nvSpPr>
              <p:spPr>
                <a:xfrm>
                  <a:off x="5036801" y="1517862"/>
                  <a:ext cx="288032" cy="28803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1" name="Блок-схема: объединение 40"/>
                <p:cNvSpPr/>
                <p:nvPr/>
              </p:nvSpPr>
              <p:spPr>
                <a:xfrm>
                  <a:off x="4981933" y="1805894"/>
                  <a:ext cx="397768" cy="360040"/>
                </a:xfrm>
                <a:prstGeom prst="flowChartMerg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43" name="Группа 42"/>
              <p:cNvGrpSpPr/>
              <p:nvPr/>
            </p:nvGrpSpPr>
            <p:grpSpPr>
              <a:xfrm>
                <a:off x="2945239" y="1394477"/>
                <a:ext cx="295137" cy="756571"/>
                <a:chOff x="4073551" y="1507406"/>
                <a:chExt cx="295137" cy="756571"/>
              </a:xfrm>
            </p:grpSpPr>
            <p:sp>
              <p:nvSpPr>
                <p:cNvPr id="38" name="Овал 37"/>
                <p:cNvSpPr/>
                <p:nvPr/>
              </p:nvSpPr>
              <p:spPr>
                <a:xfrm>
                  <a:off x="4073551" y="1507406"/>
                  <a:ext cx="288032" cy="28803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2" name="Прямоугольник 41"/>
                <p:cNvSpPr/>
                <p:nvPr/>
              </p:nvSpPr>
              <p:spPr>
                <a:xfrm>
                  <a:off x="4080656" y="1782543"/>
                  <a:ext cx="288032" cy="481434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52" name="Прямоугольник 51"/>
              <p:cNvSpPr/>
              <p:nvPr/>
            </p:nvSpPr>
            <p:spPr>
              <a:xfrm>
                <a:off x="2627784" y="1232723"/>
                <a:ext cx="5428668" cy="1141593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6114036" y="1227323"/>
                <a:ext cx="209592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Участники образовательных</a:t>
                </a:r>
              </a:p>
              <a:p>
                <a:r>
                  <a:rPr lang="ru-RU" dirty="0" smtClean="0"/>
                  <a:t> отношений</a:t>
                </a:r>
                <a:endParaRPr lang="ru-RU" dirty="0"/>
              </a:p>
            </p:txBody>
          </p:sp>
        </p:grpSp>
      </p:grpSp>
      <p:sp>
        <p:nvSpPr>
          <p:cNvPr id="61" name="TextBox 60"/>
          <p:cNvSpPr txBox="1"/>
          <p:nvPr/>
        </p:nvSpPr>
        <p:spPr>
          <a:xfrm>
            <a:off x="116478" y="5927939"/>
            <a:ext cx="684386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Arial" pitchFamily="34" charset="0"/>
            </a:pPr>
            <a:r>
              <a:rPr lang="ru-RU" sz="2500" dirty="0"/>
              <a:t>Итоговый продукт направления: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500" b="1" dirty="0"/>
              <a:t>Комплексная методика оценки состояния </a:t>
            </a:r>
            <a:r>
              <a:rPr lang="ru-RU" sz="2500" b="1" dirty="0" smtClean="0"/>
              <a:t>ПС</a:t>
            </a:r>
            <a:endParaRPr lang="ru-RU" sz="2500" b="1" dirty="0"/>
          </a:p>
        </p:txBody>
      </p:sp>
    </p:spTree>
    <p:extLst>
      <p:ext uri="{BB962C8B-B14F-4D97-AF65-F5344CB8AC3E}">
        <p14:creationId xmlns:p14="http://schemas.microsoft.com/office/powerpoint/2010/main" val="371681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Стартовый состав Проекта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075240" cy="4525963"/>
          </a:xfrm>
        </p:spPr>
        <p:txBody>
          <a:bodyPr/>
          <a:lstStyle/>
          <a:p>
            <a:r>
              <a:rPr lang="ru-RU" dirty="0" smtClean="0"/>
              <a:t>С.К. Бережная</a:t>
            </a:r>
          </a:p>
          <a:p>
            <a:r>
              <a:rPr lang="ru-RU" dirty="0" smtClean="0"/>
              <a:t>.</a:t>
            </a:r>
          </a:p>
          <a:p>
            <a:r>
              <a:rPr lang="ru-RU" dirty="0" smtClean="0"/>
              <a:t>С.М. Головлева </a:t>
            </a:r>
          </a:p>
          <a:p>
            <a:r>
              <a:rPr lang="ru-RU" dirty="0" smtClean="0"/>
              <a:t>В.В. Юдин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2536" y="2204864"/>
            <a:ext cx="2793360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В.А. </a:t>
            </a:r>
            <a:r>
              <a:rPr lang="ru-RU" sz="3200" b="1" dirty="0" err="1" smtClean="0">
                <a:solidFill>
                  <a:schemeClr val="tx1"/>
                </a:solidFill>
              </a:rPr>
              <a:t>Мокшеев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86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Продукты проекта</a:t>
            </a:r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107504" y="1226134"/>
            <a:ext cx="6336704" cy="4158530"/>
            <a:chOff x="395536" y="1214686"/>
            <a:chExt cx="8291264" cy="4590578"/>
          </a:xfrm>
        </p:grpSpPr>
        <p:grpSp>
          <p:nvGrpSpPr>
            <p:cNvPr id="56" name="Группа 55"/>
            <p:cNvGrpSpPr/>
            <p:nvPr/>
          </p:nvGrpSpPr>
          <p:grpSpPr>
            <a:xfrm>
              <a:off x="395536" y="1214686"/>
              <a:ext cx="8291264" cy="4590578"/>
              <a:chOff x="395536" y="1214686"/>
              <a:chExt cx="8291264" cy="4590578"/>
            </a:xfrm>
          </p:grpSpPr>
          <p:grpSp>
            <p:nvGrpSpPr>
              <p:cNvPr id="26" name="Группа 25"/>
              <p:cNvGrpSpPr/>
              <p:nvPr/>
            </p:nvGrpSpPr>
            <p:grpSpPr>
              <a:xfrm>
                <a:off x="395536" y="1214686"/>
                <a:ext cx="1810544" cy="1325036"/>
                <a:chOff x="395536" y="1232723"/>
                <a:chExt cx="1810544" cy="1325036"/>
              </a:xfrm>
            </p:grpSpPr>
            <p:sp>
              <p:nvSpPr>
                <p:cNvPr id="4" name="TextBox 3"/>
                <p:cNvSpPr txBox="1"/>
                <p:nvPr/>
              </p:nvSpPr>
              <p:spPr>
                <a:xfrm>
                  <a:off x="395536" y="1232723"/>
                  <a:ext cx="1810544" cy="1325036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ru-RU" sz="1200" dirty="0" smtClean="0"/>
                    <a:t>Цель – образ выпускника = </a:t>
                  </a:r>
                  <a:r>
                    <a:rPr lang="ru-RU" sz="1200" dirty="0" smtClean="0">
                      <a:solidFill>
                        <a:srgbClr val="FF0000"/>
                      </a:solidFill>
                    </a:rPr>
                    <a:t>результат СОПП</a:t>
                  </a:r>
                </a:p>
                <a:p>
                  <a:endParaRPr lang="ru-RU" sz="1200" dirty="0" smtClean="0"/>
                </a:p>
                <a:p>
                  <a:endParaRPr lang="ru-RU" sz="1200" dirty="0"/>
                </a:p>
                <a:p>
                  <a:endParaRPr lang="ru-RU" sz="1200" dirty="0"/>
                </a:p>
              </p:txBody>
            </p:sp>
            <p:grpSp>
              <p:nvGrpSpPr>
                <p:cNvPr id="7" name="Группа 6"/>
                <p:cNvGrpSpPr/>
                <p:nvPr/>
              </p:nvGrpSpPr>
              <p:grpSpPr>
                <a:xfrm>
                  <a:off x="988519" y="1872866"/>
                  <a:ext cx="397768" cy="648070"/>
                  <a:chOff x="561815" y="1850671"/>
                  <a:chExt cx="397768" cy="648070"/>
                </a:xfrm>
              </p:grpSpPr>
              <p:sp>
                <p:nvSpPr>
                  <p:cNvPr id="5" name="Овал 4"/>
                  <p:cNvSpPr/>
                  <p:nvPr/>
                </p:nvSpPr>
                <p:spPr>
                  <a:xfrm>
                    <a:off x="616684" y="1850671"/>
                    <a:ext cx="288032" cy="288033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  <p:sp>
                <p:nvSpPr>
                  <p:cNvPr id="6" name="Блок-схема: объединение 5"/>
                  <p:cNvSpPr/>
                  <p:nvPr/>
                </p:nvSpPr>
                <p:spPr>
                  <a:xfrm>
                    <a:off x="561815" y="2138703"/>
                    <a:ext cx="397768" cy="360038"/>
                  </a:xfrm>
                  <a:prstGeom prst="flowChartMerg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</p:grpSp>
          </p:grpSp>
          <p:sp>
            <p:nvSpPr>
              <p:cNvPr id="25" name="Прямоугольник 24"/>
              <p:cNvSpPr/>
              <p:nvPr/>
            </p:nvSpPr>
            <p:spPr>
              <a:xfrm>
                <a:off x="395536" y="1232723"/>
                <a:ext cx="8291264" cy="4572541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>
              <a:off x="1264632" y="2415918"/>
              <a:ext cx="7422168" cy="3314452"/>
              <a:chOff x="1234231" y="2417263"/>
              <a:chExt cx="7422168" cy="3314452"/>
            </a:xfrm>
          </p:grpSpPr>
          <p:sp>
            <p:nvSpPr>
              <p:cNvPr id="9" name="Овал 8"/>
              <p:cNvSpPr/>
              <p:nvPr/>
            </p:nvSpPr>
            <p:spPr>
              <a:xfrm>
                <a:off x="1234231" y="2417263"/>
                <a:ext cx="7422168" cy="3314452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 sz="1200"/>
              </a:p>
            </p:txBody>
          </p:sp>
          <p:sp>
            <p:nvSpPr>
              <p:cNvPr id="13" name="TextBox 6"/>
              <p:cNvSpPr txBox="1"/>
              <p:nvPr/>
            </p:nvSpPr>
            <p:spPr>
              <a:xfrm>
                <a:off x="3382805" y="2959077"/>
                <a:ext cx="1513409" cy="58911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1200" kern="1200" dirty="0" smtClean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Содержание образования</a:t>
                </a:r>
                <a:endParaRPr lang="ru-RU" sz="1200" dirty="0">
                  <a:effectLst/>
                  <a:latin typeface="Times New Roman"/>
                  <a:ea typeface="Times New Roman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1400" dirty="0">
                    <a:effectLst/>
                    <a:latin typeface="Times New Roman"/>
                    <a:ea typeface="Calibri"/>
                    <a:cs typeface="Times New Roman"/>
                  </a:rPr>
                  <a:t> </a:t>
                </a:r>
              </a:p>
            </p:txBody>
          </p:sp>
          <p:sp>
            <p:nvSpPr>
              <p:cNvPr id="14" name="TextBox 7"/>
              <p:cNvSpPr txBox="1"/>
              <p:nvPr/>
            </p:nvSpPr>
            <p:spPr>
              <a:xfrm>
                <a:off x="3314599" y="4807715"/>
                <a:ext cx="1355052" cy="30650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1100" kern="1200" dirty="0" smtClean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Управление</a:t>
                </a:r>
                <a:endParaRPr lang="ru-RU" sz="10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4" name="TextBox 34"/>
              <p:cNvSpPr txBox="1"/>
              <p:nvPr/>
            </p:nvSpPr>
            <p:spPr>
              <a:xfrm rot="615683">
                <a:off x="5782983" y="2781598"/>
                <a:ext cx="1827761" cy="31718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1600" i="1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С  р  е  д  а</a:t>
                </a:r>
                <a:endParaRPr lang="ru-RU" sz="1400" dirty="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22" name="Прямая со стрелкой 21"/>
              <p:cNvCxnSpPr/>
              <p:nvPr/>
            </p:nvCxnSpPr>
            <p:spPr>
              <a:xfrm flipH="1">
                <a:off x="3205873" y="3468163"/>
                <a:ext cx="262794" cy="48201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 стрелкой 22"/>
              <p:cNvCxnSpPr/>
              <p:nvPr/>
            </p:nvCxnSpPr>
            <p:spPr>
              <a:xfrm>
                <a:off x="3199367" y="4351334"/>
                <a:ext cx="459700" cy="458391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Группа 34"/>
            <p:cNvGrpSpPr/>
            <p:nvPr/>
          </p:nvGrpSpPr>
          <p:grpSpPr>
            <a:xfrm>
              <a:off x="2368500" y="3623020"/>
              <a:ext cx="5687953" cy="944518"/>
              <a:chOff x="1206335" y="3934952"/>
              <a:chExt cx="5687953" cy="944518"/>
            </a:xfrm>
          </p:grpSpPr>
          <p:sp>
            <p:nvSpPr>
              <p:cNvPr id="11" name="TextBox 4"/>
              <p:cNvSpPr txBox="1"/>
              <p:nvPr/>
            </p:nvSpPr>
            <p:spPr>
              <a:xfrm>
                <a:off x="1206335" y="4236557"/>
                <a:ext cx="1155573" cy="53981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1100" kern="1200" dirty="0" smtClean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Де </a:t>
                </a:r>
                <a:r>
                  <a:rPr lang="ru-RU" sz="1050" b="1" kern="1200" dirty="0" smtClean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педагога</a:t>
                </a:r>
                <a:endParaRPr lang="ru-RU" sz="1100" b="1" dirty="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17" name="Прямая со стрелкой 16"/>
              <p:cNvCxnSpPr/>
              <p:nvPr/>
            </p:nvCxnSpPr>
            <p:spPr>
              <a:xfrm>
                <a:off x="2361908" y="4473419"/>
                <a:ext cx="936104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7" name="Группа 26"/>
              <p:cNvGrpSpPr/>
              <p:nvPr/>
            </p:nvGrpSpPr>
            <p:grpSpPr>
              <a:xfrm>
                <a:off x="3307236" y="4132521"/>
                <a:ext cx="3480616" cy="625022"/>
                <a:chOff x="3307236" y="4132521"/>
                <a:chExt cx="3480616" cy="625022"/>
              </a:xfrm>
            </p:grpSpPr>
            <p:sp>
              <p:nvSpPr>
                <p:cNvPr id="10" name="Прямоугольник 9"/>
                <p:cNvSpPr/>
                <p:nvPr/>
              </p:nvSpPr>
              <p:spPr>
                <a:xfrm>
                  <a:off x="3341780" y="4132521"/>
                  <a:ext cx="3446072" cy="62502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ru-RU" sz="1200"/>
                </a:p>
              </p:txBody>
            </p:sp>
            <p:sp>
              <p:nvSpPr>
                <p:cNvPr id="12" name="TextBox 5"/>
                <p:cNvSpPr txBox="1"/>
                <p:nvPr/>
              </p:nvSpPr>
              <p:spPr>
                <a:xfrm>
                  <a:off x="3307236" y="4236558"/>
                  <a:ext cx="1341932" cy="4970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ru-RU" sz="1100" kern="1200" dirty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Де </a:t>
                  </a:r>
                  <a:r>
                    <a:rPr lang="ru-RU" sz="600" kern="1200" dirty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обучающегося</a:t>
                  </a:r>
                  <a:endParaRPr lang="ru-RU" sz="10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5" name="TextBox 8"/>
                <p:cNvSpPr txBox="1"/>
                <p:nvPr/>
              </p:nvSpPr>
              <p:spPr>
                <a:xfrm>
                  <a:off x="5240369" y="4243656"/>
                  <a:ext cx="1518935" cy="2671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ru-RU" sz="1050" kern="1200" dirty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Результат</a:t>
                  </a:r>
                  <a:endParaRPr lang="ru-RU" sz="10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19" name="Прямая соединительная линия 18"/>
                <p:cNvCxnSpPr/>
                <p:nvPr/>
              </p:nvCxnSpPr>
              <p:spPr>
                <a:xfrm>
                  <a:off x="4484336" y="4288776"/>
                  <a:ext cx="756455" cy="0"/>
                </a:xfrm>
                <a:prstGeom prst="line">
                  <a:avLst/>
                </a:prstGeom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>
                  <a:endCxn id="15" idx="1"/>
                </p:cNvCxnSpPr>
                <p:nvPr/>
              </p:nvCxnSpPr>
              <p:spPr>
                <a:xfrm>
                  <a:off x="4483991" y="4377222"/>
                  <a:ext cx="756378" cy="0"/>
                </a:xfrm>
                <a:prstGeom prst="line">
                  <a:avLst/>
                </a:prstGeom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4484336" y="4510875"/>
                  <a:ext cx="756455" cy="0"/>
                </a:xfrm>
                <a:prstGeom prst="line">
                  <a:avLst/>
                </a:prstGeom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" name="Прямоугольник 27"/>
              <p:cNvSpPr/>
              <p:nvPr/>
            </p:nvSpPr>
            <p:spPr>
              <a:xfrm>
                <a:off x="1224366" y="3934952"/>
                <a:ext cx="5669922" cy="944518"/>
              </a:xfrm>
              <a:prstGeom prst="rect">
                <a:avLst/>
              </a:prstGeom>
              <a:solidFill>
                <a:schemeClr val="accent1">
                  <a:alpha val="31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dirty="0"/>
              </a:p>
            </p:txBody>
          </p:sp>
        </p:grpSp>
        <p:grpSp>
          <p:nvGrpSpPr>
            <p:cNvPr id="55" name="Группа 54"/>
            <p:cNvGrpSpPr/>
            <p:nvPr/>
          </p:nvGrpSpPr>
          <p:grpSpPr>
            <a:xfrm>
              <a:off x="2627784" y="1227323"/>
              <a:ext cx="5582181" cy="2784157"/>
              <a:chOff x="2627784" y="1227323"/>
              <a:chExt cx="5582181" cy="2784157"/>
            </a:xfrm>
          </p:grpSpPr>
          <p:cxnSp>
            <p:nvCxnSpPr>
              <p:cNvPr id="18" name="Прямая со стрелкой 17"/>
              <p:cNvCxnSpPr/>
              <p:nvPr/>
            </p:nvCxnSpPr>
            <p:spPr>
              <a:xfrm flipH="1">
                <a:off x="2848808" y="2275912"/>
                <a:ext cx="192862" cy="161529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 стрелкой 15"/>
              <p:cNvCxnSpPr/>
              <p:nvPr/>
            </p:nvCxnSpPr>
            <p:spPr>
              <a:xfrm>
                <a:off x="4955477" y="2208081"/>
                <a:ext cx="130022" cy="180339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4" name="Группа 53"/>
              <p:cNvGrpSpPr/>
              <p:nvPr/>
            </p:nvGrpSpPr>
            <p:grpSpPr>
              <a:xfrm>
                <a:off x="2627784" y="1227323"/>
                <a:ext cx="5582181" cy="1146993"/>
                <a:chOff x="2627784" y="1227323"/>
                <a:chExt cx="5582181" cy="1146993"/>
              </a:xfrm>
            </p:grpSpPr>
            <p:grpSp>
              <p:nvGrpSpPr>
                <p:cNvPr id="44" name="Группа 43"/>
                <p:cNvGrpSpPr/>
                <p:nvPr/>
              </p:nvGrpSpPr>
              <p:grpSpPr>
                <a:xfrm>
                  <a:off x="4742599" y="1455972"/>
                  <a:ext cx="397768" cy="648072"/>
                  <a:chOff x="4981933" y="1517862"/>
                  <a:chExt cx="397768" cy="648072"/>
                </a:xfrm>
              </p:grpSpPr>
              <p:sp>
                <p:nvSpPr>
                  <p:cNvPr id="40" name="Овал 39"/>
                  <p:cNvSpPr/>
                  <p:nvPr/>
                </p:nvSpPr>
                <p:spPr>
                  <a:xfrm>
                    <a:off x="5036801" y="1517862"/>
                    <a:ext cx="288032" cy="28803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  <p:sp>
                <p:nvSpPr>
                  <p:cNvPr id="41" name="Блок-схема: объединение 40"/>
                  <p:cNvSpPr/>
                  <p:nvPr/>
                </p:nvSpPr>
                <p:spPr>
                  <a:xfrm>
                    <a:off x="4981933" y="1805894"/>
                    <a:ext cx="397768" cy="360040"/>
                  </a:xfrm>
                  <a:prstGeom prst="flowChartMerg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</p:grpSp>
            <p:grpSp>
              <p:nvGrpSpPr>
                <p:cNvPr id="43" name="Группа 42"/>
                <p:cNvGrpSpPr/>
                <p:nvPr/>
              </p:nvGrpSpPr>
              <p:grpSpPr>
                <a:xfrm>
                  <a:off x="2945239" y="1394477"/>
                  <a:ext cx="295137" cy="756571"/>
                  <a:chOff x="4073551" y="1507406"/>
                  <a:chExt cx="295137" cy="756571"/>
                </a:xfrm>
              </p:grpSpPr>
              <p:sp>
                <p:nvSpPr>
                  <p:cNvPr id="38" name="Овал 37"/>
                  <p:cNvSpPr/>
                  <p:nvPr/>
                </p:nvSpPr>
                <p:spPr>
                  <a:xfrm>
                    <a:off x="4073551" y="1507406"/>
                    <a:ext cx="288032" cy="28803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  <p:sp>
                <p:nvSpPr>
                  <p:cNvPr id="42" name="Прямоугольник 41"/>
                  <p:cNvSpPr/>
                  <p:nvPr/>
                </p:nvSpPr>
                <p:spPr>
                  <a:xfrm>
                    <a:off x="4080656" y="1782543"/>
                    <a:ext cx="288032" cy="481434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</p:grpSp>
            <p:sp>
              <p:nvSpPr>
                <p:cNvPr id="52" name="Прямоугольник 51"/>
                <p:cNvSpPr/>
                <p:nvPr/>
              </p:nvSpPr>
              <p:spPr>
                <a:xfrm>
                  <a:off x="2627784" y="1232723"/>
                  <a:ext cx="5428668" cy="1141593"/>
                </a:xfrm>
                <a:prstGeom prst="rect">
                  <a:avLst/>
                </a:pr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1200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6114037" y="1227323"/>
                  <a:ext cx="2095928" cy="7134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200" dirty="0" smtClean="0"/>
                    <a:t>Участники образовательных</a:t>
                  </a:r>
                </a:p>
                <a:p>
                  <a:r>
                    <a:rPr lang="ru-RU" sz="1200" dirty="0" smtClean="0"/>
                    <a:t> отношений</a:t>
                  </a:r>
                  <a:endParaRPr lang="ru-RU" sz="1200" dirty="0"/>
                </a:p>
              </p:txBody>
            </p:sp>
          </p:grpSp>
        </p:grpSp>
      </p:grpSp>
      <p:sp>
        <p:nvSpPr>
          <p:cNvPr id="61" name="TextBox 60"/>
          <p:cNvSpPr txBox="1"/>
          <p:nvPr/>
        </p:nvSpPr>
        <p:spPr>
          <a:xfrm>
            <a:off x="6531613" y="1226134"/>
            <a:ext cx="2577007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dirty="0" smtClean="0"/>
              <a:t>Руководство </a:t>
            </a:r>
            <a:r>
              <a:rPr lang="ru-RU" sz="1600" dirty="0"/>
              <a:t>по реализации СОПП в рамках (условиях) </a:t>
            </a:r>
            <a:r>
              <a:rPr lang="ru-RU" sz="1600" dirty="0" smtClean="0"/>
              <a:t>ОУ + Сборник </a:t>
            </a:r>
            <a:r>
              <a:rPr lang="ru-RU" sz="1600" dirty="0"/>
              <a:t>описаний практик реализации </a:t>
            </a:r>
            <a:r>
              <a:rPr lang="ru-RU" sz="1600" dirty="0" smtClean="0"/>
              <a:t>СОПП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dirty="0"/>
              <a:t>Программа стажировки «Развитие профессиональных компетенций педагога, реализующего СОПП</a:t>
            </a:r>
            <a:r>
              <a:rPr lang="ru-RU" sz="1600" dirty="0" smtClean="0"/>
              <a:t>» + Программа </a:t>
            </a:r>
            <a:r>
              <a:rPr lang="ru-RU" sz="1600" dirty="0"/>
              <a:t>повышения квалификации «Реализация СОПП в организациях общего образования»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dirty="0" smtClean="0"/>
              <a:t>Рекомендации по формированию образовательной среды СОТ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dirty="0" smtClean="0"/>
              <a:t>Комплексная методика оценки состояния ПС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Arial" pitchFamily="34" charset="0"/>
            </a:pPr>
            <a:endParaRPr lang="ru-RU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2693314" y="341843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1</a:t>
            </a:r>
            <a:endParaRPr lang="ru-RU" sz="2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354805" y="130288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2</a:t>
            </a:r>
            <a:endParaRPr lang="ru-RU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5256256" y="283069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3</a:t>
            </a:r>
            <a:endParaRPr lang="ru-RU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42690" y="496395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4</a:t>
            </a:r>
            <a:endParaRPr lang="ru-RU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3127044" y="4532131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5…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51591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916832"/>
            <a:ext cx="792088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Вывод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dirty="0" smtClean="0"/>
              <a:t>Подготовленные продукты, основанные на </a:t>
            </a:r>
            <a:r>
              <a:rPr lang="ru-RU" sz="2400" dirty="0" err="1" smtClean="0"/>
              <a:t>ОПТх</a:t>
            </a:r>
            <a:r>
              <a:rPr lang="ru-RU" sz="2400" dirty="0" smtClean="0"/>
              <a:t> СОПП являются  инвариантом  возможных форм реализации педагогического процесса, отвечающего требованиям ФГОС, и позволяют выстраивать современные практики, являющиеся частными случаями СОПП. </a:t>
            </a:r>
            <a:endParaRPr lang="ru-RU" sz="2400" dirty="0" smtClean="0"/>
          </a:p>
          <a:p>
            <a:pPr algn="just"/>
            <a:endParaRPr lang="ru-RU" sz="2400" dirty="0"/>
          </a:p>
          <a:p>
            <a:pPr algn="just"/>
            <a:endParaRPr lang="ru-RU" sz="2400" dirty="0" smtClean="0"/>
          </a:p>
          <a:p>
            <a:pPr algn="ctr"/>
            <a:r>
              <a:rPr lang="ru-RU" sz="2400" dirty="0">
                <a:solidFill>
                  <a:srgbClr val="C00000"/>
                </a:solidFill>
                <a:hlinkClick r:id="rId2" action="ppaction://hlinkfile"/>
              </a:rPr>
              <a:t>Видео</a:t>
            </a:r>
            <a:endParaRPr lang="ru-RU" sz="2400" dirty="0">
              <a:solidFill>
                <a:srgbClr val="C00000"/>
              </a:solidFill>
            </a:endParaRP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5734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95484" y="4509120"/>
            <a:ext cx="8316416" cy="2226171"/>
          </a:xfrm>
        </p:spPr>
        <p:txBody>
          <a:bodyPr>
            <a:normAutofit fontScale="90000"/>
          </a:bodyPr>
          <a:lstStyle/>
          <a:p>
            <a:pPr algn="r"/>
            <a:r>
              <a:rPr lang="ru-RU" sz="2200" cap="none" dirty="0" smtClean="0"/>
              <a:t>Головлева Светлана Михайловна</a:t>
            </a:r>
            <a:br>
              <a:rPr lang="ru-RU" sz="2200" cap="none" dirty="0" smtClean="0"/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Руководитель Проекта – С.М. Головлёва, зав. Кафедрой ЕМД,  ГОАУ ЯО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ИРО</a:t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golovleva@iro.yar.ru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  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cap="none" dirty="0"/>
              <a:t>Юдин Владимир Владимирович</a:t>
            </a:r>
            <a:r>
              <a:rPr lang="en-US" sz="2000" cap="none" dirty="0"/>
              <a:t/>
            </a:r>
            <a:br>
              <a:rPr lang="en-US" sz="2000" cap="none" dirty="0"/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Научный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руководитель Проекта -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В.В. Юдин,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</a:rPr>
              <a:t>д.п.н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.,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доцент кафедры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</a:rPr>
              <a:t>ПТх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ЯГПУ им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</a:rPr>
              <a:t>К.Д.Ушинского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cap="none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v.yudin@yspu.org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2200" cap="none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11560" y="404664"/>
            <a:ext cx="7772400" cy="410445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Миссия Проекта в обогащении </a:t>
            </a:r>
            <a:r>
              <a:rPr lang="ru-RU" sz="3200" dirty="0"/>
              <a:t>человеческого потенциала региона выпускниками школы, способными отвечать за себя, способными выстраивать собственные проекты на благо социума и в согласовании с партнерами.</a:t>
            </a:r>
            <a:endParaRPr lang="ru-RU" sz="3200" dirty="0" smtClean="0"/>
          </a:p>
          <a:p>
            <a:pPr algn="ctr"/>
            <a:endParaRPr lang="ru-RU" sz="3200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07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8486"/>
            <a:ext cx="8496944" cy="118826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Проект </a:t>
            </a:r>
            <a:r>
              <a:rPr lang="ru-RU" sz="2000" dirty="0" smtClean="0">
                <a:solidFill>
                  <a:srgbClr val="7030A0"/>
                </a:solidFill>
              </a:rPr>
              <a:t/>
            </a:r>
            <a:br>
              <a:rPr lang="ru-RU" sz="2000" dirty="0" smtClean="0">
                <a:solidFill>
                  <a:srgbClr val="7030A0"/>
                </a:solidFill>
              </a:rPr>
            </a:br>
            <a:r>
              <a:rPr lang="ru-RU" sz="2000" dirty="0" smtClean="0">
                <a:solidFill>
                  <a:srgbClr val="C00000"/>
                </a:solidFill>
              </a:rPr>
              <a:t>«</a:t>
            </a:r>
            <a:r>
              <a:rPr lang="ru-RU" sz="2000" dirty="0">
                <a:solidFill>
                  <a:srgbClr val="C00000"/>
                </a:solidFill>
              </a:rPr>
              <a:t>Развитие образцов субъектно-ориентированного педагогического процесса в основной школе в рамках реализации ФГОС»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3106" y="4916175"/>
            <a:ext cx="8640960" cy="1956444"/>
          </a:xfr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algn="r">
              <a:lnSpc>
                <a:spcPts val="1600"/>
              </a:lnSpc>
            </a:pPr>
            <a:endParaRPr lang="ru-RU" sz="28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lnSpc>
                <a:spcPts val="1600"/>
              </a:lnSpc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ГОАУ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ЯО Институт развития образования</a:t>
            </a:r>
          </a:p>
          <a:p>
            <a:pPr algn="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Руководитель Проекта – С.М. Головлёва, зав. Кафедрой ЕМД,  ГОАУ ЯО ИРО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golovleva@iro.yar.ru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Научный руководитель Проекта -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В.В. Юдин,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д.п.н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.,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доцент кафедры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ПТх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ЯГПУ им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К.Д.Ушинского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cap="none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v.yudin@yspu.org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196752"/>
            <a:ext cx="88569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Результаты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ru-RU" sz="2000" b="1" dirty="0" smtClean="0">
                <a:solidFill>
                  <a:srgbClr val="FF0000"/>
                </a:solidFill>
              </a:rPr>
              <a:t>Образцы опыта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реализации СОПП, акцентирующие инвариантные, ключевые аспекты успешных практик, обеспечивающие высокие результаты за счёт реализации субъектной позиции</a:t>
            </a:r>
          </a:p>
          <a:p>
            <a:pPr lvl="0"/>
            <a:r>
              <a:rPr lang="ru-RU" sz="2000" b="1" dirty="0" smtClean="0">
                <a:solidFill>
                  <a:srgbClr val="FF0000"/>
                </a:solidFill>
              </a:rPr>
              <a:t>Общая методическая платформа</a:t>
            </a:r>
            <a:r>
              <a:rPr lang="ru-RU" sz="2000" dirty="0" smtClean="0"/>
              <a:t> организации субъектно-ориентированного типа педагогического процесса в основной школе </a:t>
            </a:r>
          </a:p>
          <a:p>
            <a:pPr lvl="0"/>
            <a:r>
              <a:rPr lang="ru-RU" sz="2000" b="1" dirty="0" smtClean="0">
                <a:solidFill>
                  <a:srgbClr val="FF0000"/>
                </a:solidFill>
              </a:rPr>
              <a:t>Методика использования ресурсов образовательной среды </a:t>
            </a:r>
            <a:r>
              <a:rPr lang="ru-RU" sz="2000" dirty="0" smtClean="0"/>
              <a:t>школы и </a:t>
            </a:r>
            <a:r>
              <a:rPr lang="ru-RU" sz="2000" dirty="0" smtClean="0">
                <a:solidFill>
                  <a:srgbClr val="FF0000"/>
                </a:solidFill>
              </a:rPr>
              <a:t>ресурсов инфраструктуры </a:t>
            </a:r>
            <a:r>
              <a:rPr lang="ru-RU" sz="2000" dirty="0" smtClean="0"/>
              <a:t>для реализации субъектно-ориентированного педагогического процесса</a:t>
            </a:r>
          </a:p>
          <a:p>
            <a:r>
              <a:rPr lang="ru-RU" sz="2000" b="1" dirty="0" smtClean="0"/>
              <a:t>Методическое оснащение вариативной </a:t>
            </a:r>
            <a:r>
              <a:rPr lang="ru-RU" sz="2000" b="1" dirty="0" smtClean="0">
                <a:solidFill>
                  <a:srgbClr val="FF0000"/>
                </a:solidFill>
              </a:rPr>
              <a:t>системы </a:t>
            </a:r>
            <a:r>
              <a:rPr lang="ru-RU" sz="2000" b="1" dirty="0" smtClean="0"/>
              <a:t>персонифицированного </a:t>
            </a:r>
            <a:r>
              <a:rPr lang="ru-RU" sz="2000" b="1" dirty="0" smtClean="0">
                <a:solidFill>
                  <a:srgbClr val="FF0000"/>
                </a:solidFill>
              </a:rPr>
              <a:t>повышения квалификации </a:t>
            </a:r>
            <a:r>
              <a:rPr lang="ru-RU" sz="2000" b="1" dirty="0" smtClean="0"/>
              <a:t>педагогов</a:t>
            </a:r>
            <a:r>
              <a:rPr lang="ru-RU" sz="2000" dirty="0" smtClean="0"/>
              <a:t> (в системе ОУ – ММС – ИРО)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8057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Концептуальные основы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Педагогический процесс, обеспечивающий образовательный результат, востребованный ФГОС, качественно отличается от традиционного своим типом</a:t>
            </a:r>
          </a:p>
          <a:p>
            <a:r>
              <a:rPr lang="ru-RU" dirty="0" smtClean="0"/>
              <a:t>Использован технологический подход (в строгом его понимании – законосообразное  представление процесса, гарантирующего его результат)</a:t>
            </a:r>
          </a:p>
          <a:p>
            <a:r>
              <a:rPr lang="ru-RU" dirty="0" smtClean="0"/>
              <a:t>Общепедагогические технологии </a:t>
            </a:r>
            <a:r>
              <a:rPr lang="ru-RU" dirty="0"/>
              <a:t>(</a:t>
            </a:r>
            <a:r>
              <a:rPr lang="ru-RU" dirty="0" err="1"/>
              <a:t>ОПТх</a:t>
            </a:r>
            <a:r>
              <a:rPr lang="ru-RU" dirty="0" smtClean="0"/>
              <a:t>)  описывают </a:t>
            </a:r>
            <a:r>
              <a:rPr lang="ru-RU" dirty="0"/>
              <a:t>стержень педагогического процесса определённого типа. 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63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Суть подхода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Технологический инвариант СОПП позволяет:</a:t>
            </a:r>
          </a:p>
          <a:p>
            <a:r>
              <a:rPr lang="ru-RU" dirty="0" smtClean="0"/>
              <a:t>отбирать педагогические практики в школах, обеспечивающие образовательные результаты ФГОС;</a:t>
            </a:r>
          </a:p>
          <a:p>
            <a:r>
              <a:rPr lang="ru-RU" dirty="0" smtClean="0"/>
              <a:t>Направлять их развитие, </a:t>
            </a:r>
            <a:r>
              <a:rPr lang="ru-RU" dirty="0"/>
              <a:t>нарабатывать соответствующие </a:t>
            </a:r>
            <a:r>
              <a:rPr lang="ru-RU" dirty="0" smtClean="0"/>
              <a:t>методики, проектировать педагогический процесс;</a:t>
            </a:r>
          </a:p>
          <a:p>
            <a:r>
              <a:rPr lang="ru-RU" dirty="0" smtClean="0"/>
              <a:t>а также обоснованно </a:t>
            </a:r>
            <a:r>
              <a:rPr lang="ru-RU" dirty="0" smtClean="0">
                <a:solidFill>
                  <a:srgbClr val="FF0000"/>
                </a:solidFill>
              </a:rPr>
              <a:t>предъявлять  требования к образовательной среде, качествам педагогов и стилю управления</a:t>
            </a:r>
            <a:r>
              <a:rPr lang="ru-RU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9798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Типы педагогических процессов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03006440"/>
              </p:ext>
            </p:extLst>
          </p:nvPr>
        </p:nvGraphicFramePr>
        <p:xfrm>
          <a:off x="0" y="692696"/>
          <a:ext cx="9036498" cy="614927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506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6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6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6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6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6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0921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Тип ПП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Характеристика выпускника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Ключевой ЭСО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Напряженность интеллектуальных</a:t>
                      </a:r>
                      <a:r>
                        <a:rPr lang="ru-RU" sz="1400" baseline="0" dirty="0" smtClean="0"/>
                        <a:t> сил ученика</a:t>
                      </a:r>
                      <a:endParaRPr lang="ru-RU" sz="14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Отношение ученика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к учению 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Ключевые ме</a:t>
                      </a:r>
                      <a:r>
                        <a:rPr lang="ru-RU" sz="1400" baseline="0" dirty="0" smtClean="0"/>
                        <a:t>тоды обучения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131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Догматический (Д)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«дикий»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Знания-знакомства</a:t>
                      </a:r>
                      <a:r>
                        <a:rPr lang="ru-RU" sz="1400" baseline="0" dirty="0" smtClean="0"/>
                        <a:t>, поверхностная ориентировка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Заучивание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Нейтральное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Сообщающие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921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Формально-репродуктивный</a:t>
                      </a:r>
                      <a:r>
                        <a:rPr lang="ru-RU" sz="1400" baseline="0" dirty="0" smtClean="0"/>
                        <a:t> (ФР)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Формальный исполнитель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Формальные знания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Понимание, воспроизводящая</a:t>
                      </a:r>
                      <a:r>
                        <a:rPr lang="ru-RU" sz="1400" baseline="0" dirty="0" smtClean="0"/>
                        <a:t> активность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Послушное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Объяснительно-иллюстративные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9215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Сущностно</a:t>
                      </a:r>
                      <a:r>
                        <a:rPr lang="ru-RU" sz="1400" dirty="0" smtClean="0"/>
                        <a:t>-репродуктивный</a:t>
                      </a:r>
                      <a:r>
                        <a:rPr lang="ru-RU" sz="1400" baseline="0" dirty="0" smtClean="0"/>
                        <a:t> (СР)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Грамотный исполнитель (специалист)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Умения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Обдумывание, интерпретирующая</a:t>
                      </a:r>
                      <a:r>
                        <a:rPr lang="ru-RU" sz="1400" baseline="0" dirty="0" smtClean="0"/>
                        <a:t> активность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Критичное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Репродуктивные, решение</a:t>
                      </a:r>
                      <a:r>
                        <a:rPr lang="ru-RU" sz="1400" baseline="0" dirty="0" smtClean="0"/>
                        <a:t> задач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131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Продуктивный (П)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Творец (профессионал)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Творческое мышление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Самостоятельный</a:t>
                      </a:r>
                      <a:r>
                        <a:rPr lang="ru-RU" sz="1400" baseline="0" dirty="0" smtClean="0"/>
                        <a:t> поиск, творческая активность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Реализация</a:t>
                      </a:r>
                      <a:r>
                        <a:rPr lang="ru-RU" sz="1400" baseline="0" dirty="0" smtClean="0"/>
                        <a:t> познавательной потребности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Проблемное обучение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900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Субъектно-ориентированный (СР)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Субъект собственной деятельности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Потребность в самореализации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Самостоятельная</a:t>
                      </a:r>
                      <a:r>
                        <a:rPr lang="ru-RU" sz="1400" baseline="0" dirty="0" smtClean="0"/>
                        <a:t> формулировка целей, задач и их решение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Учение</a:t>
                      </a:r>
                      <a:r>
                        <a:rPr lang="ru-RU" sz="1400" baseline="0" dirty="0" smtClean="0"/>
                        <a:t> становится образованием и является жизнедеятельностью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Совместные проекты,</a:t>
                      </a:r>
                      <a:r>
                        <a:rPr lang="ru-RU" sz="1400" b="1" baseline="0" dirty="0" smtClean="0"/>
                        <a:t> имеющие личностный смысл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08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СОПП – тип </a:t>
            </a:r>
            <a:r>
              <a:rPr lang="ru-RU" dirty="0" smtClean="0">
                <a:solidFill>
                  <a:srgbClr val="FF0000"/>
                </a:solidFill>
              </a:rPr>
              <a:t>педагогического процесса, </a:t>
            </a:r>
            <a:r>
              <a:rPr lang="ru-RU" dirty="0">
                <a:solidFill>
                  <a:srgbClr val="FF0000"/>
                </a:solidFill>
              </a:rPr>
              <a:t>востребованный ФГОС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49857" y="2060848"/>
            <a:ext cx="8229600" cy="4525963"/>
          </a:xfrm>
        </p:spPr>
        <p:txBody>
          <a:bodyPr/>
          <a:lstStyle/>
          <a:p>
            <a:r>
              <a:rPr lang="ru-RU" dirty="0" smtClean="0"/>
              <a:t>ФГОС запрашивает личность</a:t>
            </a:r>
          </a:p>
          <a:p>
            <a:pPr lvl="0"/>
            <a:r>
              <a:rPr lang="ru-RU" sz="1800" b="1" dirty="0" smtClean="0">
                <a:solidFill>
                  <a:prstClr val="black"/>
                </a:solidFill>
              </a:rPr>
              <a:t>«владеющую </a:t>
            </a:r>
            <a:r>
              <a:rPr lang="ru-RU" sz="1800" b="1" dirty="0">
                <a:solidFill>
                  <a:prstClr val="black"/>
                </a:solidFill>
              </a:rPr>
              <a:t>основами умения учиться, </a:t>
            </a:r>
            <a:r>
              <a:rPr lang="ru-RU" sz="1800" b="1" dirty="0" smtClean="0">
                <a:solidFill>
                  <a:prstClr val="black"/>
                </a:solidFill>
              </a:rPr>
              <a:t>способную </a:t>
            </a:r>
            <a:r>
              <a:rPr lang="ru-RU" sz="1800" b="1" dirty="0">
                <a:solidFill>
                  <a:prstClr val="black"/>
                </a:solidFill>
              </a:rPr>
              <a:t>к организации собственной деятельности;</a:t>
            </a:r>
          </a:p>
          <a:p>
            <a:pPr lvl="0"/>
            <a:r>
              <a:rPr lang="ru-RU" sz="1800" b="1" dirty="0" smtClean="0">
                <a:solidFill>
                  <a:prstClr val="black"/>
                </a:solidFill>
              </a:rPr>
              <a:t>готовую </a:t>
            </a:r>
            <a:r>
              <a:rPr lang="ru-RU" sz="1800" b="1" dirty="0">
                <a:solidFill>
                  <a:prstClr val="black"/>
                </a:solidFill>
              </a:rPr>
              <a:t>самостоятельно действовать и отвечать за свои поступки перед семьей и </a:t>
            </a:r>
            <a:r>
              <a:rPr lang="ru-RU" sz="1800" b="1" dirty="0" smtClean="0">
                <a:solidFill>
                  <a:prstClr val="black"/>
                </a:solidFill>
              </a:rPr>
              <a:t>обществом</a:t>
            </a:r>
            <a:r>
              <a:rPr lang="ru-RU" sz="1800" dirty="0" smtClean="0">
                <a:solidFill>
                  <a:prstClr val="black"/>
                </a:solidFill>
              </a:rPr>
              <a:t>» </a:t>
            </a:r>
          </a:p>
          <a:p>
            <a:pPr lvl="0"/>
            <a:endParaRPr lang="ru-RU" sz="1800" dirty="0">
              <a:solidFill>
                <a:prstClr val="black"/>
              </a:solidFill>
            </a:endParaRPr>
          </a:p>
          <a:p>
            <a:r>
              <a:rPr lang="ru-RU" dirty="0"/>
              <a:t>Образовательный результат – личность, обладающая </a:t>
            </a:r>
            <a:r>
              <a:rPr lang="ru-RU" dirty="0" smtClean="0"/>
              <a:t>опытом </a:t>
            </a:r>
            <a:r>
              <a:rPr lang="ru-RU" dirty="0"/>
              <a:t>(деятельностью) субъектного уровня  (СОПП) </a:t>
            </a:r>
          </a:p>
          <a:p>
            <a:pPr lvl="0"/>
            <a:endParaRPr lang="ru-RU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20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2307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Общепедагогическая технология </a:t>
            </a:r>
            <a:br>
              <a:rPr lang="ru-RU" dirty="0" smtClean="0"/>
            </a:br>
            <a:r>
              <a:rPr lang="ru-RU" dirty="0" smtClean="0"/>
              <a:t>СОПП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285134"/>
              </p:ext>
            </p:extLst>
          </p:nvPr>
        </p:nvGraphicFramePr>
        <p:xfrm>
          <a:off x="0" y="2276872"/>
          <a:ext cx="91440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6169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Ключевой элемент  опыта (сформированной Де)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4000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endParaRPr lang="el-GR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Напряженность  интеллектуальных сил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Отношение  к процессу и содержанию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Методы Образования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Представление содержания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 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976"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Отношение, основанное на личностных смыслах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«Полноценная»  деятельность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Образование – жизнь 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Проект</a:t>
                      </a:r>
                      <a:r>
                        <a:rPr lang="ru-RU" dirty="0" smtClean="0"/>
                        <a:t>, </a:t>
                      </a:r>
                    </a:p>
                    <a:p>
                      <a:r>
                        <a:rPr lang="ru-RU" dirty="0" smtClean="0"/>
                        <a:t>Игра,</a:t>
                      </a:r>
                    </a:p>
                    <a:p>
                      <a:r>
                        <a:rPr lang="ru-RU" dirty="0" smtClean="0"/>
                        <a:t>Кейс метод 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Портфолио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Личностные аспекты, появляется как запрос от личностных смыслов</a:t>
                      </a:r>
                      <a:endParaRPr lang="ru-RU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Формирующее оценивание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29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деятельности</a:t>
            </a:r>
            <a:endParaRPr lang="ru-RU" dirty="0"/>
          </a:p>
        </p:txBody>
      </p:sp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5044877"/>
              </p:ext>
            </p:extLst>
          </p:nvPr>
        </p:nvGraphicFramePr>
        <p:xfrm>
          <a:off x="903573" y="2204864"/>
          <a:ext cx="7408862" cy="3850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5508104" y="2996952"/>
            <a:ext cx="432048" cy="188481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Круговая стрелка 7"/>
          <p:cNvSpPr/>
          <p:nvPr/>
        </p:nvSpPr>
        <p:spPr>
          <a:xfrm rot="1119072">
            <a:off x="3962064" y="4868100"/>
            <a:ext cx="988469" cy="57521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0000"/>
              <a:gd name="adj5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Круговая стрелка 8"/>
          <p:cNvSpPr/>
          <p:nvPr/>
        </p:nvSpPr>
        <p:spPr>
          <a:xfrm rot="176914">
            <a:off x="3347382" y="4166002"/>
            <a:ext cx="3224733" cy="1435939"/>
          </a:xfrm>
          <a:prstGeom prst="circularArrow">
            <a:avLst>
              <a:gd name="adj1" fmla="val 10858"/>
              <a:gd name="adj2" fmla="val 1037729"/>
              <a:gd name="adj3" fmla="val 20371560"/>
              <a:gd name="adj4" fmla="val 10800000"/>
              <a:gd name="adj5" fmla="val 94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19105419">
            <a:off x="3000800" y="3243327"/>
            <a:ext cx="13673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2"/>
          <p:cNvSpPr>
            <a:spLocks noChangeArrowheads="1"/>
          </p:cNvSpPr>
          <p:nvPr/>
        </p:nvSpPr>
        <p:spPr bwMode="auto">
          <a:xfrm>
            <a:off x="1403350" y="1196975"/>
            <a:ext cx="6096000" cy="510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708400" y="620713"/>
            <a:ext cx="3095625" cy="679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Мт – </a:t>
            </a:r>
            <a:r>
              <a:rPr lang="ru-RU" sz="2400">
                <a:solidFill>
                  <a:srgbClr val="CC3300"/>
                </a:solidFill>
                <a:latin typeface="Times New Roman" pitchFamily="18" charset="0"/>
              </a:rPr>
              <a:t>реализовать </a:t>
            </a:r>
          </a:p>
          <a:p>
            <a:pPr algn="ctr"/>
            <a:r>
              <a:rPr lang="ru-RU" sz="2400">
                <a:solidFill>
                  <a:srgbClr val="CC3300"/>
                </a:solidFill>
                <a:latin typeface="Times New Roman" pitchFamily="18" charset="0"/>
              </a:rPr>
              <a:t>свои смыслы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867400" y="1628775"/>
            <a:ext cx="2592388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Ц – </a:t>
            </a:r>
            <a:r>
              <a:rPr lang="ru-RU" sz="2400">
                <a:solidFill>
                  <a:srgbClr val="CC3300"/>
                </a:solidFill>
                <a:latin typeface="Times New Roman" pitchFamily="18" charset="0"/>
              </a:rPr>
              <a:t>собственная </a:t>
            </a:r>
          </a:p>
          <a:p>
            <a:pPr algn="ctr"/>
            <a:r>
              <a:rPr lang="ru-RU" sz="2400">
                <a:solidFill>
                  <a:srgbClr val="CC3300"/>
                </a:solidFill>
                <a:latin typeface="Times New Roman" pitchFamily="18" charset="0"/>
              </a:rPr>
              <a:t>постановка цели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915816" y="2636838"/>
            <a:ext cx="3111922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>
                <a:latin typeface="Times New Roman" pitchFamily="18" charset="0"/>
              </a:rPr>
              <a:t>Цикл </a:t>
            </a:r>
          </a:p>
          <a:p>
            <a:pPr algn="ctr"/>
            <a:r>
              <a:rPr lang="ru-RU" sz="2400" dirty="0">
                <a:latin typeface="Times New Roman" pitchFamily="18" charset="0"/>
              </a:rPr>
              <a:t>познавательной </a:t>
            </a:r>
          </a:p>
          <a:p>
            <a:pPr algn="ctr"/>
            <a:r>
              <a:rPr lang="ru-RU" sz="2400" dirty="0">
                <a:latin typeface="Times New Roman" pitchFamily="18" charset="0"/>
              </a:rPr>
              <a:t>деятельности </a:t>
            </a:r>
          </a:p>
          <a:p>
            <a:pPr algn="ctr"/>
            <a:r>
              <a:rPr lang="ru-RU" sz="2400" dirty="0" smtClean="0">
                <a:latin typeface="Times New Roman" pitchFamily="18" charset="0"/>
              </a:rPr>
              <a:t>обучающегося </a:t>
            </a:r>
            <a:r>
              <a:rPr lang="ru-RU" sz="2400" dirty="0">
                <a:latin typeface="Times New Roman" pitchFamily="18" charset="0"/>
              </a:rPr>
              <a:t>в</a:t>
            </a:r>
            <a:r>
              <a:rPr lang="ru-RU" sz="2400" dirty="0">
                <a:solidFill>
                  <a:srgbClr val="CC3300"/>
                </a:solidFill>
                <a:latin typeface="Times New Roman" pitchFamily="18" charset="0"/>
              </a:rPr>
              <a:t> СОПП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767513" y="2852738"/>
            <a:ext cx="2376487" cy="2447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Получение </a:t>
            </a:r>
          </a:p>
          <a:p>
            <a:pPr algn="ctr"/>
            <a:r>
              <a:rPr lang="ru-RU" sz="2400">
                <a:latin typeface="Times New Roman" pitchFamily="18" charset="0"/>
              </a:rPr>
              <a:t>Информации</a:t>
            </a:r>
          </a:p>
          <a:p>
            <a:pPr algn="ctr"/>
            <a:r>
              <a:rPr lang="ru-RU" sz="2400">
                <a:latin typeface="Times New Roman" pitchFamily="18" charset="0"/>
              </a:rPr>
              <a:t> и Обдумывание</a:t>
            </a:r>
          </a:p>
          <a:p>
            <a:pPr algn="ctr"/>
            <a:r>
              <a:rPr lang="ru-RU"/>
              <a:t> </a:t>
            </a:r>
            <a:r>
              <a:rPr lang="ru-RU" sz="2400">
                <a:latin typeface="Times New Roman" pitchFamily="18" charset="0"/>
              </a:rPr>
              <a:t>–</a:t>
            </a:r>
          </a:p>
          <a:p>
            <a:pPr algn="ctr"/>
            <a:r>
              <a:rPr lang="ru-RU" sz="2400">
                <a:latin typeface="Times New Roman" pitchFamily="18" charset="0"/>
              </a:rPr>
              <a:t> </a:t>
            </a:r>
            <a:r>
              <a:rPr lang="ru-RU" sz="240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ru-RU" sz="2400">
                <a:solidFill>
                  <a:srgbClr val="CC3300"/>
                </a:solidFill>
                <a:latin typeface="Times New Roman" pitchFamily="18" charset="0"/>
              </a:rPr>
              <a:t>самостоятельный </a:t>
            </a:r>
          </a:p>
          <a:p>
            <a:pPr algn="ctr"/>
            <a:r>
              <a:rPr lang="ru-RU" sz="2400">
                <a:solidFill>
                  <a:srgbClr val="CC3300"/>
                </a:solidFill>
                <a:latin typeface="Times New Roman" pitchFamily="18" charset="0"/>
              </a:rPr>
              <a:t>поиск</a:t>
            </a:r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4643438" y="5661025"/>
            <a:ext cx="295275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Планирование – </a:t>
            </a:r>
          </a:p>
          <a:p>
            <a:pPr algn="ctr"/>
            <a:r>
              <a:rPr lang="ru-RU" sz="2400">
                <a:solidFill>
                  <a:srgbClr val="CC3300"/>
                </a:solidFill>
                <a:latin typeface="Times New Roman" pitchFamily="18" charset="0"/>
              </a:rPr>
              <a:t>создание плана Де</a:t>
            </a:r>
          </a:p>
        </p:txBody>
      </p:sp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1524000" y="5486400"/>
            <a:ext cx="2057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Реализация </a:t>
            </a:r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0" y="2492375"/>
            <a:ext cx="2532063" cy="2481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Контроль  -  </a:t>
            </a:r>
          </a:p>
          <a:p>
            <a:pPr algn="ctr"/>
            <a:r>
              <a:rPr lang="ru-RU" sz="2400">
                <a:solidFill>
                  <a:srgbClr val="CC3300"/>
                </a:solidFill>
                <a:latin typeface="Times New Roman" pitchFamily="18" charset="0"/>
              </a:rPr>
              <a:t>коррекция плана </a:t>
            </a:r>
          </a:p>
          <a:p>
            <a:pPr algn="ctr"/>
            <a:r>
              <a:rPr lang="ru-RU" sz="2400">
                <a:solidFill>
                  <a:srgbClr val="CC3300"/>
                </a:solidFill>
                <a:latin typeface="Times New Roman" pitchFamily="18" charset="0"/>
              </a:rPr>
              <a:t>и анализ </a:t>
            </a:r>
          </a:p>
          <a:p>
            <a:pPr algn="ctr"/>
            <a:r>
              <a:rPr lang="ru-RU" sz="2400">
                <a:solidFill>
                  <a:srgbClr val="CC3300"/>
                </a:solidFill>
                <a:latin typeface="Times New Roman" pitchFamily="18" charset="0"/>
              </a:rPr>
              <a:t>соответствия целям</a:t>
            </a:r>
          </a:p>
          <a:p>
            <a:pPr algn="ctr"/>
            <a:r>
              <a:rPr lang="ru-RU" sz="2400">
                <a:solidFill>
                  <a:srgbClr val="CC3300"/>
                </a:solidFill>
                <a:latin typeface="Times New Roman" pitchFamily="18" charset="0"/>
              </a:rPr>
              <a:t> Де</a:t>
            </a:r>
            <a:r>
              <a:rPr lang="ru-RU">
                <a:solidFill>
                  <a:srgbClr val="CC3300"/>
                </a:solidFill>
              </a:rPr>
              <a:t> </a:t>
            </a:r>
          </a:p>
        </p:txBody>
      </p:sp>
      <p:sp>
        <p:nvSpPr>
          <p:cNvPr id="11274" name="Rectangle 11"/>
          <p:cNvSpPr>
            <a:spLocks noChangeArrowheads="1"/>
          </p:cNvSpPr>
          <p:nvPr/>
        </p:nvSpPr>
        <p:spPr bwMode="auto">
          <a:xfrm>
            <a:off x="1447800" y="1447800"/>
            <a:ext cx="1905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Times New Roman" pitchFamily="18" charset="0"/>
              </a:rPr>
              <a:t>Оценивание – </a:t>
            </a:r>
          </a:p>
          <a:p>
            <a:pPr algn="ctr"/>
            <a:r>
              <a:rPr lang="ru-RU" sz="2400">
                <a:solidFill>
                  <a:srgbClr val="CC3300"/>
                </a:solidFill>
                <a:latin typeface="Times New Roman" pitchFamily="18" charset="0"/>
              </a:rPr>
              <a:t>смысла Де</a:t>
            </a:r>
          </a:p>
        </p:txBody>
      </p:sp>
    </p:spTree>
    <p:extLst>
      <p:ext uri="{BB962C8B-B14F-4D97-AF65-F5344CB8AC3E}">
        <p14:creationId xmlns:p14="http://schemas.microsoft.com/office/powerpoint/2010/main" val="215857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1441</Words>
  <Application>Microsoft Office PowerPoint</Application>
  <PresentationFormat>Экран (4:3)</PresentationFormat>
  <Paragraphs>400</Paragraphs>
  <Slides>23</Slides>
  <Notes>1</Notes>
  <HiddenSlides>5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Calibri</vt:lpstr>
      <vt:lpstr>DejaVu Sans</vt:lpstr>
      <vt:lpstr>Liberation Serif</vt:lpstr>
      <vt:lpstr>Lohit Hindi</vt:lpstr>
      <vt:lpstr>Times New Roman</vt:lpstr>
      <vt:lpstr>Тема Office</vt:lpstr>
      <vt:lpstr> «Формирование педагогических систем на основе общетехнологического подхода» </vt:lpstr>
      <vt:lpstr>Стартовый состав Проекта </vt:lpstr>
      <vt:lpstr>Концептуальные основы</vt:lpstr>
      <vt:lpstr>Суть подхода  </vt:lpstr>
      <vt:lpstr>Типы педагогических процессов</vt:lpstr>
      <vt:lpstr>СОПП – тип педагогического процесса, востребованный ФГОС</vt:lpstr>
      <vt:lpstr>Общепедагогическая технология  СОПП </vt:lpstr>
      <vt:lpstr>Структура деятельности</vt:lpstr>
      <vt:lpstr>Презентация PowerPoint</vt:lpstr>
      <vt:lpstr>Презентация PowerPoint</vt:lpstr>
      <vt:lpstr>Масштаб Проекта - Участники Проекта</vt:lpstr>
      <vt:lpstr>Презентация PowerPoint</vt:lpstr>
      <vt:lpstr>Отчетные документы за 2015 г.</vt:lpstr>
      <vt:lpstr>Показатели практики СОПП</vt:lpstr>
      <vt:lpstr>Распределение практик по видам</vt:lpstr>
      <vt:lpstr>Опыт реализации ОШП</vt:lpstr>
      <vt:lpstr>Опыт формирования компетентностей педагогов</vt:lpstr>
      <vt:lpstr>Опыт формирования образовательной среды субъектно-ориентированного типа</vt:lpstr>
      <vt:lpstr>Педагогическая система</vt:lpstr>
      <vt:lpstr>Продукты проекта</vt:lpstr>
      <vt:lpstr>Презентация PowerPoint</vt:lpstr>
      <vt:lpstr>Головлева Светлана Михайловна Руководитель Проекта – С.М. Головлёва, зав. Кафедрой ЕМД,  ГОАУ ЯО ИРО  golovleva@iro.yar.ru   Юдин Владимир Владимирович Научный руководитель Проекта - В.В. Юдин, д.п.н.,  доцент кафедры ПТх ЯГПУ им К.Д.Ушинского   v.yudin@yspu.org </vt:lpstr>
      <vt:lpstr>Проект  «Развитие образцов субъектно-ориентированного педагогического процесса в основной школе в рамках реализации ФГОС»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Проекта  «Развитие образцов субъектно-ориентированного педагогического процесса в основной школе в рамках реализации ФГОС»</dc:title>
  <dc:creator>Users</dc:creator>
  <cp:lastModifiedBy>Sve</cp:lastModifiedBy>
  <cp:revision>28</cp:revision>
  <dcterms:created xsi:type="dcterms:W3CDTF">2016-05-23T10:57:18Z</dcterms:created>
  <dcterms:modified xsi:type="dcterms:W3CDTF">2016-12-13T09:49:39Z</dcterms:modified>
</cp:coreProperties>
</file>