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7" r:id="rId2"/>
    <p:sldId id="298" r:id="rId3"/>
    <p:sldId id="299" r:id="rId4"/>
    <p:sldId id="300" r:id="rId5"/>
    <p:sldId id="301" r:id="rId6"/>
    <p:sldId id="30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D6D4"/>
    <a:srgbClr val="EEE7E6"/>
    <a:srgbClr val="7E0000"/>
    <a:srgbClr val="9E0000"/>
    <a:srgbClr val="AEA29C"/>
    <a:srgbClr val="9D8F87"/>
    <a:srgbClr val="BEB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298" autoAdjust="0"/>
  </p:normalViewPr>
  <p:slideViewPr>
    <p:cSldViewPr snapToGrid="0">
      <p:cViewPr varScale="1">
        <p:scale>
          <a:sx n="100" d="100"/>
          <a:sy n="100" d="100"/>
        </p:scale>
        <p:origin x="876" y="-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961326-FD4A-4D24-9248-03B3E41ED9AB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93C8A-B8A2-41E3-957F-24CA1D84BA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0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93C8A-B8A2-41E3-957F-24CA1D84BA0A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114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21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23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87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12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84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83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229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68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88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479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130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28446-42C2-48CD-9DE5-F2AA9ADFAF22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20BA0-3D20-436F-8CAB-BFE632141A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388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46864" y="4081525"/>
            <a:ext cx="9377369" cy="1167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Эксперты:</a:t>
            </a:r>
            <a:r>
              <a:rPr lang="ru-RU" sz="2800" b="1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Васильева Елена Олеговна</a:t>
            </a:r>
          </a:p>
          <a:p>
            <a:r>
              <a:rPr lang="ru-RU" sz="2800" b="1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                  Логинова Александра Николаевна</a:t>
            </a:r>
            <a:endParaRPr lang="ru-RU" sz="28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endParaRPr lang="ru-RU" sz="32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76281"/>
            <a:ext cx="12192000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Межрегиональная научно-практическая конференция</a:t>
            </a: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«Инновации в образовании: региональные практики</a:t>
            </a:r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»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57277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04675" y="2132450"/>
            <a:ext cx="1102313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Book Antiqua" panose="02040602050305030304" pitchFamily="18" charset="0"/>
              </a:rPr>
              <a:t>Направление:</a:t>
            </a:r>
            <a:r>
              <a:rPr lang="en-US" sz="3200" b="1" dirty="0" smtClean="0">
                <a:latin typeface="Book Antiqua" panose="02040602050305030304" pitchFamily="18" charset="0"/>
              </a:rPr>
              <a:t/>
            </a:r>
            <a:br>
              <a:rPr lang="en-US" sz="3200" b="1" dirty="0" smtClean="0">
                <a:latin typeface="Book Antiqua" panose="02040602050305030304" pitchFamily="18" charset="0"/>
              </a:rPr>
            </a:br>
            <a:r>
              <a:rPr lang="ru-RU" sz="3200" b="1" dirty="0">
                <a:latin typeface="Book Antiqua" panose="02040602050305030304" pitchFamily="18" charset="0"/>
              </a:rPr>
              <a:t>Воспитание и социализация обучающихся. Социальное партнерство</a:t>
            </a:r>
            <a:endParaRPr lang="ru-RU" sz="2800" b="1" dirty="0">
              <a:latin typeface="Book Antiqua" panose="0204060205030503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734" y="5430159"/>
            <a:ext cx="953029" cy="953029"/>
          </a:xfrm>
          <a:prstGeom prst="rect">
            <a:avLst/>
          </a:prstGeom>
        </p:spPr>
      </p:pic>
      <p:pic>
        <p:nvPicPr>
          <p:cNvPr id="13" name="Picture 2" descr="http://www.yarregion.ru/_layouts/images/UmSoft.YR/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51" y="5213202"/>
            <a:ext cx="8953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26333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52165"/>
            <a:ext cx="12192000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Инновационные проекты</a:t>
            </a:r>
            <a:endParaRPr lang="ru-RU" sz="24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«Воспитание и социализация обучающихся. Социальное партнерство»</a:t>
            </a:r>
            <a:endParaRPr lang="ru-RU" sz="24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1321860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265401" y="3350702"/>
            <a:ext cx="9478038" cy="1167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32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612251"/>
              </p:ext>
            </p:extLst>
          </p:nvPr>
        </p:nvGraphicFramePr>
        <p:xfrm>
          <a:off x="664128" y="1880116"/>
          <a:ext cx="10863744" cy="4339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2041"/>
                <a:gridCol w="7541703"/>
              </a:tblGrid>
              <a:tr h="76987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Образовательная организация</a:t>
                      </a:r>
                      <a:endParaRPr lang="ru-RU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rgbClr val="E1D6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Тема проекта</a:t>
                      </a:r>
                      <a:endParaRPr lang="ru-RU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rgbClr val="E1D6D4"/>
                    </a:solidFill>
                  </a:tcPr>
                </a:tc>
              </a:tr>
              <a:tr h="178491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Book Antiqua" panose="02040602050305030304" pitchFamily="18" charset="0"/>
                        </a:rPr>
                        <a:t>МОУ ДЮЦ «Лад» </a:t>
                      </a:r>
                    </a:p>
                    <a:p>
                      <a:r>
                        <a:rPr lang="ru-RU" dirty="0" smtClean="0">
                          <a:latin typeface="Book Antiqua" panose="02040602050305030304" pitchFamily="18" charset="0"/>
                        </a:rPr>
                        <a:t>г. Ярославль</a:t>
                      </a:r>
                    </a:p>
                    <a:p>
                      <a:endParaRPr lang="ru-RU" dirty="0"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rgbClr val="E1D6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Book Antiqua" panose="02040602050305030304" pitchFamily="18" charset="0"/>
                        </a:rPr>
                        <a:t>Развитие </a:t>
                      </a:r>
                      <a:r>
                        <a:rPr lang="ru-RU" dirty="0" err="1" smtClean="0">
                          <a:latin typeface="Book Antiqua" panose="02040602050305030304" pitchFamily="18" charset="0"/>
                        </a:rPr>
                        <a:t>техносферы</a:t>
                      </a:r>
                      <a:r>
                        <a:rPr lang="ru-RU" dirty="0" smtClean="0">
                          <a:latin typeface="Book Antiqua" panose="02040602050305030304" pitchFamily="18" charset="0"/>
                        </a:rPr>
                        <a:t> учреждения дополнительного образования детей, адекватной требованиям современной инновационной экономики,  запросу рынка труда и социальному заказу на дополнительное образование </a:t>
                      </a:r>
                      <a:r>
                        <a:rPr lang="ru-RU" dirty="0" smtClean="0">
                          <a:latin typeface="Book Antiqua" panose="02040602050305030304" pitchFamily="18" charset="0"/>
                        </a:rPr>
                        <a:t>детей</a:t>
                      </a:r>
                      <a:endParaRPr lang="ru-RU" dirty="0"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rgbClr val="E1D6D4"/>
                    </a:solidFill>
                  </a:tcPr>
                </a:tc>
              </a:tr>
              <a:tr h="1784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МОУ Константиновская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СОШ,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Тутавский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МР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E1D6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Формирование индивидуальных образовательных маршрутов обучающихся в условиях сельской школы на основе сетевого взаимодействия ОУ и УДОД (на основе требований ФГОС ООО)</a:t>
                      </a:r>
                    </a:p>
                  </a:txBody>
                  <a:tcPr marL="68580" marR="68580" marT="0" marB="0" anchor="ctr">
                    <a:solidFill>
                      <a:srgbClr val="E1D6D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4139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Инновационные проекты</a:t>
            </a:r>
          </a:p>
          <a:p>
            <a:pPr lvl="0" algn="ctr"/>
            <a:r>
              <a:rPr lang="ru-RU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«Воспитание и социализация обучающихся. Социальное партнерство</a:t>
            </a:r>
            <a:r>
              <a:rPr lang="ru-RU" sz="2400" b="1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»</a:t>
            </a:r>
            <a:endParaRPr lang="ru-RU" sz="2800" b="1" dirty="0">
              <a:solidFill>
                <a:prstClr val="white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9925" y="1300142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27905" y="1328067"/>
            <a:ext cx="9476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Темы выступлений</a:t>
            </a:r>
            <a:endParaRPr lang="ru-RU" sz="2400" b="1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5614" y="1776130"/>
            <a:ext cx="1145219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«Неформальное образование детей средствами интеграции социальных институтов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Румянцева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Н.В.,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к.п.н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доцент кафедры дополнительного и неформального образования ГАУ ДПО ЯО ИРО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«Опыт по изучению и формированию социального заказа на дополнительное образование детей на базе МДОУ «Детский сад №5 «Серпантин» г. Ростова»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Новикова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Н.В., заведующий МДОУ «Детский сад №5 «Серпантин» г. Ростова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«Восстановительная медиация в развитии социально успешной личности подростка в учреждении дополнительного образования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Роговская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Н.А., директор МБУ ДОД «Центр детского и юношеского технического творчества» г. Рыбинска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«Создание условий для воспитания у детей семейных ценностей на основе социального партнёрства школы, семьи и социума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Онегина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Н.П.,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директор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МОУ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СШ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г.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Гаврилов-Яма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«Социальное партнёрство как ресурс повышения качества образования и развития образовательной организации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Грамотинская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С.Г., заместитель директора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МОУ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Константиновской СШ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Тутаевского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 МР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29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Инновационные проекты</a:t>
            </a:r>
          </a:p>
          <a:p>
            <a:pPr lvl="0" algn="ctr"/>
            <a:r>
              <a:rPr lang="ru-RU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«Воспитание и социализация обучающихся. Социальное партнерство</a:t>
            </a:r>
            <a:endParaRPr lang="ru-RU" sz="2800" b="1" dirty="0">
              <a:solidFill>
                <a:prstClr val="white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417776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45300" y="1463495"/>
            <a:ext cx="99013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Особенно востребован практический опыт РИП</a:t>
            </a:r>
          </a:p>
          <a:p>
            <a:r>
              <a:rPr lang="ru-RU" sz="2400" dirty="0" smtClean="0">
                <a:solidFill>
                  <a:prstClr val="black"/>
                </a:solidFill>
                <a:latin typeface="Book Antiqua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-«</a:t>
            </a:r>
            <a:r>
              <a:rPr lang="ru-RU" sz="2400" dirty="0">
                <a:solidFill>
                  <a:prstClr val="black"/>
                </a:solidFill>
                <a:latin typeface="Book Antiqua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Неформальное образование детей средствами интеграции социальных институтов</a:t>
            </a:r>
            <a:r>
              <a:rPr lang="ru-RU" sz="2400" dirty="0" smtClean="0">
                <a:solidFill>
                  <a:prstClr val="black"/>
                </a:solidFill>
                <a:latin typeface="Book Antiqua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(</a:t>
            </a: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МОУ </a:t>
            </a: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ЦДТ «Горизонт</a:t>
            </a: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») </a:t>
            </a:r>
            <a:endParaRPr lang="ru-RU" sz="2400" i="1" dirty="0">
              <a:solidFill>
                <a:prstClr val="black"/>
              </a:solidFill>
              <a:latin typeface="Book Antiqua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prstClr val="black"/>
                </a:solidFill>
                <a:latin typeface="Book Antiqua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-«</a:t>
            </a:r>
            <a:r>
              <a:rPr lang="ru-RU" sz="2400" dirty="0">
                <a:solidFill>
                  <a:prstClr val="black"/>
                </a:solidFill>
                <a:latin typeface="Book Antiqua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Опыт по изучению и формированию социального заказа на дополнительное образование детей </a:t>
            </a:r>
            <a:r>
              <a:rPr lang="ru-RU" sz="2400" dirty="0" smtClean="0">
                <a:solidFill>
                  <a:prstClr val="black"/>
                </a:solidFill>
                <a:latin typeface="Book Antiqua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400" i="1" dirty="0" smtClean="0">
                <a:solidFill>
                  <a:prstClr val="black"/>
                </a:solidFill>
                <a:latin typeface="Book Antiqua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МДОУ </a:t>
            </a:r>
            <a:r>
              <a:rPr lang="ru-RU" sz="2400" i="1" dirty="0" smtClean="0">
                <a:solidFill>
                  <a:prstClr val="black"/>
                </a:solidFill>
                <a:latin typeface="Book Antiqua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i="1" dirty="0">
                <a:solidFill>
                  <a:prstClr val="black"/>
                </a:solidFill>
                <a:latin typeface="Book Antiqua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Детский сад №5 «Серпантин» г. Ростова</a:t>
            </a:r>
            <a:r>
              <a:rPr lang="ru-RU" sz="2400" i="1" dirty="0" smtClean="0">
                <a:solidFill>
                  <a:prstClr val="black"/>
                </a:solidFill>
                <a:latin typeface="Book Antiqua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»)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-«</a:t>
            </a:r>
            <a:r>
              <a:rPr lang="ru-RU" sz="2400" dirty="0">
                <a:solidFill>
                  <a:prstClr val="black"/>
                </a:solidFill>
                <a:latin typeface="Book Antiqua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Социальное партнёрство как ресурс повышения качества образования и развития образовательной организации</a:t>
            </a:r>
            <a:r>
              <a:rPr lang="ru-RU" sz="2400" dirty="0" smtClean="0">
                <a:solidFill>
                  <a:prstClr val="black"/>
                </a:solidFill>
                <a:latin typeface="Book Antiqua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(</a:t>
            </a: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МОУ 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Константиновской СШ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Тутаевского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МР)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-«</a:t>
            </a:r>
            <a:r>
              <a:rPr lang="ru-RU" sz="2400" dirty="0">
                <a:solidFill>
                  <a:prstClr val="black"/>
                </a:solidFill>
                <a:latin typeface="Book Antiqua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Восстановительная медиация в развитии социально успешной личности подростка в учреждении дополнительного образования</a:t>
            </a:r>
            <a:r>
              <a:rPr lang="ru-RU" sz="2400" dirty="0" smtClean="0">
                <a:solidFill>
                  <a:prstClr val="black"/>
                </a:solidFill>
                <a:latin typeface="Book Antiqua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(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МБУ ДОД «Центр детского и юношеского технического творчества» г. Рыбинска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solidFill>
                <a:prstClr val="black"/>
              </a:solidFill>
              <a:latin typeface="Book Antiqua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prstClr val="black"/>
              </a:solidFill>
              <a:latin typeface="Book Antiqua" pitchFamily="18" charset="0"/>
            </a:endParaRPr>
          </a:p>
          <a:p>
            <a:pPr algn="ctr"/>
            <a:endParaRPr lang="ru-RU" sz="3200" b="1" dirty="0">
              <a:solidFill>
                <a:prstClr val="black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67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Инновационные проекты</a:t>
            </a:r>
          </a:p>
          <a:p>
            <a:pPr lvl="0" algn="ctr"/>
            <a:r>
              <a:rPr lang="ru-RU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«Воспитание и социализация обучающихся. Социальное партнерство</a:t>
            </a:r>
            <a:endParaRPr lang="ru-RU" sz="2800" b="1" dirty="0">
              <a:solidFill>
                <a:prstClr val="white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459227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88651" y="1910509"/>
            <a:ext cx="94760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Считаем необходимым обратить внимание</a:t>
            </a:r>
          </a:p>
          <a:p>
            <a:pPr algn="ctr"/>
            <a:endParaRPr lang="ru-RU" sz="3200" b="1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2810627"/>
            <a:ext cx="112184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solidFill>
                  <a:prstClr val="black"/>
                </a:solidFill>
                <a:latin typeface="Book Antiqua" pitchFamily="18" charset="0"/>
              </a:rPr>
              <a:t>на необходимость разработки </a:t>
            </a:r>
            <a:r>
              <a:rPr lang="ru-RU" sz="2000" b="1" dirty="0" smtClean="0">
                <a:solidFill>
                  <a:prstClr val="black"/>
                </a:solidFill>
                <a:latin typeface="Book Antiqua" pitchFamily="18" charset="0"/>
              </a:rPr>
              <a:t>а</a:t>
            </a:r>
            <a:r>
              <a:rPr lang="ru-RU" sz="2000" b="1" dirty="0" smtClean="0">
                <a:latin typeface="Book Antiqua" pitchFamily="18" charset="0"/>
              </a:rPr>
              <a:t>лгоритмов</a:t>
            </a:r>
            <a:r>
              <a:rPr lang="ru-RU" sz="2000" dirty="0" smtClean="0">
                <a:latin typeface="Book Antiqua" pitchFamily="18" charset="0"/>
              </a:rPr>
              <a:t> проектирования эффективных моделей социального партнерства в образовании;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latin typeface="Book Antiqua" pitchFamily="18" charset="0"/>
              </a:rPr>
              <a:t>на необходимость создания </a:t>
            </a:r>
            <a:r>
              <a:rPr lang="ru-RU" sz="2000" b="1" dirty="0" smtClean="0">
                <a:latin typeface="Book Antiqua" pitchFamily="18" charset="0"/>
              </a:rPr>
              <a:t>системы</a:t>
            </a:r>
            <a:r>
              <a:rPr lang="ru-RU" sz="2000" dirty="0" smtClean="0">
                <a:latin typeface="Book Antiqua" pitchFamily="18" charset="0"/>
              </a:rPr>
              <a:t> партнерства в образовании;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solidFill>
                  <a:prstClr val="black"/>
                </a:solidFill>
                <a:latin typeface="Book Antiqua" pitchFamily="18" charset="0"/>
              </a:rPr>
              <a:t>на проблемы профессионального дефицита в методической и организационно-управленческой компетенциях;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000" dirty="0">
                <a:solidFill>
                  <a:prstClr val="black"/>
                </a:solidFill>
                <a:latin typeface="Book Antiqua" pitchFamily="18" charset="0"/>
              </a:rPr>
              <a:t>н</a:t>
            </a:r>
            <a:r>
              <a:rPr lang="ru-RU" sz="2000" dirty="0" smtClean="0">
                <a:solidFill>
                  <a:prstClr val="black"/>
                </a:solidFill>
                <a:latin typeface="Book Antiqua" pitchFamily="18" charset="0"/>
              </a:rPr>
              <a:t>а проблемы масштабирования инновационных технологий и программ, разработанных РИП</a:t>
            </a:r>
            <a:r>
              <a:rPr lang="ru-RU" sz="2000" b="1" dirty="0" smtClean="0">
                <a:solidFill>
                  <a:prstClr val="black"/>
                </a:solidFill>
                <a:latin typeface="Book Antiqua" pitchFamily="18" charset="0"/>
              </a:rPr>
              <a:t>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solidFill>
                  <a:prstClr val="black"/>
                </a:solidFill>
                <a:latin typeface="Book Antiqua" pitchFamily="18" charset="0"/>
              </a:rPr>
              <a:t>на необходимость создания </a:t>
            </a:r>
            <a:r>
              <a:rPr lang="ru-RU" sz="2000" b="1" dirty="0" smtClean="0">
                <a:solidFill>
                  <a:prstClr val="black"/>
                </a:solidFill>
                <a:latin typeface="Book Antiqua" pitchFamily="18" charset="0"/>
              </a:rPr>
              <a:t>базы</a:t>
            </a:r>
            <a:r>
              <a:rPr lang="ru-RU" sz="2000" dirty="0" smtClean="0">
                <a:solidFill>
                  <a:prstClr val="black"/>
                </a:solidFill>
                <a:latin typeface="Book Antiqua" pitchFamily="18" charset="0"/>
              </a:rPr>
              <a:t> форм и средств взаимодействия социальных партнеров</a:t>
            </a:r>
            <a:endParaRPr lang="ru-RU" sz="2000" dirty="0">
              <a:solidFill>
                <a:prstClr val="black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4688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Инновационные проекты</a:t>
            </a:r>
          </a:p>
          <a:p>
            <a:pPr lvl="0" algn="ctr"/>
            <a:r>
              <a:rPr lang="ru-RU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«Воспитание и социализация обучающихся. Социальное партнерство</a:t>
            </a:r>
            <a:endParaRPr lang="ru-RU" sz="2800" b="1" dirty="0">
              <a:solidFill>
                <a:prstClr val="white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4903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88651" y="1910509"/>
            <a:ext cx="94760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Считаем необходимым принять управленческие решения</a:t>
            </a:r>
          </a:p>
          <a:p>
            <a:pPr algn="ctr"/>
            <a:endParaRPr lang="ru-RU" sz="3200" b="1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5926" y="3133793"/>
            <a:ext cx="111858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на уровне департамента образования ЯО;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800" dirty="0">
                <a:solidFill>
                  <a:prstClr val="black"/>
                </a:solidFill>
                <a:latin typeface="Book Antiqua" panose="02040602050305030304" pitchFamily="18" charset="0"/>
              </a:rPr>
              <a:t>н</a:t>
            </a:r>
            <a:r>
              <a:rPr lang="ru-RU" sz="28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а уровне муниципальных органов управления образованием;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800" dirty="0">
                <a:solidFill>
                  <a:prstClr val="black"/>
                </a:solidFill>
                <a:latin typeface="Book Antiqua" panose="02040602050305030304" pitchFamily="18" charset="0"/>
              </a:rPr>
              <a:t>н</a:t>
            </a:r>
            <a:r>
              <a:rPr lang="ru-RU" sz="28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а уровне образовательных организаций;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800" smtClean="0">
                <a:solidFill>
                  <a:prstClr val="black"/>
                </a:solidFill>
                <a:latin typeface="Book Antiqua" panose="02040602050305030304" pitchFamily="18" charset="0"/>
              </a:rPr>
              <a:t>на уровне социальных партнёров.</a:t>
            </a:r>
            <a:endParaRPr lang="ru-RU" sz="2800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6112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</TotalTime>
  <Words>437</Words>
  <Application>Microsoft Office PowerPoint</Application>
  <PresentationFormat>Широкоэкранный</PresentationFormat>
  <Paragraphs>46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Book Antiqua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Борисовна Алферова</dc:creator>
  <cp:lastModifiedBy>Светлана Михайловна Полищук</cp:lastModifiedBy>
  <cp:revision>43</cp:revision>
  <dcterms:created xsi:type="dcterms:W3CDTF">2016-12-12T06:03:17Z</dcterms:created>
  <dcterms:modified xsi:type="dcterms:W3CDTF">2016-12-15T10:12:55Z</dcterms:modified>
</cp:coreProperties>
</file>