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02" r:id="rId3"/>
    <p:sldId id="345" r:id="rId4"/>
    <p:sldId id="303" r:id="rId5"/>
    <p:sldId id="304" r:id="rId6"/>
    <p:sldId id="306" r:id="rId7"/>
    <p:sldId id="308" r:id="rId8"/>
    <p:sldId id="309" r:id="rId9"/>
    <p:sldId id="310" r:id="rId10"/>
    <p:sldId id="311" r:id="rId11"/>
    <p:sldId id="330" r:id="rId12"/>
    <p:sldId id="346" r:id="rId13"/>
    <p:sldId id="328" r:id="rId14"/>
    <p:sldId id="317" r:id="rId15"/>
    <p:sldId id="318" r:id="rId16"/>
    <p:sldId id="319" r:id="rId17"/>
    <p:sldId id="340" r:id="rId18"/>
    <p:sldId id="337" r:id="rId19"/>
    <p:sldId id="331" r:id="rId20"/>
    <p:sldId id="333" r:id="rId21"/>
    <p:sldId id="334" r:id="rId22"/>
    <p:sldId id="344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462D-CBD5-48AD-B8A6-AEF2FF9A44D3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13BF-9C55-4D72-BF33-DA6CE6EBE9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2A35C-3D44-46CC-A83E-D27AD6CABCE6}" type="slidenum">
              <a:rPr lang="ru-RU" sz="1200" smtClean="0">
                <a:latin typeface="Arial" charset="0"/>
              </a:rPr>
              <a:pPr eaLnBrk="1" hangingPunct="1"/>
              <a:t>1</a:t>
            </a:fld>
            <a:endParaRPr lang="ru-RU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7426AF-F19E-4097-91C8-2DFE68DE456E}" type="slidenum">
              <a:rPr lang="ru-RU" sz="1200">
                <a:latin typeface="Arial" charset="0"/>
              </a:rPr>
              <a:pPr algn="r" eaLnBrk="1" hangingPunct="1"/>
              <a:t>2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60E3EAF-900B-468B-810B-97631F1CE183}" type="slidenum">
              <a:rPr lang="ru-RU" sz="1200">
                <a:latin typeface="Arial" charset="0"/>
              </a:rPr>
              <a:pPr algn="r" eaLnBrk="1" hangingPunct="1"/>
              <a:t>4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022F782-FC4B-43AF-99AE-E32195ECA023}" type="slidenum">
              <a:rPr lang="ru-RU" sz="1200">
                <a:latin typeface="Arial" charset="0"/>
              </a:rPr>
              <a:pPr algn="r" eaLnBrk="1" hangingPunct="1"/>
              <a:t>14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D92A71-21D5-46BF-A808-317483B60F82}" type="slidenum">
              <a:rPr lang="ru-RU" sz="1200">
                <a:latin typeface="Arial" charset="0"/>
              </a:rPr>
              <a:pPr algn="r" eaLnBrk="1" hangingPunct="1"/>
              <a:t>15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917120-7C9A-4FBC-B1E6-F4707AE50419}" type="slidenum">
              <a:rPr lang="ru-RU" smtClean="0">
                <a:latin typeface="Arial" charset="0"/>
              </a:rPr>
              <a:pPr eaLnBrk="1" hangingPunct="1"/>
              <a:t>19</a:t>
            </a:fld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0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83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774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8736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2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7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51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40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0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7C14-B426-42EF-A01E-3CB4E05B2699}" type="datetimeFigureOut">
              <a:rPr lang="ru-RU" smtClean="0"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9F16-E469-44C3-B318-6A41AC578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olodcova@coikko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412776"/>
            <a:ext cx="7494984" cy="27020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единой системе оценки качества образования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/>
              <a:t> </a:t>
            </a:r>
            <a:endParaRPr lang="ru-RU" dirty="0" smtClean="0">
              <a:solidFill>
                <a:srgbClr val="FF66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43400" y="4419600"/>
            <a:ext cx="4800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В.И. Молодцова,                    </a:t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директор государственного учреждения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Ярославской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«Центр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и контроля качества образования»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763688" y="609600"/>
            <a:ext cx="7151712" cy="51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691680" y="1108431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9545" y="1916833"/>
            <a:ext cx="3575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Окружающий </a:t>
            </a:r>
            <a:r>
              <a:rPr lang="ru-RU" sz="1600" b="1" i="1" dirty="0" smtClean="0"/>
              <a:t>мир, начальная школа</a:t>
            </a:r>
            <a:endParaRPr lang="ru-RU" sz="1600" b="1" i="1" dirty="0"/>
          </a:p>
        </p:txBody>
      </p:sp>
      <p:pic>
        <p:nvPicPr>
          <p:cNvPr id="14341" name="Рисунок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80112" y="3048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79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936" y="1340768"/>
            <a:ext cx="1257399" cy="390251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НЕ егэ!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4982" y="248834"/>
            <a:ext cx="6768752" cy="1056493"/>
          </a:xfrm>
        </p:spPr>
        <p:txBody>
          <a:bodyPr>
            <a:noAutofit/>
          </a:bodyPr>
          <a:lstStyle/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ВПР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Всероссийские проверочные работы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Вместо КИМ – варианты проверочной работы.</a:t>
            </a:r>
          </a:p>
          <a:p>
            <a:pPr algn="ctr"/>
            <a:r>
              <a:rPr lang="ru-RU" sz="2000" dirty="0" smtClean="0"/>
              <a:t>Вместо демоверсии – образец проверочной работы. </a:t>
            </a:r>
          </a:p>
          <a:p>
            <a:pPr algn="ctr"/>
            <a:r>
              <a:rPr lang="ru-RU" sz="2000" dirty="0" smtClean="0"/>
              <a:t>Нет заданий с выбором ответа.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3" y="2348880"/>
            <a:ext cx="7604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Возможность отслеживать успеваемость и качество знаний школьников с 4 по 11 класс (база данных).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177" y="3140968"/>
            <a:ext cx="7847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Использование </a:t>
            </a:r>
            <a:r>
              <a:rPr lang="ru-RU" sz="2000" dirty="0" smtClean="0"/>
              <a:t>банков</a:t>
            </a:r>
            <a:r>
              <a:rPr lang="ru-RU" sz="2000" dirty="0" smtClean="0">
                <a:solidFill>
                  <a:srgbClr val="000000"/>
                </a:solidFill>
              </a:rPr>
              <a:t> заданий, построенных с учетом опыта российских и международных оценочных процедур.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3933056"/>
            <a:ext cx="7534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Совершенствование механизмов развития общероссийской системы оценки качества образования путем построения системы взаимосвязанных исследовательских и диагностических процедур на разных уровнях системы образования.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3012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Доступность для всех школ.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Возможность провести на уровне региона.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</a:rPr>
              <a:t>Возможность получить сводные результаты на федеральном уровне.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0170" y="116632"/>
            <a:ext cx="271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203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8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7079704" cy="9300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год</a:t>
            </a:r>
          </a:p>
        </p:txBody>
      </p:sp>
      <p:graphicFrame>
        <p:nvGraphicFramePr>
          <p:cNvPr id="106595" name="Group 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95936"/>
              </p:ext>
            </p:extLst>
          </p:nvPr>
        </p:nvGraphicFramePr>
        <p:xfrm>
          <a:off x="827584" y="1822005"/>
          <a:ext cx="7776864" cy="4394988"/>
        </p:xfrm>
        <a:graphic>
          <a:graphicData uri="http://schemas.openxmlformats.org/drawingml/2006/table">
            <a:tbl>
              <a:tblPr/>
              <a:tblGrid>
                <a:gridCol w="1112034"/>
                <a:gridCol w="6664830"/>
              </a:tblGrid>
              <a:tr h="8202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класс,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913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 , окружающий мир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82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класс, апрель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 ,  история, биология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7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-май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 химия, биология, </a:t>
                      </a:r>
                    </a:p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география, история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5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27834" y="124108"/>
            <a:ext cx="2792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24133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09436"/>
            <a:ext cx="7821488" cy="50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508104" y="404664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23556" name="AutoShape 6"/>
          <p:cNvSpPr>
            <a:spLocks/>
          </p:cNvSpPr>
          <p:nvPr/>
        </p:nvSpPr>
        <p:spPr bwMode="auto">
          <a:xfrm>
            <a:off x="685800" y="2133600"/>
            <a:ext cx="457200" cy="2057400"/>
          </a:xfrm>
          <a:prstGeom prst="leftBrace">
            <a:avLst>
              <a:gd name="adj1" fmla="val 37500"/>
              <a:gd name="adj2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7" name="WordArt 8"/>
          <p:cNvSpPr>
            <a:spLocks noChangeArrowheads="1" noChangeShapeType="1" noTextEdit="1"/>
          </p:cNvSpPr>
          <p:nvPr/>
        </p:nvSpPr>
        <p:spPr bwMode="auto">
          <a:xfrm rot="-5400000">
            <a:off x="-225523" y="2839246"/>
            <a:ext cx="1304925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НИКО</a:t>
            </a:r>
          </a:p>
        </p:txBody>
      </p:sp>
    </p:spTree>
    <p:extLst>
      <p:ext uri="{BB962C8B-B14F-4D97-AF65-F5344CB8AC3E}">
        <p14:creationId xmlns:p14="http://schemas.microsoft.com/office/powerpoint/2010/main" val="34364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24744"/>
            <a:ext cx="684076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Исследование компетенций учителей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7544" y="2765249"/>
            <a:ext cx="849742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074738" indent="-1074738" eaLnBrk="0" hangingPunct="0">
              <a:defRPr/>
            </a:pPr>
            <a:r>
              <a:rPr lang="ru-RU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3200" dirty="0"/>
              <a:t> </a:t>
            </a:r>
            <a:r>
              <a:rPr lang="ru-RU" sz="3000" dirty="0"/>
              <a:t>содействие повышению качества</a:t>
            </a:r>
          </a:p>
          <a:p>
            <a:pPr marL="1074738" eaLnBrk="0" hangingPunct="0">
              <a:defRPr/>
            </a:pPr>
            <a:r>
              <a:rPr lang="ru-RU" sz="3000" dirty="0" smtClean="0"/>
              <a:t>подготовки </a:t>
            </a:r>
            <a:r>
              <a:rPr lang="ru-RU" sz="3000" dirty="0"/>
              <a:t>педагогических работников путем создания научно-обоснованной системы комплексной оценки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486400" y="40097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29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9" y="532176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590800" y="838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оценивается?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83" name="AutoShape 34"/>
          <p:cNvSpPr>
            <a:spLocks noChangeArrowheads="1"/>
          </p:cNvSpPr>
          <p:nvPr/>
        </p:nvSpPr>
        <p:spPr bwMode="auto">
          <a:xfrm>
            <a:off x="2286000" y="1752600"/>
            <a:ext cx="4997450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3921"/>
            </a:srgbClr>
          </a:solidFill>
          <a:ln w="3175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4" name="AutoShape 35"/>
          <p:cNvSpPr>
            <a:spLocks noChangeArrowheads="1"/>
          </p:cNvSpPr>
          <p:nvPr/>
        </p:nvSpPr>
        <p:spPr bwMode="auto">
          <a:xfrm>
            <a:off x="685800" y="44958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5" name="AutoShape 36"/>
          <p:cNvSpPr>
            <a:spLocks noChangeArrowheads="1"/>
          </p:cNvSpPr>
          <p:nvPr/>
        </p:nvSpPr>
        <p:spPr bwMode="auto">
          <a:xfrm>
            <a:off x="3581400" y="44958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6" name="AutoShape 37"/>
          <p:cNvSpPr>
            <a:spLocks noChangeArrowheads="1"/>
          </p:cNvSpPr>
          <p:nvPr/>
        </p:nvSpPr>
        <p:spPr bwMode="auto">
          <a:xfrm>
            <a:off x="6416675" y="4470400"/>
            <a:ext cx="2498725" cy="1657350"/>
          </a:xfrm>
          <a:prstGeom prst="roundRect">
            <a:avLst>
              <a:gd name="adj" fmla="val 16667"/>
            </a:avLst>
          </a:prstGeom>
          <a:solidFill>
            <a:srgbClr val="99CCFF">
              <a:alpha val="25882"/>
            </a:srgbClr>
          </a:solidFill>
          <a:ln w="349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7" name="Line 38"/>
          <p:cNvSpPr>
            <a:spLocks noChangeShapeType="1"/>
          </p:cNvSpPr>
          <p:nvPr/>
        </p:nvSpPr>
        <p:spPr bwMode="auto">
          <a:xfrm>
            <a:off x="2057400" y="3810000"/>
            <a:ext cx="55626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88" name="Line 39"/>
          <p:cNvSpPr>
            <a:spLocks noChangeShapeType="1"/>
          </p:cNvSpPr>
          <p:nvPr/>
        </p:nvSpPr>
        <p:spPr bwMode="auto">
          <a:xfrm>
            <a:off x="2057400" y="3810000"/>
            <a:ext cx="1588" cy="7112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89" name="Line 40"/>
          <p:cNvSpPr>
            <a:spLocks noChangeShapeType="1"/>
          </p:cNvSpPr>
          <p:nvPr/>
        </p:nvSpPr>
        <p:spPr bwMode="auto">
          <a:xfrm>
            <a:off x="7620000" y="3886200"/>
            <a:ext cx="0" cy="6096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90" name="Line 41"/>
          <p:cNvSpPr>
            <a:spLocks noChangeShapeType="1"/>
          </p:cNvSpPr>
          <p:nvPr/>
        </p:nvSpPr>
        <p:spPr bwMode="auto">
          <a:xfrm>
            <a:off x="5029200" y="3429000"/>
            <a:ext cx="0" cy="11430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743200" y="1905000"/>
            <a:ext cx="411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Профессиональные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компетенции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учителей</a:t>
            </a:r>
          </a:p>
        </p:txBody>
      </p:sp>
      <p:sp>
        <p:nvSpPr>
          <p:cNvPr id="20492" name="Rectangle 43"/>
          <p:cNvSpPr>
            <a:spLocks noChangeArrowheads="1"/>
          </p:cNvSpPr>
          <p:nvPr/>
        </p:nvSpPr>
        <p:spPr bwMode="auto">
          <a:xfrm>
            <a:off x="685800" y="4953000"/>
            <a:ext cx="2560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i="1" dirty="0"/>
              <a:t>уровень предметной </a:t>
            </a:r>
          </a:p>
          <a:p>
            <a:pPr algn="ctr" eaLnBrk="0" hangingPunct="0"/>
            <a:r>
              <a:rPr lang="ru-RU" b="1" i="1" dirty="0"/>
              <a:t>подготовки</a:t>
            </a:r>
            <a:r>
              <a:rPr lang="ru-RU" dirty="0"/>
              <a:t> </a:t>
            </a:r>
          </a:p>
        </p:txBody>
      </p:sp>
      <p:sp>
        <p:nvSpPr>
          <p:cNvPr id="20493" name="Rectangle 44"/>
          <p:cNvSpPr>
            <a:spLocks noChangeArrowheads="1"/>
          </p:cNvSpPr>
          <p:nvPr/>
        </p:nvSpPr>
        <p:spPr bwMode="auto">
          <a:xfrm>
            <a:off x="3657600" y="48768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 dirty="0"/>
              <a:t>методические </a:t>
            </a:r>
            <a:endParaRPr lang="ru-RU" dirty="0"/>
          </a:p>
          <a:p>
            <a:pPr algn="ctr"/>
            <a:r>
              <a:rPr lang="ru-RU" b="1" i="1" dirty="0"/>
              <a:t>компетенции</a:t>
            </a:r>
            <a:r>
              <a:rPr lang="ru-RU" dirty="0"/>
              <a:t> </a:t>
            </a:r>
          </a:p>
        </p:txBody>
      </p:sp>
      <p:sp>
        <p:nvSpPr>
          <p:cNvPr id="20494" name="Rectangle 45"/>
          <p:cNvSpPr>
            <a:spLocks noChangeArrowheads="1"/>
          </p:cNvSpPr>
          <p:nvPr/>
        </p:nvSpPr>
        <p:spPr bwMode="auto">
          <a:xfrm>
            <a:off x="6477000" y="4495800"/>
            <a:ext cx="2481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 b="1" i="1" dirty="0"/>
              <a:t>умение оценивать</a:t>
            </a:r>
            <a:endParaRPr lang="ru-RU" sz="1600" dirty="0"/>
          </a:p>
          <a:p>
            <a:pPr algn="ctr"/>
            <a:r>
              <a:rPr lang="ru-RU" sz="1600" b="1" i="1" dirty="0"/>
              <a:t> ответы и решения</a:t>
            </a:r>
            <a:endParaRPr lang="ru-RU" sz="1600" dirty="0"/>
          </a:p>
          <a:p>
            <a:pPr algn="ctr"/>
            <a:r>
              <a:rPr lang="ru-RU" sz="1600" b="1" i="1" dirty="0"/>
              <a:t> обучающихся в</a:t>
            </a:r>
            <a:endParaRPr lang="ru-RU" sz="1600" dirty="0"/>
          </a:p>
          <a:p>
            <a:pPr algn="ctr"/>
            <a:r>
              <a:rPr lang="ru-RU" sz="1600" b="1" i="1" dirty="0"/>
              <a:t> соответствии со </a:t>
            </a:r>
            <a:endParaRPr lang="ru-RU" sz="1600" dirty="0"/>
          </a:p>
          <a:p>
            <a:pPr algn="ctr"/>
            <a:r>
              <a:rPr lang="ru-RU" sz="1600" b="1" i="1" dirty="0"/>
              <a:t>стандартизированными </a:t>
            </a:r>
            <a:endParaRPr lang="ru-RU" sz="1600" dirty="0"/>
          </a:p>
          <a:p>
            <a:pPr algn="ctr"/>
            <a:r>
              <a:rPr lang="ru-RU" sz="1600" b="1" i="1" dirty="0"/>
              <a:t>критериями</a:t>
            </a:r>
            <a:r>
              <a:rPr lang="ru-RU" sz="1800" dirty="0"/>
              <a:t> </a:t>
            </a:r>
          </a:p>
        </p:txBody>
      </p:sp>
      <p:sp>
        <p:nvSpPr>
          <p:cNvPr id="20495" name="Rectangle 46"/>
          <p:cNvSpPr>
            <a:spLocks noChangeArrowheads="1"/>
          </p:cNvSpPr>
          <p:nvPr/>
        </p:nvSpPr>
        <p:spPr bwMode="auto">
          <a:xfrm>
            <a:off x="5364088" y="310718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98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619672" y="1184177"/>
            <a:ext cx="741682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Исследование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компетенций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учителей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531296" y="319596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50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1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693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685800" y="1295400"/>
            <a:ext cx="8153400" cy="5029200"/>
            <a:chOff x="1881" y="6894"/>
            <a:chExt cx="8820" cy="5940"/>
          </a:xfrm>
        </p:grpSpPr>
        <p:sp>
          <p:nvSpPr>
            <p:cNvPr id="76853" name="AutoShape 53"/>
            <p:cNvSpPr>
              <a:spLocks noChangeArrowheads="1"/>
            </p:cNvSpPr>
            <p:nvPr/>
          </p:nvSpPr>
          <p:spPr bwMode="auto">
            <a:xfrm>
              <a:off x="3681" y="6894"/>
              <a:ext cx="5400" cy="198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4001"/>
              </a:srgbClr>
            </a:solidFill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4" name="AutoShape 54"/>
            <p:cNvSpPr>
              <a:spLocks noChangeArrowheads="1"/>
            </p:cNvSpPr>
            <p:nvPr/>
          </p:nvSpPr>
          <p:spPr bwMode="auto">
            <a:xfrm>
              <a:off x="1881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5" name="AutoShape 55"/>
            <p:cNvSpPr>
              <a:spLocks noChangeArrowheads="1"/>
            </p:cNvSpPr>
            <p:nvPr/>
          </p:nvSpPr>
          <p:spPr bwMode="auto">
            <a:xfrm>
              <a:off x="6909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6" name="Line 56"/>
            <p:cNvSpPr>
              <a:spLocks noChangeShapeType="1"/>
            </p:cNvSpPr>
            <p:nvPr/>
          </p:nvSpPr>
          <p:spPr bwMode="auto">
            <a:xfrm>
              <a:off x="4221" y="9414"/>
              <a:ext cx="45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>
              <a:off x="42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>
              <a:off x="87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>
              <a:off x="6381" y="8874"/>
              <a:ext cx="0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6860" name="Rectangle 60"/>
          <p:cNvSpPr>
            <a:spLocks noChangeArrowheads="1"/>
          </p:cNvSpPr>
          <p:nvPr/>
        </p:nvSpPr>
        <p:spPr bwMode="auto">
          <a:xfrm>
            <a:off x="2819400" y="1600200"/>
            <a:ext cx="4251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Независимая оценка </a:t>
            </a:r>
          </a:p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76861" name="Rectangle 61"/>
          <p:cNvSpPr>
            <a:spLocks noChangeArrowheads="1"/>
          </p:cNvSpPr>
          <p:nvPr/>
        </p:nvSpPr>
        <p:spPr bwMode="auto">
          <a:xfrm>
            <a:off x="609600" y="4191000"/>
            <a:ext cx="36881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 </a:t>
            </a:r>
          </a:p>
          <a:p>
            <a:pPr algn="ctr"/>
            <a:r>
              <a:rPr lang="ru-RU" b="1" i="1" dirty="0" smtClean="0"/>
              <a:t>подготовки </a:t>
            </a:r>
            <a:endParaRPr lang="ru-RU" dirty="0"/>
          </a:p>
          <a:p>
            <a:pPr algn="ctr"/>
            <a:r>
              <a:rPr lang="ru-RU" b="1" i="1" dirty="0"/>
              <a:t>обучающихся </a:t>
            </a:r>
            <a:endParaRPr lang="ru-RU" dirty="0"/>
          </a:p>
          <a:p>
            <a:pPr algn="ctr"/>
            <a:r>
              <a:rPr lang="ru-RU" b="1" i="1" dirty="0"/>
              <a:t>(ст. 95.1 ФЗ-273)</a:t>
            </a:r>
          </a:p>
        </p:txBody>
      </p:sp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5580112" y="3945247"/>
            <a:ext cx="32432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образовательной </a:t>
            </a:r>
            <a:endParaRPr lang="ru-RU" dirty="0"/>
          </a:p>
          <a:p>
            <a:pPr algn="ctr"/>
            <a:r>
              <a:rPr lang="ru-RU" b="1" i="1" dirty="0" smtClean="0"/>
              <a:t>деятельности организаций,</a:t>
            </a:r>
          </a:p>
          <a:p>
            <a:pPr algn="ctr"/>
            <a:r>
              <a:rPr lang="ru-RU" b="1" i="1" dirty="0" smtClean="0"/>
              <a:t> осуществляющих</a:t>
            </a:r>
          </a:p>
          <a:p>
            <a:pPr algn="ctr"/>
            <a:r>
              <a:rPr lang="ru-RU" b="1" i="1" dirty="0" smtClean="0"/>
              <a:t>образовательную деятельность</a:t>
            </a:r>
            <a:endParaRPr lang="ru-RU" dirty="0"/>
          </a:p>
          <a:p>
            <a:pPr algn="ctr"/>
            <a:r>
              <a:rPr lang="ru-RU" b="1" i="1" dirty="0"/>
              <a:t> 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  <a:r>
              <a:rPr lang="ru-RU" dirty="0"/>
              <a:t> </a:t>
            </a: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6228184" y="332656"/>
            <a:ext cx="27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31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901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77081"/>
            <a:ext cx="7363544" cy="77708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</a:rPr>
              <a:t>Независимая оценка качества образовательной деятельности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549498" y="1354108"/>
            <a:ext cx="2129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/>
              <a:t>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553200" y="199707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/>
              <a:t>, </a:t>
            </a:r>
            <a:r>
              <a:rPr lang="ru-RU" b="1" dirty="0"/>
              <a:t>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1905000"/>
            <a:ext cx="8229600" cy="4267545"/>
            <a:chOff x="2754" y="4035"/>
            <a:chExt cx="11880" cy="5917"/>
          </a:xfrm>
        </p:grpSpPr>
        <p:sp>
          <p:nvSpPr>
            <p:cNvPr id="110607" name="AutoShape 15"/>
            <p:cNvSpPr>
              <a:spLocks noChangeArrowheads="1"/>
            </p:cNvSpPr>
            <p:nvPr/>
          </p:nvSpPr>
          <p:spPr bwMode="auto">
            <a:xfrm>
              <a:off x="2754" y="4035"/>
              <a:ext cx="3240" cy="5917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08" name="AutoShape 16"/>
            <p:cNvSpPr>
              <a:spLocks noChangeArrowheads="1"/>
            </p:cNvSpPr>
            <p:nvPr/>
          </p:nvSpPr>
          <p:spPr bwMode="auto">
            <a:xfrm>
              <a:off x="7074" y="4035"/>
              <a:ext cx="3240" cy="5917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09" name="AutoShape 17"/>
            <p:cNvSpPr>
              <a:spLocks noChangeArrowheads="1"/>
            </p:cNvSpPr>
            <p:nvPr/>
          </p:nvSpPr>
          <p:spPr bwMode="auto">
            <a:xfrm>
              <a:off x="11394" y="4035"/>
              <a:ext cx="3240" cy="5811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8999"/>
              </a:srgbClr>
            </a:solidFill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10" name="AutoShape 18"/>
            <p:cNvSpPr>
              <a:spLocks noChangeArrowheads="1"/>
            </p:cNvSpPr>
            <p:nvPr/>
          </p:nvSpPr>
          <p:spPr bwMode="auto">
            <a:xfrm>
              <a:off x="5994" y="6195"/>
              <a:ext cx="108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11" name="AutoShape 19"/>
            <p:cNvSpPr>
              <a:spLocks noChangeArrowheads="1"/>
            </p:cNvSpPr>
            <p:nvPr/>
          </p:nvSpPr>
          <p:spPr bwMode="auto">
            <a:xfrm>
              <a:off x="10314" y="6195"/>
              <a:ext cx="108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827584" y="2062467"/>
            <a:ext cx="187220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700" dirty="0" smtClean="0"/>
              <a:t>  Департамент образования области, органы местного самоуправления с участием общественных организаций, общественных объединений  формируют </a:t>
            </a:r>
          </a:p>
          <a:p>
            <a:pPr eaLnBrk="0" hangingPunct="0"/>
            <a:r>
              <a:rPr lang="ru-RU" sz="1700" b="1" dirty="0" smtClean="0"/>
              <a:t>общественный совет </a:t>
            </a:r>
            <a:endParaRPr lang="ru-RU" sz="1700" b="1" dirty="0"/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3733800" y="1981200"/>
            <a:ext cx="2209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/>
              <a:t>Критерии: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открытость и доступность информации об ОО,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комфортность условий,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доброжелатель-ность, вежливость, компетентность работников,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800" dirty="0" smtClean="0"/>
              <a:t> удовлетворенность качеством  образовательной деятельности</a:t>
            </a:r>
          </a:p>
          <a:p>
            <a:pPr eaLnBrk="0" hangingPunct="0">
              <a:buFont typeface="Arial" pitchFamily="34" charset="0"/>
              <a:buChar char="•"/>
            </a:pPr>
            <a:endParaRPr lang="ru-RU" sz="1800" dirty="0" smtClean="0"/>
          </a:p>
          <a:p>
            <a:pPr eaLnBrk="0" hangingPunct="0"/>
            <a:endParaRPr lang="ru-RU" sz="1800" dirty="0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6705600" y="2057400"/>
            <a:ext cx="2209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/>
              <a:t>Опрашиваются родители, школьники.</a:t>
            </a:r>
          </a:p>
          <a:p>
            <a:pPr eaLnBrk="0" hangingPunct="0"/>
            <a:r>
              <a:rPr lang="ru-RU" dirty="0" smtClean="0"/>
              <a:t>Информация о результатах доступна,</a:t>
            </a:r>
          </a:p>
          <a:p>
            <a:pPr eaLnBrk="0" hangingPunct="0"/>
            <a:r>
              <a:rPr lang="ru-RU" dirty="0" smtClean="0"/>
              <a:t>размещается в сети «Интернет» на официальных сайтах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sz="1800" dirty="0"/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5434652" y="221596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4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" y="-5994"/>
            <a:ext cx="18716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11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195263"/>
            <a:ext cx="8229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2300" dirty="0" smtClean="0"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61407"/>
              </p:ext>
            </p:extLst>
          </p:nvPr>
        </p:nvGraphicFramePr>
        <p:xfrm>
          <a:off x="683563" y="1310779"/>
          <a:ext cx="8231841" cy="5013821"/>
        </p:xfrm>
        <a:graphic>
          <a:graphicData uri="http://schemas.openxmlformats.org/drawingml/2006/table">
            <a:tbl>
              <a:tblPr/>
              <a:tblGrid>
                <a:gridCol w="3101730"/>
                <a:gridCol w="261999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  <a:gridCol w="405676"/>
              </a:tblGrid>
              <a:tr h="34940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Комфортность условий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Доброжелательность, вежливость, компетентность работников 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Удовлетворенность качеством образовательной деятельности организации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0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ДОО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ского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МР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2.1 Материально-техническое и информационное обеспечение организации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2.2 Наличие необходимых условий для охраны и укрепления здоровья, организации питания обучающихся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2.3 Условия для индивидуальной работы с обучающимися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2.4 Наличие дополнительных образовательных программ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2.5 Наличие возможности развития творческих способностей и интересов обучающихся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2.6 Наличие возможности оказания психолого-педагогической, медицинской и социальной помощи обучающимся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2.7 Наличие условий организации обучения и воспитания обучающихся с ограниченными возможностями здоровья и инвалидов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3.1 Доля получателей образовательных услуг, положительно оценивающих доброжелательность и вежливость работников организации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3.2 Доля получателей образовательных услуг, удовлетворенных компетентностью работников организации,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4.1 Доля получателей образовательных услуг, удовлетворенных материально-техническим обеспечением организации,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4.2 Доля получателей образовательных услуг, удовлетворенных качеством предоставляемых образовательных услуг,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4.3 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a:t>
                      </a:r>
                    </a:p>
                  </a:txBody>
                  <a:tcPr marL="6337" marR="6337" marT="6337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27 "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Цветик"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88,50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71,65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28 "Солнышко"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96,84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</a:tr>
              <a:tr h="1363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«Колокольчик»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96,39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 "Ленинец"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5 "Радуга"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75,13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 "Октябренок"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90,91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83,16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18 "Теремок"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17 "Елочка"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6 "Ягодка"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77,40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10 "Калинка"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12 "Полянка"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97,46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14 "Сказка"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88,75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</a:tr>
              <a:tr h="1255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«Аленушка»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8 "Колосок"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97,21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15 "Ленок"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комбинированного вида № 4 "Буратино"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80,45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22 "Малыш"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86,55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21 "Звездочка"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9,81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«Дюймовочка»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общеразвивающего вида № 20 "Теремок"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7,98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87,93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73,64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82,32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</a:tr>
              <a:tr h="120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МДОУ детский сад № 7 "Берёзка"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5,24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6,59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9,05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98,57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97,62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92,86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6337" marR="6337" marT="6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52600" y="332657"/>
            <a:ext cx="7139880" cy="7056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Оценка качества образовательной деятельности</a:t>
            </a:r>
            <a:endParaRPr lang="ru-RU" sz="2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2600" y="6172200"/>
            <a:ext cx="6946900" cy="7921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66CC"/>
                </a:solidFill>
                <a:latin typeface="Arial" pitchFamily="34" charset="0"/>
                <a:ea typeface="+mn-ea"/>
                <a:cs typeface="Arial" pitchFamily="34" charset="0"/>
              </a:rPr>
              <a:t>Цветовая дифференциация значений: зеленый цвет – высокие значения, красный цвет – низкие значения.</a:t>
            </a:r>
            <a:endParaRPr lang="ru-RU" sz="1400" b="1" i="1" dirty="0">
              <a:solidFill>
                <a:srgbClr val="0066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980728"/>
            <a:ext cx="19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(ст. </a:t>
            </a:r>
            <a:r>
              <a:rPr lang="ru-RU" b="1" i="1" dirty="0" smtClean="0">
                <a:solidFill>
                  <a:prstClr val="black"/>
                </a:solidFill>
              </a:rPr>
              <a:t>95.2 </a:t>
            </a:r>
            <a:r>
              <a:rPr lang="ru-RU" b="1" i="1" dirty="0">
                <a:solidFill>
                  <a:prstClr val="black"/>
                </a:solidFill>
              </a:rPr>
              <a:t>ФЗ-273)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33708" y="51518"/>
            <a:ext cx="263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62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367736" cy="15121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системой образования 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включает в себя: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9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9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0" i="1" dirty="0" smtClean="0">
                <a:solidFill>
                  <a:schemeClr val="tx1"/>
                </a:solidFill>
              </a:rPr>
              <a:t>(ст. 89  ФЗ-273 от 29 декабря 2012г.)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2950295"/>
            <a:ext cx="84352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Независимая оценка качества образования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Общественная, профессионально-общественная аккредитация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Проведение мониторинга в системе образования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/>
              <a:t>Государственная </a:t>
            </a:r>
            <a:r>
              <a:rPr lang="ru-RU" sz="2400" dirty="0" smtClean="0"/>
              <a:t>регламентация образовательной деятельности (</a:t>
            </a:r>
            <a:r>
              <a:rPr lang="ru-RU" sz="2400" dirty="0"/>
              <a:t>лицензирование, аккредитация, государственный контроль (надзор</a:t>
            </a:r>
            <a:r>
              <a:rPr lang="ru-RU" sz="2400" dirty="0" smtClean="0"/>
              <a:t>))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4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0" y="0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78082" y="0"/>
            <a:ext cx="726591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0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9860"/>
            <a:ext cx="8316922" cy="451974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+mn-lt"/>
                <a:cs typeface="Times New Roman" pitchFamily="18" charset="0"/>
              </a:rPr>
              <a:t> </a:t>
            </a:r>
            <a:r>
              <a:rPr lang="ru-RU" sz="1800" dirty="0" smtClean="0">
                <a:latin typeface="+mn-lt"/>
                <a:cs typeface="Arial" pitchFamily="34" charset="0"/>
              </a:rPr>
              <a:t>- </a:t>
            </a:r>
            <a:r>
              <a:rPr lang="ru-RU" sz="1800" dirty="0">
                <a:latin typeface="+mn-lt"/>
                <a:cs typeface="Arial" pitchFamily="34" charset="0"/>
              </a:rPr>
              <a:t>мониторинг реализации ФГОС общего образования в 7-х классах общеобразовательных организаций;</a:t>
            </a:r>
            <a:br>
              <a:rPr lang="ru-RU" sz="1800" dirty="0">
                <a:latin typeface="+mn-lt"/>
                <a:cs typeface="Arial" pitchFamily="34" charset="0"/>
              </a:rPr>
            </a:br>
            <a:r>
              <a:rPr lang="ru-RU" sz="1800" dirty="0">
                <a:latin typeface="+mn-lt"/>
                <a:cs typeface="Arial" pitchFamily="34" charset="0"/>
              </a:rPr>
              <a:t>- мониторинг предметных результатов за курс начальной школы обучающихся 5-х классов (математика) общеобразовательных организаций (октябрь 2016 г.);</a:t>
            </a:r>
            <a:br>
              <a:rPr lang="ru-RU" sz="1800" dirty="0">
                <a:latin typeface="+mn-lt"/>
                <a:cs typeface="Arial" pitchFamily="34" charset="0"/>
              </a:rPr>
            </a:br>
            <a:r>
              <a:rPr lang="ru-RU" sz="1800" dirty="0">
                <a:latin typeface="+mn-lt"/>
                <a:cs typeface="Arial" pitchFamily="34" charset="0"/>
              </a:rPr>
              <a:t>- мониторинг психолого-педагогических условий реализации основной образовательной программы дошкольного образования в соответствии с требованиям ФГОС ДО;</a:t>
            </a:r>
            <a:br>
              <a:rPr lang="ru-RU" sz="1800" dirty="0">
                <a:latin typeface="+mn-lt"/>
                <a:cs typeface="Arial" pitchFamily="34" charset="0"/>
              </a:rPr>
            </a:br>
            <a:r>
              <a:rPr lang="ru-RU" sz="1800" dirty="0">
                <a:latin typeface="+mn-lt"/>
                <a:cs typeface="Arial" pitchFamily="34" charset="0"/>
              </a:rPr>
              <a:t>- мониторинг учебных достижений обучающихся профессиональных образовательных организаций по общеобразовательной дисциплине «Информатика и ИКТ»; </a:t>
            </a:r>
            <a:br>
              <a:rPr lang="ru-RU" sz="1800" dirty="0">
                <a:latin typeface="+mn-lt"/>
                <a:cs typeface="Arial" pitchFamily="34" charset="0"/>
              </a:rPr>
            </a:br>
            <a:r>
              <a:rPr lang="ru-RU" sz="1800" dirty="0">
                <a:latin typeface="+mn-lt"/>
                <a:cs typeface="Arial" pitchFamily="34" charset="0"/>
              </a:rPr>
              <a:t>- мониторинг учебных достижений обучающихся по профессии «Автомеханик» (квалификация «Слесарь по ремонту автомобилей»);</a:t>
            </a:r>
            <a:br>
              <a:rPr lang="ru-RU" sz="1800" dirty="0">
                <a:latin typeface="+mn-lt"/>
                <a:cs typeface="Arial" pitchFamily="34" charset="0"/>
              </a:rPr>
            </a:br>
            <a:r>
              <a:rPr lang="ru-RU" sz="1800" dirty="0" smtClean="0">
                <a:latin typeface="+mn-lt"/>
                <a:cs typeface="Arial" pitchFamily="34" charset="0"/>
              </a:rPr>
              <a:t>- мониторинг факторов, влияющих на качество образования в общеобразовательных организациях, показывающих высокие и  низкие образовательные результаты</a:t>
            </a:r>
            <a:br>
              <a:rPr lang="ru-RU" sz="1800" dirty="0" smtClean="0">
                <a:latin typeface="+mn-lt"/>
                <a:cs typeface="Arial" pitchFamily="34" charset="0"/>
              </a:rPr>
            </a:br>
            <a:endParaRPr lang="ru-RU" sz="1800" dirty="0"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778396"/>
            <a:ext cx="5904656" cy="5760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Мониторинги и исследования: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8864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146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-2" y="0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78083" y="0"/>
            <a:ext cx="726591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980728"/>
            <a:ext cx="612068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Мониторинги </a:t>
            </a:r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исследования</a:t>
            </a:r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8064896" cy="266429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720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мониторинг удовлетворённости  образованием выпускников, обучавшихся по программам подготовки квалифицированных рабочих;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- мониторинг удовлетворённости  образованием выпускников, обучавшихся по программам подготовки специалистов;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- подготовка аналитического доклада</a:t>
            </a:r>
            <a:r>
              <a:rPr lang="ru-RU" sz="7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о качестве образования в регионе (начальное общее, основное общее, среднее общее образование);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- анализ результатов ГИА 11;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- анализ результатов ГИА </a:t>
            </a:r>
            <a:r>
              <a:rPr lang="ru-RU" sz="7200" dirty="0" smtClean="0">
                <a:solidFill>
                  <a:schemeClr val="tx1"/>
                </a:solidFill>
                <a:cs typeface="Arial" pitchFamily="34" charset="0"/>
              </a:rPr>
              <a:t>9.</a:t>
            </a:r>
            <a:endParaRPr lang="ru-RU" sz="7200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+mj-ea"/>
                <a:cs typeface="Arial" pitchFamily="34" charset="0"/>
              </a:rPr>
              <a:t>- технологическое сопровождение мониторинга обеспеченности учебниками обучающихся общеобразовательных организаций на основе данных из ГИР АСИОУ;</a:t>
            </a:r>
            <a:br>
              <a:rPr lang="ru-RU" dirty="0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Arial" pitchFamily="34" charset="0"/>
              </a:rPr>
              <a:t>- технологическое сопровождение мониторинга склонности обучающихся к употреблению психоактивных веществ;</a:t>
            </a:r>
            <a:br>
              <a:rPr lang="ru-RU" dirty="0">
                <a:solidFill>
                  <a:prstClr val="black"/>
                </a:solidFill>
                <a:ea typeface="+mj-ea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4121" y="260648"/>
            <a:ext cx="28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293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19489" y="147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83285" y="147"/>
            <a:ext cx="726071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192688" cy="13681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ВСОКО </a:t>
            </a:r>
            <a:b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Внутренняя система оценки качества образования</a:t>
            </a:r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9935" y="4866358"/>
            <a:ext cx="6048672" cy="576064"/>
          </a:xfrm>
        </p:spPr>
        <p:txBody>
          <a:bodyPr>
            <a:normAutofit fontScale="40000" lnSpcReduction="20000"/>
          </a:bodyPr>
          <a:lstStyle/>
          <a:p>
            <a:r>
              <a:rPr lang="ru-RU" sz="7000" dirty="0" smtClean="0">
                <a:solidFill>
                  <a:schemeClr val="tx1"/>
                </a:solidFill>
                <a:cs typeface="Times New Roman" pitchFamily="18" charset="0"/>
              </a:rPr>
              <a:t>анализ  и интерпретация  результатов</a:t>
            </a:r>
            <a:endParaRPr lang="ru-RU" sz="70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3473" y="2188895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dirty="0" smtClean="0">
                <a:cs typeface="Times New Roman" pitchFamily="18" charset="0"/>
              </a:rPr>
              <a:t>(ст.28 п. 3.13  </a:t>
            </a:r>
            <a:r>
              <a:rPr lang="ru-RU" sz="2000" b="1" i="1" dirty="0"/>
              <a:t>ФЗ-273</a:t>
            </a:r>
            <a:r>
              <a:rPr lang="ru-RU" sz="2000" b="1" i="1" dirty="0" smtClean="0">
                <a:cs typeface="Times New Roman" pitchFamily="18" charset="0"/>
              </a:rPr>
              <a:t>)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1186" y="3758362"/>
            <a:ext cx="15816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  <a:cs typeface="Times New Roman" pitchFamily="18" charset="0"/>
              </a:rPr>
              <a:t>система </a:t>
            </a:r>
          </a:p>
          <a:p>
            <a:pPr lvl="0" algn="ctr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  <a:cs typeface="Times New Roman" pitchFamily="18" charset="0"/>
              </a:rPr>
              <a:t>оценки</a:t>
            </a:r>
            <a:endParaRPr lang="ru-RU" sz="3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4092" y="33761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 оценочные инструменты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4092" y="3847796"/>
            <a:ext cx="3699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cs typeface="Times New Roman" pitchFamily="18" charset="0"/>
              </a:rPr>
              <a:t>оценочные процедуры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1704" y="4312360"/>
            <a:ext cx="3796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графики оценки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2530624" y="2852936"/>
            <a:ext cx="583468" cy="2520280"/>
          </a:xfrm>
          <a:prstGeom prst="leftBrace">
            <a:avLst>
              <a:gd name="adj1" fmla="val 37500"/>
              <a:gd name="adj2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0764" y="2852936"/>
            <a:ext cx="923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cs typeface="Times New Roman" pitchFamily="18" charset="0"/>
              </a:rPr>
              <a:t>цели</a:t>
            </a:r>
            <a:endParaRPr lang="ru-RU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0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E5~1\AppData\Local\Temp\bat13C5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1"/>
          <a:stretch/>
        </p:blipFill>
        <p:spPr bwMode="auto">
          <a:xfrm>
            <a:off x="19489" y="147"/>
            <a:ext cx="187808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CE5~1\AppData\Local\Temp\bat808C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 bwMode="auto">
          <a:xfrm>
            <a:off x="1883285" y="147"/>
            <a:ext cx="726071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CE5~1\AppData\Local\Temp\bat71CD.tmp\Без имени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/>
          <a:stretch/>
        </p:blipFill>
        <p:spPr bwMode="auto">
          <a:xfrm rot="10800000">
            <a:off x="-2" y="5301208"/>
            <a:ext cx="91440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4632" cy="50405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Контакты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992888" cy="336192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«Центр оценки и контроля качества образования»</a:t>
            </a:r>
          </a:p>
          <a:p>
            <a:endParaRPr lang="ru-RU" sz="2600" dirty="0" smtClean="0"/>
          </a:p>
          <a:p>
            <a:r>
              <a:rPr lang="ru-RU" sz="2600" dirty="0" smtClean="0">
                <a:solidFill>
                  <a:schemeClr val="tx1"/>
                </a:solidFill>
              </a:rPr>
              <a:t>Адрес </a:t>
            </a:r>
            <a:r>
              <a:rPr lang="ru-RU" sz="2600" dirty="0">
                <a:solidFill>
                  <a:schemeClr val="tx1"/>
                </a:solidFill>
              </a:rPr>
              <a:t>электронной почты: </a:t>
            </a:r>
            <a:r>
              <a:rPr lang="en-US" sz="2600" dirty="0">
                <a:solidFill>
                  <a:schemeClr val="tx1"/>
                </a:solidFill>
                <a:hlinkClick r:id="rId3"/>
              </a:rPr>
              <a:t>molodcova@</a:t>
            </a:r>
            <a:r>
              <a:rPr lang="ru-RU" sz="2600" dirty="0" smtClean="0">
                <a:solidFill>
                  <a:schemeClr val="tx1"/>
                </a:solidFill>
                <a:hlinkClick r:id="rId3"/>
              </a:rPr>
              <a:t>coikko.ru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Телефоны</a:t>
            </a:r>
            <a:r>
              <a:rPr lang="ru-RU" sz="2600" dirty="0">
                <a:solidFill>
                  <a:schemeClr val="tx1"/>
                </a:solidFill>
              </a:rPr>
              <a:t>: 8(4852)73 39 </a:t>
            </a:r>
            <a:r>
              <a:rPr lang="ru-RU" sz="2600" dirty="0" smtClean="0">
                <a:solidFill>
                  <a:schemeClr val="tx1"/>
                </a:solidFill>
              </a:rPr>
              <a:t>63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0" y="1152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6935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685800" y="1295400"/>
            <a:ext cx="8153400" cy="5029200"/>
            <a:chOff x="1881" y="6894"/>
            <a:chExt cx="8820" cy="5940"/>
          </a:xfrm>
        </p:grpSpPr>
        <p:sp>
          <p:nvSpPr>
            <p:cNvPr id="76853" name="AutoShape 53"/>
            <p:cNvSpPr>
              <a:spLocks noChangeArrowheads="1"/>
            </p:cNvSpPr>
            <p:nvPr/>
          </p:nvSpPr>
          <p:spPr bwMode="auto">
            <a:xfrm>
              <a:off x="3681" y="6894"/>
              <a:ext cx="5400" cy="198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4001"/>
              </a:srgbClr>
            </a:solidFill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4" name="AutoShape 54"/>
            <p:cNvSpPr>
              <a:spLocks noChangeArrowheads="1"/>
            </p:cNvSpPr>
            <p:nvPr/>
          </p:nvSpPr>
          <p:spPr bwMode="auto">
            <a:xfrm>
              <a:off x="1881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5" name="AutoShape 55"/>
            <p:cNvSpPr>
              <a:spLocks noChangeArrowheads="1"/>
            </p:cNvSpPr>
            <p:nvPr/>
          </p:nvSpPr>
          <p:spPr bwMode="auto">
            <a:xfrm>
              <a:off x="6909" y="10134"/>
              <a:ext cx="3792" cy="27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5999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6" name="Line 56"/>
            <p:cNvSpPr>
              <a:spLocks noChangeShapeType="1"/>
            </p:cNvSpPr>
            <p:nvPr/>
          </p:nvSpPr>
          <p:spPr bwMode="auto">
            <a:xfrm>
              <a:off x="4221" y="9414"/>
              <a:ext cx="45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>
              <a:off x="42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>
              <a:off x="8721" y="941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>
              <a:off x="6381" y="8874"/>
              <a:ext cx="0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6860" name="Rectangle 60"/>
          <p:cNvSpPr>
            <a:spLocks noChangeArrowheads="1"/>
          </p:cNvSpPr>
          <p:nvPr/>
        </p:nvSpPr>
        <p:spPr bwMode="auto">
          <a:xfrm>
            <a:off x="2819400" y="1600200"/>
            <a:ext cx="4251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Независимая оценка </a:t>
            </a:r>
          </a:p>
          <a:p>
            <a:pPr eaLnBrk="0" hangingPunct="0"/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76861" name="Rectangle 61"/>
          <p:cNvSpPr>
            <a:spLocks noChangeArrowheads="1"/>
          </p:cNvSpPr>
          <p:nvPr/>
        </p:nvSpPr>
        <p:spPr bwMode="auto">
          <a:xfrm>
            <a:off x="609600" y="4191000"/>
            <a:ext cx="36881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 </a:t>
            </a:r>
          </a:p>
          <a:p>
            <a:pPr algn="ctr"/>
            <a:r>
              <a:rPr lang="ru-RU" b="1" i="1" dirty="0" smtClean="0"/>
              <a:t>подготовки </a:t>
            </a:r>
            <a:endParaRPr lang="ru-RU" dirty="0"/>
          </a:p>
          <a:p>
            <a:pPr algn="ctr"/>
            <a:r>
              <a:rPr lang="ru-RU" b="1" i="1" dirty="0"/>
              <a:t>обучающихся </a:t>
            </a:r>
            <a:endParaRPr lang="ru-RU" dirty="0"/>
          </a:p>
          <a:p>
            <a:pPr algn="ctr"/>
            <a:r>
              <a:rPr lang="ru-RU" b="1" i="1" dirty="0"/>
              <a:t>(ст. 95.1 ФЗ-273)</a:t>
            </a:r>
          </a:p>
        </p:txBody>
      </p:sp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5580112" y="3945247"/>
            <a:ext cx="32432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/>
              <a:t>Независимая оценка качества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образовательной </a:t>
            </a:r>
            <a:endParaRPr lang="ru-RU" dirty="0"/>
          </a:p>
          <a:p>
            <a:pPr algn="ctr"/>
            <a:r>
              <a:rPr lang="ru-RU" b="1" i="1" dirty="0" smtClean="0"/>
              <a:t>деятельности организаций,</a:t>
            </a:r>
          </a:p>
          <a:p>
            <a:pPr algn="ctr"/>
            <a:r>
              <a:rPr lang="ru-RU" b="1" i="1" dirty="0" smtClean="0"/>
              <a:t> осуществляющих</a:t>
            </a:r>
          </a:p>
          <a:p>
            <a:pPr algn="ctr"/>
            <a:r>
              <a:rPr lang="ru-RU" b="1" i="1" dirty="0" smtClean="0"/>
              <a:t>образовательную деятельность</a:t>
            </a:r>
            <a:endParaRPr lang="ru-RU" dirty="0"/>
          </a:p>
          <a:p>
            <a:pPr algn="ctr"/>
            <a:r>
              <a:rPr lang="ru-RU" b="1" i="1" dirty="0"/>
              <a:t> (ст. </a:t>
            </a:r>
            <a:r>
              <a:rPr lang="ru-RU" b="1" i="1" dirty="0" smtClean="0"/>
              <a:t>95.2 </a:t>
            </a:r>
            <a:r>
              <a:rPr lang="ru-RU" b="1" i="1" dirty="0"/>
              <a:t>ФЗ-273)</a:t>
            </a:r>
            <a:r>
              <a:rPr lang="ru-RU" dirty="0"/>
              <a:t> </a:t>
            </a: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5449118" y="332656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09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0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Федеральный уровень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85800" y="1219200"/>
            <a:ext cx="7772400" cy="5334000"/>
            <a:chOff x="3474" y="1571"/>
            <a:chExt cx="9540" cy="7020"/>
          </a:xfrm>
        </p:grpSpPr>
        <p:sp>
          <p:nvSpPr>
            <p:cNvPr id="6155" name="AutoShape 5"/>
            <p:cNvSpPr>
              <a:spLocks noChangeArrowheads="1"/>
            </p:cNvSpPr>
            <p:nvPr/>
          </p:nvSpPr>
          <p:spPr bwMode="auto">
            <a:xfrm>
              <a:off x="3474" y="4811"/>
              <a:ext cx="3060" cy="144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56" name="AutoShape 6"/>
            <p:cNvSpPr>
              <a:spLocks noChangeArrowheads="1"/>
            </p:cNvSpPr>
            <p:nvPr/>
          </p:nvSpPr>
          <p:spPr bwMode="auto">
            <a:xfrm>
              <a:off x="9954" y="4811"/>
              <a:ext cx="3060" cy="144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57" name="AutoShape 7"/>
            <p:cNvSpPr>
              <a:spLocks noChangeArrowheads="1"/>
            </p:cNvSpPr>
            <p:nvPr/>
          </p:nvSpPr>
          <p:spPr bwMode="auto">
            <a:xfrm>
              <a:off x="6174" y="6431"/>
              <a:ext cx="3960" cy="216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4901"/>
              </a:srgbClr>
            </a:solidFill>
            <a:ln w="34925" cap="rnd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6158" name="Group 8"/>
            <p:cNvGrpSpPr>
              <a:grpSpLocks/>
            </p:cNvGrpSpPr>
            <p:nvPr/>
          </p:nvGrpSpPr>
          <p:grpSpPr bwMode="auto">
            <a:xfrm>
              <a:off x="4014" y="1571"/>
              <a:ext cx="8280" cy="4500"/>
              <a:chOff x="4014" y="1571"/>
              <a:chExt cx="8280" cy="4500"/>
            </a:xfrm>
          </p:grpSpPr>
          <p:sp>
            <p:nvSpPr>
              <p:cNvPr id="6159" name="AutoShape 9"/>
              <p:cNvSpPr>
                <a:spLocks noChangeArrowheads="1"/>
              </p:cNvSpPr>
              <p:nvPr/>
            </p:nvSpPr>
            <p:spPr bwMode="auto">
              <a:xfrm>
                <a:off x="9234" y="3191"/>
                <a:ext cx="3060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34901"/>
                </a:srgbClr>
              </a:solidFill>
              <a:ln w="349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0" name="AutoShape 10"/>
              <p:cNvSpPr>
                <a:spLocks noChangeArrowheads="1"/>
              </p:cNvSpPr>
              <p:nvPr/>
            </p:nvSpPr>
            <p:spPr bwMode="auto">
              <a:xfrm>
                <a:off x="4014" y="3191"/>
                <a:ext cx="3060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34901"/>
                </a:srgbClr>
              </a:solidFill>
              <a:ln w="349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61" name="AutoShape 11"/>
              <p:cNvSpPr>
                <a:spLocks noChangeArrowheads="1"/>
              </p:cNvSpPr>
              <p:nvPr/>
            </p:nvSpPr>
            <p:spPr bwMode="auto">
              <a:xfrm rot="5400000">
                <a:off x="6714" y="3551"/>
                <a:ext cx="2880" cy="2160"/>
              </a:xfrm>
              <a:custGeom>
                <a:avLst/>
                <a:gdLst>
                  <a:gd name="T0" fmla="*/ 2160 w 21600"/>
                  <a:gd name="T1" fmla="*/ 0 h 21600"/>
                  <a:gd name="T2" fmla="*/ 0 w 21600"/>
                  <a:gd name="T3" fmla="*/ 1080 h 21600"/>
                  <a:gd name="T4" fmla="*/ 2160 w 21600"/>
                  <a:gd name="T5" fmla="*/ 2160 h 21600"/>
                  <a:gd name="T6" fmla="*/ 2880 w 21600"/>
                  <a:gd name="T7" fmla="*/ 108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00">
                  <a:alpha val="85881"/>
                </a:srgbClr>
              </a:solidFill>
              <a:ln w="34925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162" name="Group 12"/>
              <p:cNvGrpSpPr>
                <a:grpSpLocks/>
              </p:cNvGrpSpPr>
              <p:nvPr/>
            </p:nvGrpSpPr>
            <p:grpSpPr bwMode="auto">
              <a:xfrm>
                <a:off x="5094" y="1571"/>
                <a:ext cx="6480" cy="1440"/>
                <a:chOff x="5094" y="1571"/>
                <a:chExt cx="6480" cy="1440"/>
              </a:xfrm>
            </p:grpSpPr>
            <p:sp>
              <p:nvSpPr>
                <p:cNvPr id="616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94" y="1571"/>
                  <a:ext cx="3060" cy="1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>
                    <a:alpha val="27058"/>
                  </a:srgbClr>
                </a:solidFill>
                <a:ln w="349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164" name="AutoShape 14"/>
                <p:cNvSpPr>
                  <a:spLocks noChangeArrowheads="1"/>
                </p:cNvSpPr>
                <p:nvPr/>
              </p:nvSpPr>
              <p:spPr bwMode="auto">
                <a:xfrm>
                  <a:off x="8514" y="1571"/>
                  <a:ext cx="3060" cy="1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>
                    <a:alpha val="34901"/>
                  </a:srgbClr>
                </a:solidFill>
                <a:ln w="349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6148" name="Rectangle 15"/>
          <p:cNvSpPr>
            <a:spLocks noChangeArrowheads="1"/>
          </p:cNvSpPr>
          <p:nvPr/>
        </p:nvSpPr>
        <p:spPr bwMode="auto">
          <a:xfrm>
            <a:off x="2971800" y="4857750"/>
            <a:ext cx="3200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FF6600"/>
                </a:solidFill>
              </a:rPr>
              <a:t>ФИОКО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Единый центр анализа,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обработки и интерпретации </a:t>
            </a:r>
          </a:p>
          <a:p>
            <a:pPr algn="ctr" eaLnBrk="0" hangingPunct="0"/>
            <a:r>
              <a:rPr lang="ru-RU" sz="1800" b="1" dirty="0">
                <a:solidFill>
                  <a:srgbClr val="002060"/>
                </a:solidFill>
              </a:rPr>
              <a:t>данных</a:t>
            </a:r>
            <a:r>
              <a:rPr lang="ru-RU" sz="1800" dirty="0"/>
              <a:t> </a:t>
            </a:r>
          </a:p>
          <a:p>
            <a:pPr algn="ctr" eaLnBrk="0" hangingPunct="0"/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6019800" y="3571875"/>
            <a:ext cx="2438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100" b="1" dirty="0"/>
              <a:t>Международные сравнительные исследования</a:t>
            </a: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5562600" y="2438400"/>
            <a:ext cx="2133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100" b="1" dirty="0" smtClean="0"/>
              <a:t>Исследование </a:t>
            </a:r>
          </a:p>
          <a:p>
            <a:pPr algn="ctr" eaLnBrk="0" hangingPunct="0"/>
            <a:r>
              <a:rPr lang="ru-RU" sz="2100" b="1" dirty="0" smtClean="0"/>
              <a:t>компетенций </a:t>
            </a:r>
          </a:p>
          <a:p>
            <a:pPr algn="ctr" eaLnBrk="0" hangingPunct="0"/>
            <a:r>
              <a:rPr lang="ru-RU" sz="2100" b="1" dirty="0" smtClean="0"/>
              <a:t>учителей  (ИКУ)</a:t>
            </a:r>
            <a:endParaRPr lang="ru-RU" sz="2100" b="1" dirty="0"/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5181600" y="134937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ВПР</a:t>
            </a:r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2286000" y="134937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НИКО</a:t>
            </a:r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1447800" y="2566988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ГИА-11</a:t>
            </a:r>
          </a:p>
        </p:txBody>
      </p:sp>
      <p:sp>
        <p:nvSpPr>
          <p:cNvPr id="6154" name="Rectangle 22"/>
          <p:cNvSpPr>
            <a:spLocks noChangeArrowheads="1"/>
          </p:cNvSpPr>
          <p:nvPr/>
        </p:nvSpPr>
        <p:spPr bwMode="auto">
          <a:xfrm>
            <a:off x="990600" y="378777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/>
              <a:t>ГИА-9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5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594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5435600" y="334008"/>
            <a:ext cx="3505200" cy="2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7200" y="836712"/>
            <a:ext cx="7213600" cy="492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аттестация, 9 классы</a:t>
            </a:r>
          </a:p>
        </p:txBody>
      </p:sp>
      <p:sp>
        <p:nvSpPr>
          <p:cNvPr id="7173" name="Прямоугольник 29"/>
          <p:cNvSpPr>
            <a:spLocks noChangeArrowheads="1"/>
          </p:cNvSpPr>
          <p:nvPr/>
        </p:nvSpPr>
        <p:spPr bwMode="auto">
          <a:xfrm>
            <a:off x="3498056" y="1429871"/>
            <a:ext cx="2662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FF6600"/>
                </a:solidFill>
                <a:latin typeface="Cambria" pitchFamily="18" charset="0"/>
              </a:rPr>
              <a:t>2016-2017гг.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14499" y="3429794"/>
            <a:ext cx="7019925" cy="8651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94770" y="2276872"/>
            <a:ext cx="7019925" cy="792163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200" b="1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2E3192"/>
                </a:solidFill>
                <a:latin typeface="Cambria" pitchFamily="18" charset="0"/>
              </a:rPr>
              <a:t>Обязательные предметы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Cambria" pitchFamily="18" charset="0"/>
              </a:rPr>
              <a:t>(русский язык, математика)</a:t>
            </a:r>
          </a:p>
          <a:p>
            <a:pPr algn="ctr">
              <a:defRPr/>
            </a:pPr>
            <a:endParaRPr lang="ru-RU" altLang="ru-RU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19213" y="4509120"/>
            <a:ext cx="7019925" cy="4953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Аттестат = успешные результаты ГИА </a:t>
            </a:r>
          </a:p>
        </p:txBody>
      </p:sp>
    </p:spTree>
    <p:extLst>
      <p:ext uri="{BB962C8B-B14F-4D97-AF65-F5344CB8AC3E}">
        <p14:creationId xmlns:p14="http://schemas.microsoft.com/office/powerpoint/2010/main" val="16261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2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05150" y="3048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4811" y="761999"/>
            <a:ext cx="722791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2D3E93"/>
                </a:solidFill>
              </a:rPr>
              <a:t>Единый государственный экзамен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2057400"/>
            <a:ext cx="2736850" cy="865188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Информационная безопасность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6600" y="2057400"/>
            <a:ext cx="3167063" cy="865188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Технологическое совершенствование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(устная часть)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53200" y="2057400"/>
            <a:ext cx="2303463" cy="857250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Cambria" pitchFamily="18" charset="0"/>
              </a:rPr>
              <a:t>Общественное наблюдение</a:t>
            </a:r>
          </a:p>
        </p:txBody>
      </p:sp>
      <p:sp>
        <p:nvSpPr>
          <p:cNvPr id="16" name="Правая фигурная скобка 15"/>
          <p:cNvSpPr>
            <a:spLocks/>
          </p:cNvSpPr>
          <p:nvPr/>
        </p:nvSpPr>
        <p:spPr bwMode="auto">
          <a:xfrm rot="5400000">
            <a:off x="4456906" y="-1121568"/>
            <a:ext cx="746125" cy="8323262"/>
          </a:xfrm>
          <a:prstGeom prst="rightBrace">
            <a:avLst>
              <a:gd name="adj1" fmla="val 8212"/>
              <a:gd name="adj2" fmla="val 50000"/>
            </a:avLst>
          </a:prstGeom>
          <a:noFill/>
          <a:ln w="60325" algn="ctr">
            <a:solidFill>
              <a:srgbClr val="4A7EBB">
                <a:alpha val="58038"/>
              </a:srgbClr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100" y="3276600"/>
            <a:ext cx="8724900" cy="360363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dirty="0">
                <a:solidFill>
                  <a:schemeClr val="tx1"/>
                </a:solidFill>
                <a:latin typeface="Cambria" pitchFamily="18" charset="0"/>
              </a:rPr>
              <a:t>Объективность экзамена (онлайн видеонаблюдение)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6688" y="3716338"/>
            <a:ext cx="8724900" cy="433387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dirty="0">
                <a:solidFill>
                  <a:schemeClr val="tx1"/>
                </a:solidFill>
                <a:latin typeface="Cambria" pitchFamily="18" charset="0"/>
              </a:rPr>
              <a:t>Объективность результатов</a:t>
            </a:r>
          </a:p>
        </p:txBody>
      </p:sp>
      <p:sp>
        <p:nvSpPr>
          <p:cNvPr id="126019" name="Прямоугольник 1"/>
          <p:cNvSpPr>
            <a:spLocks noChangeArrowheads="1"/>
          </p:cNvSpPr>
          <p:nvPr/>
        </p:nvSpPr>
        <p:spPr bwMode="auto">
          <a:xfrm>
            <a:off x="1905000" y="4114800"/>
            <a:ext cx="568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2017 </a:t>
            </a:r>
            <a:r>
              <a:rPr lang="ru-RU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г.</a:t>
            </a:r>
          </a:p>
        </p:txBody>
      </p:sp>
      <p:sp>
        <p:nvSpPr>
          <p:cNvPr id="126020" name="Rectangle 68"/>
          <p:cNvSpPr>
            <a:spLocks noChangeArrowheads="1"/>
          </p:cNvSpPr>
          <p:nvPr/>
        </p:nvSpPr>
        <p:spPr bwMode="auto">
          <a:xfrm>
            <a:off x="533400" y="4800600"/>
            <a:ext cx="8382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ru-RU" sz="2400" b="1" dirty="0">
                <a:solidFill>
                  <a:schemeClr val="accent2"/>
                </a:solidFill>
              </a:rPr>
              <a:t>Без существенных изменений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отказ от части с выбором ответов </a:t>
            </a:r>
            <a:r>
              <a:rPr lang="ru-RU" sz="2400" dirty="0" smtClean="0"/>
              <a:t> (биология, химия )</a:t>
            </a:r>
            <a:r>
              <a:rPr lang="en-US" sz="2400" dirty="0" smtClean="0"/>
              <a:t>;</a:t>
            </a:r>
            <a:r>
              <a:rPr lang="ru-RU" sz="2400" dirty="0" smtClean="0"/>
              <a:t> технология </a:t>
            </a:r>
            <a:r>
              <a:rPr lang="ru-RU" sz="2400" dirty="0"/>
              <a:t>печати КИМ в аудитории и сканирования в ППЭ.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0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7543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517922"/>
            <a:ext cx="5688632" cy="5183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dirty="0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681543" y="980728"/>
            <a:ext cx="6435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62000" y="1676400"/>
            <a:ext cx="8229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177800">
              <a:tabLst>
                <a:tab pos="533400" algn="l"/>
                <a:tab pos="622300" algn="l"/>
              </a:tabLst>
              <a:defRPr/>
            </a:pPr>
            <a:r>
              <a:rPr lang="ru-RU" sz="2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Цели: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развитие единого образовательного пространства в Российской Федерации; 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развитие информационно-аналитической, технологической и методологической основы для принятия управленческих решений по развитию системы общего образования в Российской Федерации; </a:t>
            </a:r>
          </a:p>
          <a:p>
            <a:pPr marL="533400" indent="-177800">
              <a:buFontTx/>
              <a:buChar char="•"/>
              <a:tabLst>
                <a:tab pos="533400" algn="l"/>
                <a:tab pos="622300" algn="l"/>
              </a:tabLst>
              <a:defRPr/>
            </a:pPr>
            <a:r>
              <a:rPr lang="ru-RU" sz="2400" dirty="0"/>
              <a:t>содействие внедрению ФГОС.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62000" y="50292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177800">
              <a:defRPr/>
            </a:pPr>
            <a:r>
              <a:rPr lang="ru-RU" sz="2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Выборка:</a:t>
            </a:r>
          </a:p>
          <a:p>
            <a:pPr marL="533400" indent="-177800">
              <a:buFontTx/>
              <a:buChar char="•"/>
              <a:defRPr/>
            </a:pPr>
            <a:r>
              <a:rPr lang="ru-RU" sz="2400" dirty="0"/>
              <a:t>масштаб Российской Федерации;</a:t>
            </a:r>
          </a:p>
          <a:p>
            <a:pPr marL="533400" indent="-177800">
              <a:buFontTx/>
              <a:buChar char="•"/>
              <a:defRPr/>
            </a:pPr>
            <a:r>
              <a:rPr lang="ru-RU" sz="2400" dirty="0"/>
              <a:t>Группы субъектов Российской Федерации.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5486400" y="1886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30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838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508104" y="34104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7079704" cy="93001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</a:p>
        </p:txBody>
      </p:sp>
      <p:graphicFrame>
        <p:nvGraphicFramePr>
          <p:cNvPr id="106595" name="Group 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34656"/>
              </p:ext>
            </p:extLst>
          </p:nvPr>
        </p:nvGraphicFramePr>
        <p:xfrm>
          <a:off x="533400" y="1524000"/>
          <a:ext cx="8382000" cy="5113533"/>
        </p:xfrm>
        <a:graphic>
          <a:graphicData uri="http://schemas.openxmlformats.org/drawingml/2006/table">
            <a:tbl>
              <a:tblPr/>
              <a:tblGrid>
                <a:gridCol w="1198563"/>
                <a:gridCol w="7183437"/>
              </a:tblGrid>
              <a:tr h="1577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 , окружающий мир  4 класс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(трудности с пониманием текста, объяснением своего мнения, недостаточный самоконтроль, невнимательное прочтение условий; умение рассуждать логически; работа с графической и визуальной информацией)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  8-9 классы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(сложности с разработкой алгоритмов)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История, обществознание  6, 8 классы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соответствии с новым Историко-культурным стандартом)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октябрь-ноябрь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  5, 8 классы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  8 классы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химия, биология  10 классы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 6,8 классы  МХК  4 классы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6,10  классы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8677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837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120770" y="651852"/>
            <a:ext cx="6336704" cy="4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763688" y="1066801"/>
            <a:ext cx="698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национальные исследования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933954" y="1930627"/>
            <a:ext cx="3165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/>
              <a:t>Математика, начальная школа</a:t>
            </a:r>
            <a:endParaRPr lang="ru-RU" sz="1600" b="1" i="1" dirty="0"/>
          </a:p>
        </p:txBody>
      </p:sp>
      <p:pic>
        <p:nvPicPr>
          <p:cNvPr id="13317" name="Рисунок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8480"/>
            <a:ext cx="8231832" cy="43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606258" y="289264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b="1" i="1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28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1437</Words>
  <Application>Microsoft Office PowerPoint</Application>
  <PresentationFormat>Экран (4:3)</PresentationFormat>
  <Paragraphs>521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единой системе оценки качества образования  </vt:lpstr>
      <vt:lpstr>Управление системой образования  включает в себя:  (ст. 89  ФЗ-273 от 29 декабря 2012г.)</vt:lpstr>
      <vt:lpstr>Презентация PowerPoint</vt:lpstr>
      <vt:lpstr>Федеральный уровень</vt:lpstr>
      <vt:lpstr>Презентация PowerPoint</vt:lpstr>
      <vt:lpstr>Презентация PowerPoint</vt:lpstr>
      <vt:lpstr>НИКО</vt:lpstr>
      <vt:lpstr>НИКО</vt:lpstr>
      <vt:lpstr>Презентация PowerPoint</vt:lpstr>
      <vt:lpstr>Презентация PowerPoint</vt:lpstr>
      <vt:lpstr>НЕ егэ!</vt:lpstr>
      <vt:lpstr>2017 год</vt:lpstr>
      <vt:lpstr>Презентация PowerPoint</vt:lpstr>
      <vt:lpstr>Исследование компетенций учителей</vt:lpstr>
      <vt:lpstr>Презентация PowerPoint</vt:lpstr>
      <vt:lpstr>Презентация PowerPoint</vt:lpstr>
      <vt:lpstr>Презентация PowerPoint</vt:lpstr>
      <vt:lpstr>Независимая оценка качества образовательной деятельности</vt:lpstr>
      <vt:lpstr>Презентация PowerPoint</vt:lpstr>
      <vt:lpstr> - мониторинг реализации ФГОС общего образования в 7-х классах общеобразовательных организаций; - мониторинг предметных результатов за курс начальной школы обучающихся 5-х классов (математика) общеобразовательных организаций (октябрь 2016 г.); - мониторинг психолого-педагогических условий реализации основной образовательной программы дошкольного образования в соответствии с требованиям ФГОС ДО; - мониторинг учебных достижений обучающихся профессиональных образовательных организаций по общеобразовательной дисциплине «Информатика и ИКТ»;  - мониторинг учебных достижений обучающихся по профессии «Автомеханик» (квалификация «Слесарь по ремонту автомобилей»); - мониторинг факторов, влияющих на качество образования в общеобразовательных организациях, показывающих высокие и  низкие образовательные результаты </vt:lpstr>
      <vt:lpstr>Мониторинги и исследования: </vt:lpstr>
      <vt:lpstr> ВСОКО  Внутренняя система оценки качества образования </vt:lpstr>
      <vt:lpstr> 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Золотарева Елена Николаевна</cp:lastModifiedBy>
  <cp:revision>89</cp:revision>
  <dcterms:created xsi:type="dcterms:W3CDTF">2016-11-25T13:06:27Z</dcterms:created>
  <dcterms:modified xsi:type="dcterms:W3CDTF">2016-12-13T06:21:14Z</dcterms:modified>
</cp:coreProperties>
</file>