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9" r:id="rId4"/>
    <p:sldId id="258" r:id="rId5"/>
    <p:sldId id="257" r:id="rId6"/>
    <p:sldId id="260" r:id="rId7"/>
    <p:sldId id="261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8" autoAdjust="0"/>
    <p:restoredTop sz="94660"/>
  </p:normalViewPr>
  <p:slideViewPr>
    <p:cSldViewPr snapToGrid="0">
      <p:cViewPr>
        <p:scale>
          <a:sx n="75" d="100"/>
          <a:sy n="75" d="100"/>
        </p:scale>
        <p:origin x="62" y="25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 cstate="print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 cstate="print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 cstate="print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C56F5-E601-4075-B6EA-B11811064297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9060E012-D20A-443F-954E-64DEC214E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446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C56F5-E601-4075-B6EA-B11811064297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E012-D20A-443F-954E-64DEC214E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524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C56F5-E601-4075-B6EA-B11811064297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E012-D20A-443F-954E-64DEC214E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638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C56F5-E601-4075-B6EA-B11811064297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E012-D20A-443F-954E-64DEC214E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96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 cstate="print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D6C56F5-E601-4075-B6EA-B11811064297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9060E012-D20A-443F-954E-64DEC214E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789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C56F5-E601-4075-B6EA-B11811064297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E012-D20A-443F-954E-64DEC214E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17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C56F5-E601-4075-B6EA-B11811064297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E012-D20A-443F-954E-64DEC214E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920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C56F5-E601-4075-B6EA-B11811064297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E012-D20A-443F-954E-64DEC214E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014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C56F5-E601-4075-B6EA-B11811064297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E012-D20A-443F-954E-64DEC214E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05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 cstate="print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C56F5-E601-4075-B6EA-B11811064297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E012-D20A-443F-954E-64DEC214E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943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 cstate="print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C56F5-E601-4075-B6EA-B11811064297}" type="datetimeFigureOut">
              <a:rPr lang="en-US" smtClean="0"/>
              <a:pPr/>
              <a:t>12/13/2016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E012-D20A-443F-954E-64DEC214E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42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CD6C56F5-E601-4075-B6EA-B11811064297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9060E012-D20A-443F-954E-64DEC214E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2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ioe.hse.ru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7200" dirty="0" smtClean="0"/>
              <a:t>Что мы знаем об инновациях в образовании 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19"/>
            <a:ext cx="7891272" cy="1347651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Александр Михайлович Сидоркин</a:t>
            </a:r>
          </a:p>
          <a:p>
            <a:r>
              <a:rPr lang="ru-RU" dirty="0" smtClean="0"/>
              <a:t>Центр изучения инноваций в образовании</a:t>
            </a:r>
          </a:p>
          <a:p>
            <a:r>
              <a:rPr lang="ru-RU" dirty="0" smtClean="0"/>
              <a:t>Институт образования НИУ ВШЭ</a:t>
            </a:r>
            <a:endParaRPr lang="en-US" dirty="0" smtClean="0"/>
          </a:p>
          <a:p>
            <a:r>
              <a:rPr lang="en-US" dirty="0" smtClean="0">
                <a:hlinkClick r:id="rId2"/>
              </a:rPr>
              <a:t>http://ioe.hse.ru</a:t>
            </a:r>
            <a:r>
              <a:rPr lang="en-US" dirty="0" smtClean="0"/>
              <a:t> </a:t>
            </a:r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70524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Проблемы инноваций в образовании (по итогам конкурсов)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9848" y="2434227"/>
            <a:ext cx="10058400" cy="405079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Относительно низкая мотивация </a:t>
            </a:r>
            <a:r>
              <a:rPr lang="ru-RU" sz="2400" dirty="0" smtClean="0"/>
              <a:t>к инновационному творчеству в образовании (как у педагогов, так и у руководителей системы образования всех уровней)</a:t>
            </a:r>
          </a:p>
          <a:p>
            <a:r>
              <a:rPr lang="ru-RU" sz="2400" dirty="0" smtClean="0"/>
              <a:t>Подмена инновационных разработок любыми другими образовательными проектами, на которые требуется финансирование</a:t>
            </a:r>
          </a:p>
          <a:p>
            <a:r>
              <a:rPr lang="ru-RU" sz="2400" dirty="0" smtClean="0"/>
              <a:t>Трудности </a:t>
            </a:r>
            <a:r>
              <a:rPr lang="ru-RU" sz="2400" smtClean="0"/>
              <a:t>измерения эффектов</a:t>
            </a:r>
            <a:endParaRPr lang="ru-RU" sz="2400" dirty="0" smtClean="0"/>
          </a:p>
          <a:p>
            <a:r>
              <a:rPr lang="ru-RU" sz="2400" dirty="0" smtClean="0"/>
              <a:t>Низкий уровень распространения инноваций</a:t>
            </a:r>
            <a:endParaRPr lang="ru-RU" sz="2400" dirty="0" smtClean="0"/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Откуда данные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Конкурс инноваций в образовании (КИВО). Три года, более 2 тыс. заявок</a:t>
            </a:r>
          </a:p>
          <a:p>
            <a:r>
              <a:rPr lang="ru-RU" dirty="0" smtClean="0"/>
              <a:t>Мероприятие 5.4 Федеральной </a:t>
            </a:r>
            <a:r>
              <a:rPr lang="ru-RU" dirty="0"/>
              <a:t>ц</a:t>
            </a:r>
            <a:r>
              <a:rPr lang="ru-RU" dirty="0" smtClean="0"/>
              <a:t>елевой программы развития образования </a:t>
            </a:r>
          </a:p>
          <a:p>
            <a:r>
              <a:rPr lang="ru-RU" dirty="0" smtClean="0"/>
              <a:t>Российские и зарубежные СМИ и научная литература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877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Какие тренды мы видим?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066978"/>
            <a:ext cx="10058400" cy="4050792"/>
          </a:xfrm>
        </p:spPr>
        <p:txBody>
          <a:bodyPr/>
          <a:lstStyle/>
          <a:p>
            <a:r>
              <a:rPr lang="ru-RU" dirty="0" smtClean="0"/>
              <a:t>Вкус к инновациям не пропал, уровень активности высок и может быть еще выше при условии поддержки со стороны государственных </a:t>
            </a:r>
            <a:r>
              <a:rPr lang="ru-RU" dirty="0" smtClean="0"/>
              <a:t>органов и благотворительных фондов</a:t>
            </a:r>
            <a:endParaRPr lang="ru-RU" dirty="0" smtClean="0"/>
          </a:p>
          <a:p>
            <a:r>
              <a:rPr lang="ru-RU" dirty="0" smtClean="0"/>
              <a:t>Пришло новое поколение инноваторов в образовании. Оно менее </a:t>
            </a:r>
            <a:r>
              <a:rPr lang="ru-RU" dirty="0" err="1" smtClean="0"/>
              <a:t>идеологично</a:t>
            </a:r>
            <a:r>
              <a:rPr lang="ru-RU" dirty="0" smtClean="0"/>
              <a:t>, более прагматично</a:t>
            </a:r>
            <a:r>
              <a:rPr lang="en-US" dirty="0" smtClean="0"/>
              <a:t>, </a:t>
            </a:r>
            <a:r>
              <a:rPr lang="ru-RU" dirty="0" smtClean="0"/>
              <a:t>многие пришли извне образования</a:t>
            </a:r>
            <a:endParaRPr lang="ru-RU" dirty="0" smtClean="0"/>
          </a:p>
          <a:p>
            <a:r>
              <a:rPr lang="ru-RU" dirty="0" smtClean="0"/>
              <a:t>Несколько разнородных групп инноваторов: школы, учреждения дополнительного образования, вузы, некоммерческие организации, </a:t>
            </a:r>
            <a:r>
              <a:rPr lang="ru-RU" dirty="0" err="1" smtClean="0"/>
              <a:t>стартаперы</a:t>
            </a:r>
            <a:r>
              <a:rPr lang="ru-RU" dirty="0" smtClean="0"/>
              <a:t>, средний бизнес. Они говорят на разных </a:t>
            </a:r>
            <a:r>
              <a:rPr lang="ru-RU" dirty="0" smtClean="0"/>
              <a:t>языках,</a:t>
            </a:r>
            <a:endParaRPr lang="ru-RU" dirty="0" smtClean="0"/>
          </a:p>
          <a:p>
            <a:r>
              <a:rPr lang="ru-RU" dirty="0" err="1" smtClean="0"/>
              <a:t>Инноваторы</a:t>
            </a:r>
            <a:r>
              <a:rPr lang="ru-RU" dirty="0" smtClean="0"/>
              <a:t> отличаются от остального населения своими мотивами, драйвом, компетенциями, </a:t>
            </a:r>
            <a:r>
              <a:rPr lang="ru-RU" dirty="0" err="1" smtClean="0"/>
              <a:t>жизненнными</a:t>
            </a:r>
            <a:r>
              <a:rPr lang="ru-RU" dirty="0" smtClean="0"/>
              <a:t> траекториями</a:t>
            </a:r>
          </a:p>
          <a:p>
            <a:r>
              <a:rPr lang="ru-RU" dirty="0" smtClean="0"/>
              <a:t>Наиболее </a:t>
            </a:r>
            <a:r>
              <a:rPr lang="ru-RU" dirty="0" err="1" smtClean="0"/>
              <a:t>инновационны</a:t>
            </a:r>
            <a:r>
              <a:rPr lang="ru-RU" dirty="0" smtClean="0"/>
              <a:t> учреждения дополнительного образования, вузы, бизнес. Относительное снижение </a:t>
            </a:r>
            <a:r>
              <a:rPr lang="ru-RU" dirty="0"/>
              <a:t>инновационной активности </a:t>
            </a:r>
            <a:r>
              <a:rPr lang="ru-RU" dirty="0" smtClean="0"/>
              <a:t>школ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97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Кто поддерживает инновации?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Министерство образования и Науки РФ (ФЦПРО мероприятия 2.3 и 5.4)</a:t>
            </a:r>
          </a:p>
          <a:p>
            <a:r>
              <a:rPr lang="ru-RU" dirty="0" smtClean="0"/>
              <a:t>Региональные органы управления образования (региональные системы поддержки, конкурсы)</a:t>
            </a:r>
          </a:p>
          <a:p>
            <a:r>
              <a:rPr lang="ru-RU" dirty="0" smtClean="0"/>
              <a:t>Некоммерческие общественные организации (Эврика, ФРИИ</a:t>
            </a:r>
            <a:r>
              <a:rPr lang="en-US" dirty="0" smtClean="0"/>
              <a:t>, </a:t>
            </a:r>
            <a:r>
              <a:rPr lang="ru-RU" dirty="0" smtClean="0"/>
              <a:t>КИВО, и др.)</a:t>
            </a:r>
          </a:p>
          <a:p>
            <a:r>
              <a:rPr lang="ru-RU" dirty="0" smtClean="0"/>
              <a:t>Благотворительные фонды </a:t>
            </a:r>
            <a:r>
              <a:rPr lang="ru-RU" dirty="0"/>
              <a:t>(</a:t>
            </a:r>
            <a:r>
              <a:rPr lang="ru-RU" dirty="0" smtClean="0"/>
              <a:t>Сбербанк, Рыбаков, </a:t>
            </a:r>
            <a:r>
              <a:rPr lang="ru-RU" dirty="0" smtClean="0"/>
              <a:t>Потанин, Солонин, </a:t>
            </a:r>
            <a:r>
              <a:rPr lang="ru-RU" dirty="0" err="1" smtClean="0"/>
              <a:t>Рудик</a:t>
            </a:r>
            <a:r>
              <a:rPr lang="ru-RU" dirty="0" smtClean="0"/>
              <a:t>, Прохоров, и др.)</a:t>
            </a:r>
          </a:p>
          <a:p>
            <a:r>
              <a:rPr lang="ru-RU" dirty="0" smtClean="0"/>
              <a:t>Ведущие </a:t>
            </a:r>
            <a:r>
              <a:rPr lang="ru-RU" dirty="0" smtClean="0"/>
              <a:t>университеты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75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чего нельзя ожидать от инноваций в образовании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Резкого повышения производительности труда педагогов</a:t>
            </a:r>
          </a:p>
          <a:p>
            <a:r>
              <a:rPr lang="ru-RU" dirty="0" smtClean="0"/>
              <a:t>Экономии значительных ресурсов</a:t>
            </a:r>
            <a:endParaRPr lang="ru-RU" dirty="0"/>
          </a:p>
          <a:p>
            <a:r>
              <a:rPr lang="ru-RU" dirty="0" smtClean="0"/>
              <a:t>Быстрого повышения образовательных результатов</a:t>
            </a:r>
          </a:p>
          <a:p>
            <a:r>
              <a:rPr lang="ru-RU" dirty="0" smtClean="0"/>
              <a:t>Массового распространения</a:t>
            </a:r>
          </a:p>
          <a:p>
            <a:pPr marL="0" indent="0">
              <a:buNone/>
            </a:pPr>
            <a:r>
              <a:rPr lang="ru-RU" sz="5400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Примеры</a:t>
            </a:r>
            <a:r>
              <a:rPr lang="ru-RU" dirty="0" smtClean="0"/>
              <a:t> </a:t>
            </a:r>
            <a:r>
              <a:rPr lang="ru-RU" sz="5400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самых</a:t>
            </a:r>
            <a:r>
              <a:rPr lang="ru-RU" dirty="0" smtClean="0"/>
              <a:t>  </a:t>
            </a:r>
            <a:r>
              <a:rPr lang="ru-RU" sz="5400" cap="all" dirty="0" smtClean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заметных</a:t>
            </a:r>
            <a:r>
              <a:rPr lang="ru-RU" dirty="0" smtClean="0"/>
              <a:t> </a:t>
            </a:r>
            <a:r>
              <a:rPr lang="ru-RU" sz="5400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инноваций</a:t>
            </a:r>
          </a:p>
          <a:p>
            <a:r>
              <a:rPr lang="ru-RU" dirty="0" smtClean="0"/>
              <a:t>Конкуренция. Милтон Фридман, ваучеры и чартерные школы</a:t>
            </a:r>
          </a:p>
          <a:p>
            <a:r>
              <a:rPr lang="ru-RU" dirty="0" smtClean="0"/>
              <a:t>Информационные </a:t>
            </a:r>
            <a:r>
              <a:rPr lang="ru-RU" dirty="0" smtClean="0"/>
              <a:t>технологии</a:t>
            </a:r>
            <a:r>
              <a:rPr lang="ru-RU" dirty="0"/>
              <a:t> </a:t>
            </a:r>
            <a:r>
              <a:rPr lang="ru-RU" dirty="0" smtClean="0"/>
              <a:t>в образовании, в </a:t>
            </a:r>
            <a:r>
              <a:rPr lang="ru-RU" dirty="0" err="1" smtClean="0"/>
              <a:t>т.ч</a:t>
            </a:r>
            <a:r>
              <a:rPr lang="ru-RU" dirty="0" smtClean="0"/>
              <a:t>. </a:t>
            </a:r>
            <a:r>
              <a:rPr lang="ru-RU" dirty="0"/>
              <a:t>о</a:t>
            </a:r>
            <a:r>
              <a:rPr lang="ru-RU" dirty="0" smtClean="0"/>
              <a:t>нлайн платформы</a:t>
            </a:r>
            <a:endParaRPr lang="ru-RU" dirty="0" smtClean="0"/>
          </a:p>
          <a:p>
            <a:r>
              <a:rPr lang="ru-RU" dirty="0" smtClean="0"/>
              <a:t>Подотчетность (</a:t>
            </a:r>
            <a:r>
              <a:rPr lang="en-US" dirty="0" smtClean="0"/>
              <a:t>Accountability</a:t>
            </a:r>
            <a:r>
              <a:rPr lang="ru-RU" dirty="0" smtClean="0"/>
              <a:t>)</a:t>
            </a:r>
          </a:p>
          <a:p>
            <a:endParaRPr lang="ru-R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86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можно и нужно ожидать от инноваций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Повышение </a:t>
            </a:r>
            <a:r>
              <a:rPr lang="ru-RU" dirty="0" err="1" smtClean="0"/>
              <a:t>инновационности</a:t>
            </a:r>
            <a:r>
              <a:rPr lang="ru-RU" dirty="0" smtClean="0"/>
              <a:t> детей и молодежи, способности принимать и генерировать новые идеи</a:t>
            </a:r>
          </a:p>
          <a:p>
            <a:r>
              <a:rPr lang="ru-RU" dirty="0" smtClean="0"/>
              <a:t>Повышение </a:t>
            </a:r>
            <a:r>
              <a:rPr lang="ru-RU" dirty="0" smtClean="0"/>
              <a:t>вовлеченности и удовлетворенности от </a:t>
            </a:r>
            <a:r>
              <a:rPr lang="ru-RU" dirty="0" smtClean="0"/>
              <a:t>образовательного процесса со стороны педагогов, учащихся, родителей</a:t>
            </a:r>
          </a:p>
          <a:p>
            <a:r>
              <a:rPr lang="ru-RU" dirty="0" smtClean="0"/>
              <a:t>Увеличение объема экономической активности в образовании как отрасли, в свою очередь влияющей на рост </a:t>
            </a:r>
            <a:r>
              <a:rPr lang="ru-RU" dirty="0" smtClean="0"/>
              <a:t>ВВП (за счет оказания новых услуг)</a:t>
            </a:r>
            <a:endParaRPr lang="ru-RU" dirty="0" smtClean="0"/>
          </a:p>
          <a:p>
            <a:r>
              <a:rPr lang="ru-RU" dirty="0" smtClean="0"/>
              <a:t>Изменение содержания образования в сторону компетенций 21 века</a:t>
            </a:r>
          </a:p>
          <a:p>
            <a:r>
              <a:rPr lang="ru-RU" dirty="0" smtClean="0"/>
              <a:t>На уровне высшего образования – участие в создании новых технологий, стимулирование экономического роста в высокотехнологичных </a:t>
            </a:r>
            <a:r>
              <a:rPr lang="ru-RU" dirty="0" smtClean="0"/>
              <a:t>отраслях</a:t>
            </a:r>
            <a:endParaRPr lang="ru-RU" dirty="0" smtClean="0"/>
          </a:p>
          <a:p>
            <a:endParaRPr lang="ru-R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55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поддерживать инновации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Прямое внедрение сверху </a:t>
            </a:r>
            <a:r>
              <a:rPr lang="ru-RU" dirty="0" smtClean="0"/>
              <a:t>дает, как правило, </a:t>
            </a:r>
            <a:r>
              <a:rPr lang="ru-RU" dirty="0" smtClean="0"/>
              <a:t>плохие результаты</a:t>
            </a:r>
          </a:p>
          <a:p>
            <a:r>
              <a:rPr lang="ru-RU" dirty="0" smtClean="0"/>
              <a:t>Ставка на развитие «аутентичных инноваций» снизу</a:t>
            </a:r>
          </a:p>
          <a:p>
            <a:r>
              <a:rPr lang="ru-RU" dirty="0" smtClean="0"/>
              <a:t>Стимулирование инновационного движения путем создания региональных и федеральных</a:t>
            </a:r>
            <a:r>
              <a:rPr lang="en-US" dirty="0" smtClean="0"/>
              <a:t> </a:t>
            </a:r>
            <a:r>
              <a:rPr lang="ru-RU" dirty="0" smtClean="0"/>
              <a:t>конкурсов, сетей, </a:t>
            </a:r>
            <a:r>
              <a:rPr lang="ru-RU" dirty="0" smtClean="0"/>
              <a:t>сообществ. </a:t>
            </a:r>
          </a:p>
          <a:p>
            <a:r>
              <a:rPr lang="ru-RU" dirty="0" smtClean="0"/>
              <a:t>Должны быть площадки для публичного предъявления результатов</a:t>
            </a:r>
            <a:endParaRPr lang="ru-RU" dirty="0" smtClean="0"/>
          </a:p>
          <a:p>
            <a:r>
              <a:rPr lang="ru-RU" dirty="0" smtClean="0"/>
              <a:t>Мониторинг </a:t>
            </a:r>
            <a:r>
              <a:rPr lang="ru-RU" dirty="0" smtClean="0"/>
              <a:t>региональных практик </a:t>
            </a:r>
            <a:r>
              <a:rPr lang="ru-RU" dirty="0" smtClean="0"/>
              <a:t>поддержки инноваций</a:t>
            </a:r>
          </a:p>
          <a:p>
            <a:r>
              <a:rPr lang="ru-RU" dirty="0" smtClean="0"/>
              <a:t>Разработка инструмента измерения косвенных эффектов инновационной деятельности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85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9848" y="316191"/>
            <a:ext cx="10058400" cy="160934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Поддержка инноваций со стороны министерства образования РФ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7365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ФЦПРО, МЕРОПРИЯТИЕ 2.3:</a:t>
            </a:r>
          </a:p>
          <a:p>
            <a:r>
              <a:rPr lang="ru-RU" dirty="0" smtClean="0"/>
              <a:t>5 номинаций («</a:t>
            </a:r>
            <a:r>
              <a:rPr lang="ru-RU" b="1" dirty="0" smtClean="0"/>
              <a:t>Инициативные инновационные проекты</a:t>
            </a:r>
            <a:r>
              <a:rPr lang="ru-RU" dirty="0" smtClean="0"/>
              <a:t>», «</a:t>
            </a:r>
            <a:r>
              <a:rPr lang="ru-RU" b="1" dirty="0" smtClean="0"/>
              <a:t>Развитие школьной библиотеки</a:t>
            </a:r>
            <a:r>
              <a:rPr lang="ru-RU" dirty="0" smtClean="0"/>
              <a:t>», «</a:t>
            </a:r>
            <a:r>
              <a:rPr lang="ru-RU" b="1" dirty="0" smtClean="0"/>
              <a:t>Инновационные программы воспитания и социализации</a:t>
            </a:r>
            <a:r>
              <a:rPr lang="ru-RU" dirty="0" smtClean="0"/>
              <a:t>»,  «Новые элементы содержания образования и систем воспитания, новые педагогические технологии при реализации образовательных программ </a:t>
            </a:r>
            <a:r>
              <a:rPr lang="ru-RU" b="1" dirty="0" smtClean="0"/>
              <a:t>начального общего образования</a:t>
            </a:r>
            <a:r>
              <a:rPr lang="ru-RU" dirty="0" smtClean="0"/>
              <a:t>»,  «</a:t>
            </a:r>
            <a:r>
              <a:rPr lang="ru-RU" b="1" dirty="0" err="1" smtClean="0"/>
              <a:t>Внутришкольная</a:t>
            </a:r>
            <a:r>
              <a:rPr lang="ru-RU" b="1" dirty="0" smtClean="0"/>
              <a:t> система оценки качества образования</a:t>
            </a:r>
            <a:r>
              <a:rPr lang="ru-RU" dirty="0" smtClean="0"/>
              <a:t>»)</a:t>
            </a:r>
            <a:endParaRPr lang="ru-RU" b="1" dirty="0" smtClean="0"/>
          </a:p>
          <a:p>
            <a:r>
              <a:rPr lang="ru-RU" dirty="0" smtClean="0"/>
              <a:t>387 заявок (58 регионов, 3 заявки от Ярославской области) в 2016 году, 100 победителей</a:t>
            </a:r>
          </a:p>
          <a:p>
            <a:pPr>
              <a:buNone/>
            </a:pPr>
            <a:r>
              <a:rPr lang="ru-RU" b="1" dirty="0" smtClean="0"/>
              <a:t>ФЦПРО, МЕРОПРИЯТИЕ 5.4:</a:t>
            </a:r>
          </a:p>
          <a:p>
            <a:r>
              <a:rPr lang="ru-RU" dirty="0" smtClean="0"/>
              <a:t>Номинации – «</a:t>
            </a:r>
            <a:r>
              <a:rPr lang="ru-RU" dirty="0" err="1" smtClean="0"/>
              <a:t>Стартап</a:t>
            </a:r>
            <a:r>
              <a:rPr lang="ru-RU" dirty="0" smtClean="0"/>
              <a:t> в образовании» (до 2-х </a:t>
            </a:r>
            <a:r>
              <a:rPr lang="ru-RU" dirty="0" err="1" smtClean="0"/>
              <a:t>млн.руб</a:t>
            </a:r>
            <a:r>
              <a:rPr lang="ru-RU" dirty="0" smtClean="0"/>
              <a:t>) и «Ключевые вызовы» (до 10-ти </a:t>
            </a:r>
            <a:r>
              <a:rPr lang="ru-RU" dirty="0" err="1" smtClean="0"/>
              <a:t>млн.руб</a:t>
            </a:r>
            <a:r>
              <a:rPr lang="ru-RU" dirty="0" smtClean="0"/>
              <a:t>)</a:t>
            </a:r>
          </a:p>
          <a:p>
            <a:r>
              <a:rPr lang="ru-RU" dirty="0" smtClean="0"/>
              <a:t>117 заявок  (34 субъекта, Ярославская область не представлена) в 2016 году, 16 победителей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 по итогам конкурсов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Регионы неоднородны в своих стратегиях поддержки инновационного движения (наиболее активные –  республики Башкортостан, Бурятия, Татарстан, Томская и Новосибирская </a:t>
            </a:r>
            <a:r>
              <a:rPr lang="ru-RU" sz="2400" dirty="0" smtClean="0"/>
              <a:t>области)</a:t>
            </a:r>
            <a:endParaRPr lang="ru-RU" sz="2400" dirty="0" smtClean="0"/>
          </a:p>
          <a:p>
            <a:r>
              <a:rPr lang="ru-RU" sz="2400" dirty="0" smtClean="0"/>
              <a:t>Отсутствие полной картины развития региональных систем поддержки инноваций</a:t>
            </a:r>
          </a:p>
          <a:p>
            <a:r>
              <a:rPr lang="ru-RU" sz="2400" dirty="0" smtClean="0"/>
              <a:t>Формальное, показательное отношение к инновационной деятельности и </a:t>
            </a:r>
            <a:r>
              <a:rPr lang="ru-RU" sz="2400" dirty="0" err="1" smtClean="0"/>
              <a:t>псевдо-инновации</a:t>
            </a:r>
            <a:endParaRPr lang="ru-RU" sz="2400" dirty="0" smtClean="0"/>
          </a:p>
          <a:p>
            <a:r>
              <a:rPr lang="ru-RU" sz="2400" dirty="0" smtClean="0"/>
              <a:t>Обязательное требование </a:t>
            </a:r>
            <a:r>
              <a:rPr lang="ru-RU" sz="2400" dirty="0" err="1" smtClean="0"/>
              <a:t>софинансирования</a:t>
            </a:r>
            <a:r>
              <a:rPr lang="ru-RU" sz="2400" dirty="0" smtClean="0"/>
              <a:t> из средств субъекта РФ и внебюджетных средств – стратегически верная идея, но существенно ограничивает число заявителей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368</TotalTime>
  <Words>634</Words>
  <Application>Microsoft Office PowerPoint</Application>
  <PresentationFormat>Widescreen</PresentationFormat>
  <Paragraphs>61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Cambria</vt:lpstr>
      <vt:lpstr>Rockwell</vt:lpstr>
      <vt:lpstr>Rockwell Condensed</vt:lpstr>
      <vt:lpstr>Wingdings</vt:lpstr>
      <vt:lpstr>Wood Type</vt:lpstr>
      <vt:lpstr>Что мы знаем об инновациях в образовании </vt:lpstr>
      <vt:lpstr>Откуда данные</vt:lpstr>
      <vt:lpstr>Какие тренды мы видим?</vt:lpstr>
      <vt:lpstr>Кто поддерживает инновации?</vt:lpstr>
      <vt:lpstr>чего нельзя ожидать от инноваций в образовании</vt:lpstr>
      <vt:lpstr>Что можно и нужно ожидать от инноваций</vt:lpstr>
      <vt:lpstr>Как поддерживать инновации</vt:lpstr>
      <vt:lpstr>Поддержка инноваций со стороны министерства образования РФ</vt:lpstr>
      <vt:lpstr>Выводы по итогам конкурсов</vt:lpstr>
      <vt:lpstr>Проблемы инноваций в образовании (по итогам конкурсов)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Sidorkin AM</dc:creator>
  <cp:lastModifiedBy>Sidorkin AM</cp:lastModifiedBy>
  <cp:revision>41</cp:revision>
  <dcterms:created xsi:type="dcterms:W3CDTF">2016-12-08T20:57:24Z</dcterms:created>
  <dcterms:modified xsi:type="dcterms:W3CDTF">2016-12-13T05:09:05Z</dcterms:modified>
</cp:coreProperties>
</file>