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8" r:id="rId3"/>
    <p:sldId id="264" r:id="rId4"/>
    <p:sldId id="263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EAFA"/>
    <a:srgbClr val="F2E0F8"/>
    <a:srgbClr val="EFD9F7"/>
    <a:srgbClr val="F1DC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540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e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66ECA-E40C-4988-982E-665059537BD4}" type="datetimeFigureOut">
              <a:rPr lang="ru-RU" smtClean="0"/>
              <a:t>20.03.2022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8EE8A-D2E2-44D0-B93D-B6D3196D10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78655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 descr="Институт развития образования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7604" y="5958857"/>
            <a:ext cx="708381" cy="708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/>
          <p:cNvSpPr txBox="1"/>
          <p:nvPr userDrawn="1"/>
        </p:nvSpPr>
        <p:spPr>
          <a:xfrm>
            <a:off x="1446848" y="6168953"/>
            <a:ext cx="10744200" cy="707886"/>
          </a:xfrm>
          <a:prstGeom prst="rect">
            <a:avLst/>
          </a:prstGeom>
          <a:noFill/>
          <a:ln w="6350"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ts val="1600"/>
              </a:lnSpc>
            </a:pPr>
            <a:r>
              <a:rPr lang="ru-RU" sz="1500" dirty="0" smtClean="0"/>
              <a:t>5 апреля 2022  </a:t>
            </a:r>
            <a:r>
              <a:rPr lang="en-US" sz="1500" dirty="0" smtClean="0"/>
              <a:t>| </a:t>
            </a:r>
            <a:r>
              <a:rPr lang="ru-RU" sz="1500" dirty="0" smtClean="0"/>
              <a:t>г. Ярославль</a:t>
            </a:r>
            <a:br>
              <a:rPr lang="ru-RU" sz="1500" dirty="0" smtClean="0"/>
            </a:br>
            <a:r>
              <a:rPr lang="ru-RU" sz="1500" dirty="0" smtClean="0"/>
              <a:t>Всероссийская </a:t>
            </a:r>
            <a:r>
              <a:rPr lang="ru-RU" sz="1500" dirty="0"/>
              <a:t>научно-практическая конференция с международным участием</a:t>
            </a:r>
            <a:br>
              <a:rPr lang="ru-RU" sz="1500" dirty="0"/>
            </a:br>
            <a:r>
              <a:rPr lang="ru-RU" sz="1500" b="1" dirty="0"/>
              <a:t>«Текст. Образование. Коммуникация</a:t>
            </a:r>
            <a:r>
              <a:rPr lang="ru-RU" sz="1500" b="1" dirty="0" smtClean="0"/>
              <a:t>: стратегии </a:t>
            </a:r>
            <a:r>
              <a:rPr lang="ru-RU" sz="1500" b="1" dirty="0"/>
              <a:t>работы с текстом как основа формирования функциональной грамотности»</a:t>
            </a:r>
          </a:p>
        </p:txBody>
      </p:sp>
      <p:pic>
        <p:nvPicPr>
          <p:cNvPr id="6" name="Рисунок 5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67" t="14392" r="10546" b="14745"/>
          <a:stretch/>
        </p:blipFill>
        <p:spPr>
          <a:xfrm>
            <a:off x="88900" y="56147"/>
            <a:ext cx="1054100" cy="764284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637" y="5313134"/>
            <a:ext cx="2931753" cy="1544865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  <a:softEdge rad="317500"/>
          </a:effectLst>
        </p:spPr>
      </p:pic>
    </p:spTree>
    <p:extLst>
      <p:ext uri="{BB962C8B-B14F-4D97-AF65-F5344CB8AC3E}">
        <p14:creationId xmlns:p14="http://schemas.microsoft.com/office/powerpoint/2010/main" val="16579326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 descr="Институт развития образования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7604" y="6047345"/>
            <a:ext cx="708381" cy="708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/>
          <p:cNvSpPr txBox="1"/>
          <p:nvPr userDrawn="1"/>
        </p:nvSpPr>
        <p:spPr>
          <a:xfrm>
            <a:off x="1004392" y="6168953"/>
            <a:ext cx="10744200" cy="707886"/>
          </a:xfrm>
          <a:prstGeom prst="rect">
            <a:avLst/>
          </a:prstGeom>
          <a:noFill/>
          <a:ln w="6350"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ts val="1600"/>
              </a:lnSpc>
            </a:pPr>
            <a:r>
              <a:rPr lang="ru-RU" sz="1500" dirty="0" smtClean="0"/>
              <a:t>5 апреля 2022  </a:t>
            </a:r>
            <a:r>
              <a:rPr lang="en-US" sz="1500" dirty="0" smtClean="0"/>
              <a:t>| </a:t>
            </a:r>
            <a:r>
              <a:rPr lang="ru-RU" sz="1500" dirty="0" smtClean="0"/>
              <a:t>г. Ярославль</a:t>
            </a:r>
            <a:br>
              <a:rPr lang="ru-RU" sz="1500" dirty="0" smtClean="0"/>
            </a:br>
            <a:r>
              <a:rPr lang="ru-RU" sz="1500" dirty="0" smtClean="0"/>
              <a:t>Всероссийская </a:t>
            </a:r>
            <a:r>
              <a:rPr lang="ru-RU" sz="1500" dirty="0"/>
              <a:t>научно-практическая конференция с международным участием</a:t>
            </a:r>
            <a:br>
              <a:rPr lang="ru-RU" sz="1500" dirty="0"/>
            </a:br>
            <a:r>
              <a:rPr lang="ru-RU" sz="1500" b="1" dirty="0"/>
              <a:t>«Текст. Образование. Коммуникация</a:t>
            </a:r>
            <a:r>
              <a:rPr lang="ru-RU" sz="1500" b="1" dirty="0" smtClean="0"/>
              <a:t>: стратегии </a:t>
            </a:r>
            <a:r>
              <a:rPr lang="ru-RU" sz="1500" b="1" dirty="0"/>
              <a:t>работы с текстом как основа формирования функциональной грамотности»</a:t>
            </a:r>
          </a:p>
        </p:txBody>
      </p:sp>
      <p:pic>
        <p:nvPicPr>
          <p:cNvPr id="6" name="Рисунок 5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67" t="14392" r="10546" b="14745"/>
          <a:stretch/>
        </p:blipFill>
        <p:spPr>
          <a:xfrm>
            <a:off x="88902" y="6033335"/>
            <a:ext cx="1054100" cy="764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21293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50" b="4596"/>
          <a:stretch/>
        </p:blipFill>
        <p:spPr>
          <a:xfrm>
            <a:off x="13291" y="5368973"/>
            <a:ext cx="1914258" cy="1507866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77" r="8431" b="6680"/>
          <a:stretch/>
        </p:blipFill>
        <p:spPr>
          <a:xfrm>
            <a:off x="10169498" y="5344443"/>
            <a:ext cx="1956987" cy="1492195"/>
          </a:xfrm>
          <a:prstGeom prst="rect">
            <a:avLst/>
          </a:prstGeom>
        </p:spPr>
      </p:pic>
      <p:pic>
        <p:nvPicPr>
          <p:cNvPr id="13" name="Picture 2" descr="Институт развития образования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23" y="0"/>
            <a:ext cx="708381" cy="708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/>
          <p:cNvSpPr txBox="1"/>
          <p:nvPr userDrawn="1"/>
        </p:nvSpPr>
        <p:spPr>
          <a:xfrm>
            <a:off x="1446848" y="6168953"/>
            <a:ext cx="10744200" cy="707886"/>
          </a:xfrm>
          <a:prstGeom prst="rect">
            <a:avLst/>
          </a:prstGeom>
          <a:noFill/>
          <a:ln w="6350"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ts val="1600"/>
              </a:lnSpc>
            </a:pPr>
            <a:r>
              <a:rPr lang="ru-RU" sz="1500" dirty="0" smtClean="0"/>
              <a:t>5 апреля 2022  </a:t>
            </a:r>
            <a:r>
              <a:rPr lang="en-US" sz="1500" dirty="0" smtClean="0"/>
              <a:t>| </a:t>
            </a:r>
            <a:r>
              <a:rPr lang="ru-RU" sz="1500" dirty="0" smtClean="0"/>
              <a:t>г. Ярославль</a:t>
            </a:r>
            <a:br>
              <a:rPr lang="ru-RU" sz="1500" dirty="0" smtClean="0"/>
            </a:br>
            <a:r>
              <a:rPr lang="ru-RU" sz="1500" dirty="0" smtClean="0"/>
              <a:t>Всероссийская </a:t>
            </a:r>
            <a:r>
              <a:rPr lang="ru-RU" sz="1500" dirty="0"/>
              <a:t>научно-практическая конференция с международным участием</a:t>
            </a:r>
            <a:br>
              <a:rPr lang="ru-RU" sz="1500" dirty="0"/>
            </a:br>
            <a:r>
              <a:rPr lang="ru-RU" sz="1500" b="1" dirty="0"/>
              <a:t>«Текст. Образование. Коммуникация</a:t>
            </a:r>
            <a:r>
              <a:rPr lang="ru-RU" sz="1500" b="1" dirty="0" smtClean="0"/>
              <a:t>: стратегии </a:t>
            </a:r>
            <a:r>
              <a:rPr lang="ru-RU" sz="1500" b="1" dirty="0"/>
              <a:t>работы с текстом как основа формирования функциональной грамотности»</a:t>
            </a:r>
          </a:p>
        </p:txBody>
      </p:sp>
    </p:spTree>
    <p:extLst>
      <p:ext uri="{BB962C8B-B14F-4D97-AF65-F5344CB8AC3E}">
        <p14:creationId xmlns:p14="http://schemas.microsoft.com/office/powerpoint/2010/main" val="14984197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66ECA-E40C-4988-982E-665059537BD4}" type="datetimeFigureOut">
              <a:rPr lang="ru-RU" smtClean="0"/>
              <a:t>20.03.2022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8EE8A-D2E2-44D0-B93D-B6D3196D10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97677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66ECA-E40C-4988-982E-665059537BD4}" type="datetimeFigureOut">
              <a:rPr lang="ru-RU" smtClean="0"/>
              <a:t>20.03.2022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8EE8A-D2E2-44D0-B93D-B6D3196D10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5473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66ECA-E40C-4988-982E-665059537BD4}" type="datetimeFigureOut">
              <a:rPr lang="ru-RU" smtClean="0"/>
              <a:t>20.03.2022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8EE8A-D2E2-44D0-B93D-B6D3196D10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00611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66ECA-E40C-4988-982E-665059537BD4}" type="datetimeFigureOut">
              <a:rPr lang="ru-RU" smtClean="0"/>
              <a:t>20.03.2022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8EE8A-D2E2-44D0-B93D-B6D3196D10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13014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66ECA-E40C-4988-982E-665059537BD4}" type="datetimeFigureOut">
              <a:rPr lang="ru-RU" smtClean="0"/>
              <a:t>20.03.2022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8EE8A-D2E2-44D0-B93D-B6D3196D10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1390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66ECA-E40C-4988-982E-665059537BD4}" type="datetimeFigureOut">
              <a:rPr lang="ru-RU" smtClean="0"/>
              <a:t>20.03.2022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8EE8A-D2E2-44D0-B93D-B6D3196D10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087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66ECA-E40C-4988-982E-665059537BD4}" type="datetimeFigureOut">
              <a:rPr lang="ru-RU" smtClean="0"/>
              <a:t>20.03.2022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8EE8A-D2E2-44D0-B93D-B6D3196D10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6034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66ECA-E40C-4988-982E-665059537BD4}" type="datetimeFigureOut">
              <a:rPr lang="ru-RU" smtClean="0"/>
              <a:t>20.03.2022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8EE8A-D2E2-44D0-B93D-B6D3196D10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7249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 userDrawn="1"/>
        </p:nvSpPr>
        <p:spPr>
          <a:xfrm>
            <a:off x="6464300" y="6131868"/>
            <a:ext cx="46863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26457C"/>
                </a:solidFill>
              </a:rPr>
              <a:t>5 апреля 2022 </a:t>
            </a:r>
            <a:r>
              <a:rPr lang="ru-RU" sz="2400" b="1" dirty="0" smtClean="0">
                <a:solidFill>
                  <a:srgbClr val="26457C"/>
                </a:solidFill>
              </a:rPr>
              <a:t> </a:t>
            </a:r>
            <a:r>
              <a:rPr lang="en-US" sz="2400" dirty="0">
                <a:solidFill>
                  <a:srgbClr val="26457C"/>
                </a:solidFill>
              </a:rPr>
              <a:t>|</a:t>
            </a:r>
            <a:r>
              <a:rPr lang="en-US" sz="2400" b="1" dirty="0">
                <a:solidFill>
                  <a:srgbClr val="26457C"/>
                </a:solidFill>
              </a:rPr>
              <a:t> </a:t>
            </a:r>
            <a:r>
              <a:rPr lang="ru-RU" sz="2400" b="1" dirty="0" smtClean="0">
                <a:solidFill>
                  <a:srgbClr val="26457C"/>
                </a:solidFill>
              </a:rPr>
              <a:t> г. Ярославль</a:t>
            </a:r>
            <a:endParaRPr lang="ru-RU" sz="2400" b="1" dirty="0">
              <a:solidFill>
                <a:srgbClr val="26457C"/>
              </a:solidFill>
            </a:endParaRPr>
          </a:p>
        </p:txBody>
      </p:sp>
      <p:pic>
        <p:nvPicPr>
          <p:cNvPr id="6" name="Picture 2" descr="Институт развития образования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0236" y="5994292"/>
            <a:ext cx="863708" cy="863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43000"/>
            <a:ext cx="6123716" cy="4889500"/>
          </a:xfrm>
          <a:prstGeom prst="rect">
            <a:avLst/>
          </a:prstGeom>
          <a:effectLst>
            <a:outerShdw blurRad="63500" sx="103000" sy="103000" algn="ctr" rotWithShape="0">
              <a:prstClr val="black">
                <a:alpha val="40000"/>
              </a:prstClr>
            </a:outerShdw>
          </a:effectLst>
        </p:spPr>
      </p:pic>
      <p:sp>
        <p:nvSpPr>
          <p:cNvPr id="8" name="Объект 2"/>
          <p:cNvSpPr txBox="1">
            <a:spLocks/>
          </p:cNvSpPr>
          <p:nvPr userDrawn="1"/>
        </p:nvSpPr>
        <p:spPr>
          <a:xfrm>
            <a:off x="5232400" y="1143000"/>
            <a:ext cx="6896100" cy="4889500"/>
          </a:xfrm>
          <a:prstGeom prst="rect">
            <a:avLst/>
          </a:prstGeom>
          <a:solidFill>
            <a:srgbClr val="E9C4F4">
              <a:alpha val="61000"/>
            </a:srgbClr>
          </a:solidFill>
          <a:effectLst>
            <a:outerShdw blurRad="63500" sx="103000" sy="103000" algn="ctr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Всероссийская </a:t>
            </a:r>
            <a:br>
              <a:rPr lang="ru-RU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научно-практическая </a:t>
            </a:r>
            <a:r>
              <a:rPr lang="ru-RU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конференция </a:t>
            </a:r>
            <a:r>
              <a:rPr lang="ru-RU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 </a:t>
            </a:r>
            <a:r>
              <a:rPr lang="ru-RU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международным </a:t>
            </a:r>
            <a:r>
              <a:rPr lang="ru-RU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участием</a:t>
            </a:r>
            <a:r>
              <a:rPr lang="ru-RU" sz="2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400" dirty="0"/>
              <a:t/>
            </a:r>
            <a:br>
              <a:rPr lang="ru-RU" sz="1400" dirty="0"/>
            </a:br>
            <a:r>
              <a:rPr lang="ru-RU" sz="3000" b="1" dirty="0">
                <a:solidFill>
                  <a:srgbClr val="26457C"/>
                </a:solidFill>
              </a:rPr>
              <a:t>«Текст. Образование. Коммуникация: стратегии </a:t>
            </a:r>
            <a:r>
              <a:rPr lang="ru-RU" sz="3000" b="1" dirty="0" smtClean="0">
                <a:solidFill>
                  <a:srgbClr val="26457C"/>
                </a:solidFill>
              </a:rPr>
              <a:t>работы с </a:t>
            </a:r>
            <a:r>
              <a:rPr lang="ru-RU" sz="3000" b="1" dirty="0">
                <a:solidFill>
                  <a:srgbClr val="26457C"/>
                </a:solidFill>
              </a:rPr>
              <a:t>текстом как основа формирования функциональной грамотности</a:t>
            </a:r>
            <a:r>
              <a:rPr lang="ru-RU" sz="3000" b="1" dirty="0" smtClean="0">
                <a:solidFill>
                  <a:srgbClr val="26457C"/>
                </a:solidFill>
              </a:rPr>
              <a:t>»</a:t>
            </a:r>
            <a:endParaRPr lang="ru-RU" sz="3000" b="1" dirty="0">
              <a:solidFill>
                <a:srgbClr val="26457C"/>
              </a:solidFill>
            </a:endParaRPr>
          </a:p>
        </p:txBody>
      </p:sp>
      <p:pic>
        <p:nvPicPr>
          <p:cNvPr id="9" name="Рисунок 8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67" t="14392" r="10546" b="14745"/>
          <a:stretch/>
        </p:blipFill>
        <p:spPr>
          <a:xfrm>
            <a:off x="1" y="0"/>
            <a:ext cx="1403910" cy="1017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96241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 userDrawn="1"/>
        </p:nvSpPr>
        <p:spPr>
          <a:xfrm>
            <a:off x="3957074" y="6195313"/>
            <a:ext cx="46863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26457C"/>
                </a:solidFill>
              </a:rPr>
              <a:t>5 апреля 2022 </a:t>
            </a:r>
            <a:r>
              <a:rPr lang="ru-RU" sz="2400" b="1" dirty="0" smtClean="0">
                <a:solidFill>
                  <a:srgbClr val="26457C"/>
                </a:solidFill>
              </a:rPr>
              <a:t> </a:t>
            </a:r>
            <a:r>
              <a:rPr lang="en-US" sz="2400" dirty="0">
                <a:solidFill>
                  <a:srgbClr val="26457C"/>
                </a:solidFill>
              </a:rPr>
              <a:t>|</a:t>
            </a:r>
            <a:r>
              <a:rPr lang="en-US" sz="2400" b="1" dirty="0">
                <a:solidFill>
                  <a:srgbClr val="26457C"/>
                </a:solidFill>
              </a:rPr>
              <a:t> </a:t>
            </a:r>
            <a:r>
              <a:rPr lang="ru-RU" sz="2400" b="1" dirty="0" smtClean="0">
                <a:solidFill>
                  <a:srgbClr val="26457C"/>
                </a:solidFill>
              </a:rPr>
              <a:t> г. Ярославль</a:t>
            </a:r>
            <a:endParaRPr lang="ru-RU" sz="2400" b="1" dirty="0">
              <a:solidFill>
                <a:srgbClr val="26457C"/>
              </a:solidFill>
            </a:endParaRPr>
          </a:p>
        </p:txBody>
      </p:sp>
      <p:pic>
        <p:nvPicPr>
          <p:cNvPr id="6" name="Picture 2" descr="Институт развития образования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0236" y="5994292"/>
            <a:ext cx="863708" cy="863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43000"/>
            <a:ext cx="5708591" cy="4889500"/>
          </a:xfrm>
          <a:prstGeom prst="rect">
            <a:avLst/>
          </a:prstGeom>
          <a:effectLst>
            <a:outerShdw blurRad="63500" sx="103000" sy="103000" algn="ctr" rotWithShape="0">
              <a:prstClr val="black">
                <a:alpha val="40000"/>
              </a:prstClr>
            </a:outerShdw>
          </a:effectLst>
        </p:spPr>
      </p:pic>
      <p:sp>
        <p:nvSpPr>
          <p:cNvPr id="8" name="Объект 2"/>
          <p:cNvSpPr txBox="1">
            <a:spLocks/>
          </p:cNvSpPr>
          <p:nvPr userDrawn="1"/>
        </p:nvSpPr>
        <p:spPr>
          <a:xfrm>
            <a:off x="4939469" y="1143000"/>
            <a:ext cx="7189031" cy="4889500"/>
          </a:xfrm>
          <a:prstGeom prst="rect">
            <a:avLst/>
          </a:prstGeom>
          <a:solidFill>
            <a:srgbClr val="F6EAFA">
              <a:alpha val="60000"/>
            </a:srgbClr>
          </a:solidFill>
          <a:effectLst>
            <a:outerShdw blurRad="63500" sx="103000" sy="103000" algn="ctr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None/>
            </a:pPr>
            <a:endParaRPr lang="ru-RU" sz="3000" b="1" dirty="0" smtClean="0">
              <a:solidFill>
                <a:srgbClr val="26457C"/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RU" sz="3000" b="1" dirty="0" smtClean="0">
              <a:solidFill>
                <a:srgbClr val="26457C"/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sz="3400" b="1" dirty="0" smtClean="0">
                <a:solidFill>
                  <a:srgbClr val="26457C"/>
                </a:solidFill>
                <a:effectLst/>
              </a:rPr>
              <a:t>«</a:t>
            </a:r>
            <a:r>
              <a:rPr lang="ru-RU" sz="3400" b="1" dirty="0">
                <a:solidFill>
                  <a:srgbClr val="26457C"/>
                </a:solidFill>
                <a:effectLst/>
              </a:rPr>
              <a:t>Текст. Образование. Коммуникация: стратегии </a:t>
            </a:r>
            <a:r>
              <a:rPr lang="ru-RU" sz="3400" b="1" dirty="0" smtClean="0">
                <a:solidFill>
                  <a:srgbClr val="26457C"/>
                </a:solidFill>
                <a:effectLst/>
              </a:rPr>
              <a:t>работы </a:t>
            </a:r>
            <a:br>
              <a:rPr lang="ru-RU" sz="3400" b="1" dirty="0" smtClean="0">
                <a:solidFill>
                  <a:srgbClr val="26457C"/>
                </a:solidFill>
                <a:effectLst/>
              </a:rPr>
            </a:br>
            <a:r>
              <a:rPr lang="ru-RU" sz="3400" b="1" dirty="0" smtClean="0">
                <a:solidFill>
                  <a:srgbClr val="26457C"/>
                </a:solidFill>
                <a:effectLst/>
              </a:rPr>
              <a:t>с </a:t>
            </a:r>
            <a:r>
              <a:rPr lang="ru-RU" sz="3400" b="1" dirty="0">
                <a:solidFill>
                  <a:srgbClr val="26457C"/>
                </a:solidFill>
                <a:effectLst/>
              </a:rPr>
              <a:t>текстом как основа формирования функциональной грамотности</a:t>
            </a:r>
            <a:r>
              <a:rPr lang="ru-RU" sz="3400" b="1" dirty="0" smtClean="0">
                <a:solidFill>
                  <a:srgbClr val="26457C"/>
                </a:solidFill>
                <a:effectLst/>
              </a:rPr>
              <a:t>»</a:t>
            </a:r>
            <a:endParaRPr lang="ru-RU" sz="3400" b="1" dirty="0">
              <a:solidFill>
                <a:srgbClr val="26457C"/>
              </a:solidFill>
              <a:effectLst/>
            </a:endParaRPr>
          </a:p>
        </p:txBody>
      </p:sp>
      <p:pic>
        <p:nvPicPr>
          <p:cNvPr id="9" name="Рисунок 8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67" t="14392" r="10546" b="14745"/>
          <a:stretch/>
        </p:blipFill>
        <p:spPr>
          <a:xfrm>
            <a:off x="1" y="0"/>
            <a:ext cx="1403910" cy="1017917"/>
          </a:xfrm>
          <a:prstGeom prst="rect">
            <a:avLst/>
          </a:prstGeom>
        </p:spPr>
      </p:pic>
      <p:sp>
        <p:nvSpPr>
          <p:cNvPr id="10" name="Прямоугольник 9"/>
          <p:cNvSpPr/>
          <p:nvPr userDrawn="1"/>
        </p:nvSpPr>
        <p:spPr>
          <a:xfrm>
            <a:off x="858901" y="232520"/>
            <a:ext cx="10882646" cy="8290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800"/>
              </a:lnSpc>
            </a:pPr>
            <a:r>
              <a:rPr lang="ru-RU" sz="3200" b="1" dirty="0" smtClean="0"/>
              <a:t>Всероссийская научно-практическая конференция </a:t>
            </a:r>
            <a:br>
              <a:rPr lang="ru-RU" sz="3200" b="1" dirty="0" smtClean="0"/>
            </a:br>
            <a:r>
              <a:rPr lang="ru-RU" sz="3200" b="1" dirty="0" smtClean="0"/>
              <a:t>с международным участием</a:t>
            </a:r>
            <a:endParaRPr lang="ru-RU" sz="3200" b="1" dirty="0">
              <a:solidFill>
                <a:srgbClr val="78414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6019190"/>
      </p:ext>
    </p:extLst>
  </p:cSld>
  <p:clrMapOvr>
    <a:masterClrMapping/>
  </p:clrMapOvr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Институт развития образования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0236" y="5994292"/>
            <a:ext cx="863708" cy="863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79" y="1314509"/>
            <a:ext cx="3602224" cy="4741234"/>
          </a:xfrm>
          <a:prstGeom prst="rect">
            <a:avLst/>
          </a:prstGeom>
          <a:effectLst>
            <a:outerShdw blurRad="63500" sx="103000" sy="103000" algn="ctr" rotWithShape="0">
              <a:prstClr val="black">
                <a:alpha val="40000"/>
              </a:prstClr>
            </a:outerShdw>
            <a:softEdge rad="31750"/>
          </a:effectLst>
        </p:spPr>
      </p:pic>
      <p:sp>
        <p:nvSpPr>
          <p:cNvPr id="8" name="Объект 2"/>
          <p:cNvSpPr txBox="1">
            <a:spLocks/>
          </p:cNvSpPr>
          <p:nvPr userDrawn="1"/>
        </p:nvSpPr>
        <p:spPr>
          <a:xfrm>
            <a:off x="3185652" y="1314509"/>
            <a:ext cx="8968727" cy="4741234"/>
          </a:xfrm>
          <a:prstGeom prst="rect">
            <a:avLst/>
          </a:prstGeom>
          <a:solidFill>
            <a:srgbClr val="F6EAFA">
              <a:alpha val="60000"/>
            </a:srgbClr>
          </a:solidFill>
          <a:effectLst>
            <a:outerShdw blurRad="63500" sx="103000" sy="103000" algn="ctr" rotWithShape="0">
              <a:prstClr val="black">
                <a:alpha val="40000"/>
              </a:prstClr>
            </a:outerShdw>
            <a:softEdge rad="31750"/>
          </a:effectLst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ru-RU" b="1" dirty="0">
              <a:solidFill>
                <a:srgbClr val="26457C"/>
              </a:solidFill>
            </a:endParaRPr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1292102" y="46726"/>
            <a:ext cx="10882646" cy="12830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300"/>
              </a:lnSpc>
            </a:pPr>
            <a:r>
              <a:rPr lang="ru-RU" sz="2400" dirty="0" smtClean="0"/>
              <a:t>Всероссийская научно-практическая конференция </a:t>
            </a:r>
            <a:br>
              <a:rPr lang="ru-RU" sz="2400" dirty="0" smtClean="0"/>
            </a:br>
            <a:r>
              <a:rPr lang="ru-RU" sz="2400" dirty="0" smtClean="0"/>
              <a:t>с международным участием</a:t>
            </a:r>
            <a:br>
              <a:rPr lang="ru-RU" sz="2400" dirty="0" smtClean="0"/>
            </a:br>
            <a:r>
              <a:rPr lang="ru-RU" sz="2500" b="1" dirty="0" smtClean="0">
                <a:solidFill>
                  <a:srgbClr val="26457C"/>
                </a:solidFill>
              </a:rPr>
              <a:t>«Текст. Образование. Коммуникация: стратегии работы с текстом как основа формирования функциональной грамотности»</a:t>
            </a:r>
            <a:endParaRPr lang="ru-RU" sz="2500" b="1" dirty="0">
              <a:solidFill>
                <a:srgbClr val="78414F"/>
              </a:solidFill>
            </a:endParaRPr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3961387" y="6261622"/>
            <a:ext cx="46863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26457C"/>
                </a:solidFill>
              </a:rPr>
              <a:t>5 апреля 2022 </a:t>
            </a:r>
            <a:r>
              <a:rPr lang="ru-RU" sz="2400" b="1" dirty="0" smtClean="0">
                <a:solidFill>
                  <a:srgbClr val="26457C"/>
                </a:solidFill>
              </a:rPr>
              <a:t> </a:t>
            </a:r>
            <a:r>
              <a:rPr lang="en-US" sz="2400" dirty="0">
                <a:solidFill>
                  <a:srgbClr val="26457C"/>
                </a:solidFill>
              </a:rPr>
              <a:t>|</a:t>
            </a:r>
            <a:r>
              <a:rPr lang="en-US" sz="2400" b="1" dirty="0">
                <a:solidFill>
                  <a:srgbClr val="26457C"/>
                </a:solidFill>
              </a:rPr>
              <a:t> </a:t>
            </a:r>
            <a:r>
              <a:rPr lang="ru-RU" sz="2400" b="1" dirty="0" smtClean="0">
                <a:solidFill>
                  <a:srgbClr val="26457C"/>
                </a:solidFill>
              </a:rPr>
              <a:t> г. Ярославль</a:t>
            </a:r>
            <a:endParaRPr lang="ru-RU" sz="2400" b="1" dirty="0">
              <a:solidFill>
                <a:srgbClr val="26457C"/>
              </a:solidFill>
            </a:endParaRPr>
          </a:p>
        </p:txBody>
      </p:sp>
      <p:pic>
        <p:nvPicPr>
          <p:cNvPr id="11" name="Рисунок 10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67" t="14392" r="10546" b="14745"/>
          <a:stretch/>
        </p:blipFill>
        <p:spPr>
          <a:xfrm>
            <a:off x="1" y="0"/>
            <a:ext cx="1403910" cy="1017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2310017"/>
      </p:ext>
    </p:extLst>
  </p:cSld>
  <p:clrMapOvr>
    <a:masterClrMapping/>
  </p:clrMapOvr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67" t="14392" r="10546" b="14745"/>
          <a:stretch/>
        </p:blipFill>
        <p:spPr>
          <a:xfrm>
            <a:off x="10791136" y="0"/>
            <a:ext cx="1292935" cy="937453"/>
          </a:xfrm>
          <a:prstGeom prst="rect">
            <a:avLst/>
          </a:prstGeom>
        </p:spPr>
      </p:pic>
      <p:pic>
        <p:nvPicPr>
          <p:cNvPr id="13" name="Picture 2" descr="Институт развития образования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7604" y="5958857"/>
            <a:ext cx="708381" cy="708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Рисунок 1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45" y="765402"/>
            <a:ext cx="1771934" cy="5809632"/>
          </a:xfrm>
          <a:prstGeom prst="rect">
            <a:avLst/>
          </a:prstGeom>
          <a:effectLst>
            <a:outerShdw blurRad="63500" sx="103000" sy="103000" algn="ctr" rotWithShape="0">
              <a:prstClr val="black">
                <a:alpha val="40000"/>
              </a:prstClr>
            </a:outerShdw>
            <a:softEdge rad="31750"/>
          </a:effectLst>
        </p:spPr>
      </p:pic>
      <p:sp>
        <p:nvSpPr>
          <p:cNvPr id="15" name="TextBox 14"/>
          <p:cNvSpPr txBox="1"/>
          <p:nvPr userDrawn="1"/>
        </p:nvSpPr>
        <p:spPr>
          <a:xfrm>
            <a:off x="1446848" y="6168953"/>
            <a:ext cx="10744200" cy="707886"/>
          </a:xfrm>
          <a:prstGeom prst="rect">
            <a:avLst/>
          </a:prstGeom>
          <a:noFill/>
          <a:ln w="6350"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ts val="1600"/>
              </a:lnSpc>
            </a:pPr>
            <a:r>
              <a:rPr lang="ru-RU" sz="1500" dirty="0" smtClean="0"/>
              <a:t>5 апреля 2022  </a:t>
            </a:r>
            <a:r>
              <a:rPr lang="en-US" sz="1500" dirty="0" smtClean="0"/>
              <a:t>| </a:t>
            </a:r>
            <a:r>
              <a:rPr lang="ru-RU" sz="1500" dirty="0" smtClean="0"/>
              <a:t>г. Ярославль</a:t>
            </a:r>
            <a:br>
              <a:rPr lang="ru-RU" sz="1500" dirty="0" smtClean="0"/>
            </a:br>
            <a:r>
              <a:rPr lang="ru-RU" sz="1500" dirty="0" smtClean="0"/>
              <a:t>Всероссийская </a:t>
            </a:r>
            <a:r>
              <a:rPr lang="ru-RU" sz="1500" dirty="0"/>
              <a:t>научно-практическая конференция с международным участием</a:t>
            </a:r>
            <a:br>
              <a:rPr lang="ru-RU" sz="1500" dirty="0"/>
            </a:br>
            <a:r>
              <a:rPr lang="ru-RU" sz="1500" b="1" dirty="0"/>
              <a:t>«Текст. Образование. Коммуникация</a:t>
            </a:r>
            <a:r>
              <a:rPr lang="ru-RU" sz="1500" b="1" dirty="0" smtClean="0"/>
              <a:t>: стратегии </a:t>
            </a:r>
            <a:r>
              <a:rPr lang="ru-RU" sz="1500" b="1" dirty="0"/>
              <a:t>работы с текстом как основа формирования функциональной грамотности»</a:t>
            </a:r>
          </a:p>
        </p:txBody>
      </p:sp>
    </p:spTree>
    <p:extLst>
      <p:ext uri="{BB962C8B-B14F-4D97-AF65-F5344CB8AC3E}">
        <p14:creationId xmlns:p14="http://schemas.microsoft.com/office/powerpoint/2010/main" val="20153915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466ECA-E40C-4988-982E-665059537BD4}" type="datetimeFigureOut">
              <a:rPr lang="ru-RU" smtClean="0"/>
              <a:t>20.03.2022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78EE8A-D2E2-44D0-B93D-B6D3196D10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5331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63" r:id="rId7"/>
    <p:sldLayoutId id="2147483654" r:id="rId8"/>
    <p:sldLayoutId id="2147483660" r:id="rId9"/>
    <p:sldLayoutId id="2147483661" r:id="rId10"/>
    <p:sldLayoutId id="2147483664" r:id="rId11"/>
    <p:sldLayoutId id="2147483662" r:id="rId12"/>
    <p:sldLayoutId id="2147483656" r:id="rId13"/>
    <p:sldLayoutId id="2147483657" r:id="rId14"/>
    <p:sldLayoutId id="2147483658" r:id="rId15"/>
    <p:sldLayoutId id="2147483659" r:id="rId16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09968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46553" y="1457864"/>
            <a:ext cx="802589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26457C"/>
                </a:solidFill>
              </a:rPr>
              <a:t>Название секции</a:t>
            </a:r>
          </a:p>
          <a:p>
            <a:pPr algn="ctr"/>
            <a:r>
              <a:rPr lang="ru-RU" sz="3200" b="1" dirty="0" smtClean="0">
                <a:solidFill>
                  <a:srgbClr val="26457C"/>
                </a:solidFill>
              </a:rPr>
              <a:t>ТЕМА ВЫСТУПЛЕНИЯ</a:t>
            </a:r>
          </a:p>
        </p:txBody>
      </p:sp>
      <p:sp>
        <p:nvSpPr>
          <p:cNvPr id="3" name="Подзаголовок 2"/>
          <p:cNvSpPr txBox="1">
            <a:spLocks/>
          </p:cNvSpPr>
          <p:nvPr/>
        </p:nvSpPr>
        <p:spPr>
          <a:xfrm>
            <a:off x="6261308" y="4737306"/>
            <a:ext cx="5746661" cy="10847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  <a:defRPr/>
            </a:pPr>
            <a:r>
              <a:rPr lang="ru-RU" sz="2600" dirty="0" smtClean="0"/>
              <a:t>ФАМИЛИЯ  Имя Отчество</a:t>
            </a:r>
          </a:p>
          <a:p>
            <a:pPr marL="0" indent="0" algn="r">
              <a:buNone/>
              <a:defRPr/>
            </a:pPr>
            <a:r>
              <a:rPr lang="ru-RU" sz="2600" dirty="0" smtClean="0"/>
              <a:t>Место работы, должность</a:t>
            </a:r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3326316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3"/>
          <p:cNvSpPr txBox="1">
            <a:spLocks/>
          </p:cNvSpPr>
          <p:nvPr/>
        </p:nvSpPr>
        <p:spPr>
          <a:xfrm>
            <a:off x="548640" y="244749"/>
            <a:ext cx="11094720" cy="573398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Заголовок слайда</a:t>
            </a:r>
            <a:endParaRPr lang="ru-RU" sz="3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Объект 15"/>
          <p:cNvSpPr txBox="1">
            <a:spLocks/>
          </p:cNvSpPr>
          <p:nvPr/>
        </p:nvSpPr>
        <p:spPr>
          <a:xfrm>
            <a:off x="548640" y="801488"/>
            <a:ext cx="11328400" cy="525502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...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0561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2"/>
          <p:cNvSpPr txBox="1">
            <a:spLocks/>
          </p:cNvSpPr>
          <p:nvPr/>
        </p:nvSpPr>
        <p:spPr>
          <a:xfrm>
            <a:off x="4095877" y="2334912"/>
            <a:ext cx="7712015" cy="35569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ru-RU" sz="2600" dirty="0" smtClean="0"/>
              <a:t>Контактная информация: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ru-RU" sz="2400" dirty="0" smtClean="0"/>
              <a:t>Адрес: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ru-RU" sz="2400" smtClean="0"/>
              <a:t>Телефон</a:t>
            </a:r>
            <a:r>
              <a:rPr lang="ru-RU" sz="2400" dirty="0" smtClean="0"/>
              <a:t>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ru-RU" sz="2400" dirty="0" smtClean="0"/>
              <a:t>Сайт: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ru-RU" sz="2400" dirty="0" smtClean="0"/>
              <a:t>E-</a:t>
            </a:r>
            <a:r>
              <a:rPr lang="ru-RU" sz="2400" dirty="0" err="1" smtClean="0"/>
              <a:t>mail</a:t>
            </a:r>
            <a:r>
              <a:rPr lang="ru-RU" sz="2400" dirty="0" smtClean="0"/>
              <a:t>:</a:t>
            </a:r>
            <a:endParaRPr lang="ru-RU" sz="2400" dirty="0"/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3952698" y="1361775"/>
            <a:ext cx="7673200" cy="9731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000" b="1" dirty="0">
                <a:solidFill>
                  <a:srgbClr val="26457C"/>
                </a:solidFill>
                <a:latin typeface="+mn-lt"/>
                <a:ea typeface="+mn-ea"/>
                <a:cs typeface="+mn-cs"/>
              </a:rPr>
              <a:t>Спасибо</a:t>
            </a:r>
            <a:r>
              <a:rPr lang="ru-RU" sz="4000" dirty="0" smtClean="0">
                <a:solidFill>
                  <a:srgbClr val="78414F"/>
                </a:solidFill>
              </a:rPr>
              <a:t> </a:t>
            </a:r>
            <a:r>
              <a:rPr lang="ru-RU" sz="4000" b="1" dirty="0">
                <a:solidFill>
                  <a:srgbClr val="26457C"/>
                </a:solidFill>
                <a:latin typeface="+mn-lt"/>
                <a:ea typeface="+mn-ea"/>
                <a:cs typeface="+mn-cs"/>
              </a:rPr>
              <a:t>за внимание! </a:t>
            </a:r>
          </a:p>
        </p:txBody>
      </p:sp>
    </p:spTree>
    <p:extLst>
      <p:ext uri="{BB962C8B-B14F-4D97-AF65-F5344CB8AC3E}">
        <p14:creationId xmlns:p14="http://schemas.microsoft.com/office/powerpoint/2010/main" val="2672944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29</Words>
  <Application>Microsoft Office PowerPoint</Application>
  <PresentationFormat>Широкоэкранный</PresentationFormat>
  <Paragraphs>12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Галина Дмитриевна Редченкова</dc:creator>
  <cp:lastModifiedBy>user</cp:lastModifiedBy>
  <cp:revision>12</cp:revision>
  <dcterms:created xsi:type="dcterms:W3CDTF">2022-03-17T06:20:17Z</dcterms:created>
  <dcterms:modified xsi:type="dcterms:W3CDTF">2022-03-20T19:36:33Z</dcterms:modified>
</cp:coreProperties>
</file>