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0" r:id="rId2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7"/>
    <a:srgbClr val="0981A4"/>
    <a:srgbClr val="003480"/>
    <a:srgbClr val="AD427A"/>
    <a:srgbClr val="1BACBD"/>
    <a:srgbClr val="BBF9FB"/>
    <a:srgbClr val="29F0F3"/>
    <a:srgbClr val="D7FCFD"/>
    <a:srgbClr val="B3F9FB"/>
    <a:srgbClr val="AD4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20" autoAdjust="0"/>
    <p:restoredTop sz="94660"/>
  </p:normalViewPr>
  <p:slideViewPr>
    <p:cSldViewPr>
      <p:cViewPr>
        <p:scale>
          <a:sx n="140" d="100"/>
          <a:sy n="140" d="100"/>
        </p:scale>
        <p:origin x="-1098" y="-22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0B0EA-E806-44E8-B1A0-938A277DF2A3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3BC6-F935-4864-8ABA-694DBC1EC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89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63BC6-F935-4864-8ABA-694DBC1EC79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15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8.gif"/><Relationship Id="rId1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7.gif"/><Relationship Id="rId17" Type="http://schemas.openxmlformats.org/officeDocument/2006/relationships/image" Target="../media/image12.gi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11" Type="http://schemas.openxmlformats.org/officeDocument/2006/relationships/image" Target="../media/image6.gif"/><Relationship Id="rId5" Type="http://schemas.openxmlformats.org/officeDocument/2006/relationships/image" Target="../media/image3.png"/><Relationship Id="rId15" Type="http://schemas.openxmlformats.org/officeDocument/2006/relationships/image" Target="../media/image10.gif"/><Relationship Id="rId10" Type="http://schemas.microsoft.com/office/2007/relationships/hdphoto" Target="../media/hdphoto3.wdp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с одним вырезанным углом 19"/>
          <p:cNvSpPr/>
          <p:nvPr/>
        </p:nvSpPr>
        <p:spPr>
          <a:xfrm flipH="1">
            <a:off x="-5" y="4234701"/>
            <a:ext cx="6717213" cy="913174"/>
          </a:xfrm>
          <a:prstGeom prst="snip1Rect">
            <a:avLst/>
          </a:prstGeom>
          <a:pattFill prst="nar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5" name="Группа 54"/>
          <p:cNvGrpSpPr/>
          <p:nvPr/>
        </p:nvGrpSpPr>
        <p:grpSpPr>
          <a:xfrm>
            <a:off x="4848888" y="717047"/>
            <a:ext cx="4099084" cy="4518999"/>
            <a:chOff x="4033994" y="44450"/>
            <a:chExt cx="4754579" cy="5057775"/>
          </a:xfrm>
        </p:grpSpPr>
        <p:pic>
          <p:nvPicPr>
            <p:cNvPr id="57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960" y="96838"/>
              <a:ext cx="4514850" cy="4953000"/>
            </a:xfrm>
            <a:prstGeom prst="rect">
              <a:avLst/>
            </a:prstGeom>
            <a:noFill/>
            <a:ln>
              <a:noFill/>
            </a:ln>
            <a:effectLst>
              <a:glow rad="228600">
                <a:schemeClr val="bg1">
                  <a:lumMod val="95000"/>
                  <a:alpha val="40000"/>
                </a:schemeClr>
              </a:glow>
              <a:outerShdw dist="35921" dir="2700000" algn="ctr" rotWithShape="0">
                <a:schemeClr val="bg2">
                  <a:alpha val="23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9423" y="44450"/>
              <a:ext cx="4629150" cy="5057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6" name="TextBox 75"/>
            <p:cNvSpPr txBox="1"/>
            <p:nvPr/>
          </p:nvSpPr>
          <p:spPr>
            <a:xfrm>
              <a:off x="4033994" y="320743"/>
              <a:ext cx="7120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ru-RU" sz="800" b="1" dirty="0" smtClean="0">
                  <a:solidFill>
                    <a:schemeClr val="bg2">
                      <a:lumMod val="25000"/>
                    </a:schemeClr>
                  </a:solidFill>
                </a:rPr>
                <a:t>РЫБИНСК</a:t>
              </a:r>
              <a:endParaRPr lang="ru-RU" sz="8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299020" y="1397302"/>
              <a:ext cx="83227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b="1" dirty="0" err="1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Брейтовский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466811" y="1910334"/>
              <a:ext cx="7489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b="1" dirty="0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Рыбинский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456679" y="1860606"/>
              <a:ext cx="77296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b="1" dirty="0" err="1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Некоузский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131366" y="3768263"/>
              <a:ext cx="75533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b="1" dirty="0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Ростовский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456765" y="1686342"/>
              <a:ext cx="7489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b="1" dirty="0" err="1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Тутаевский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440741" y="4065461"/>
              <a:ext cx="77777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ru-RU" sz="900" b="1" dirty="0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Переславль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715104" y="2279049"/>
              <a:ext cx="87395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b="1" dirty="0" err="1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Мышкинский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577629" y="2354398"/>
              <a:ext cx="103425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b="1" dirty="0" err="1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Большесельский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783936" y="929914"/>
              <a:ext cx="78418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b="1" dirty="0" err="1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Любимский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709351" y="427824"/>
              <a:ext cx="93487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b="1" dirty="0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Первомайский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979636" y="1338509"/>
              <a:ext cx="86113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b="1" dirty="0" err="1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Даниловский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780818" y="465127"/>
              <a:ext cx="87716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b="1" dirty="0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Пошехонский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402730" y="2763154"/>
              <a:ext cx="816624" cy="2583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b="1" dirty="0" err="1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Угличский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800903" y="3271958"/>
              <a:ext cx="1376334" cy="298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b="1" dirty="0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Борисоглебский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7308447" y="2172198"/>
              <a:ext cx="1226876" cy="298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b="1" dirty="0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Некрасовский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719656" y="3121573"/>
              <a:ext cx="1473043" cy="298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b="1" dirty="0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Гаврилов-</a:t>
              </a:r>
              <a:r>
                <a:rPr lang="ru-RU" sz="900" b="1" dirty="0" err="1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Ямский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579418" y="2521362"/>
              <a:ext cx="83388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b="1" dirty="0" smtClean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Ярославский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  <p:grpSp>
          <p:nvGrpSpPr>
            <p:cNvPr id="114" name="Группа 113"/>
            <p:cNvGrpSpPr/>
            <p:nvPr/>
          </p:nvGrpSpPr>
          <p:grpSpPr>
            <a:xfrm>
              <a:off x="4160579" y="503838"/>
              <a:ext cx="3369419" cy="2556831"/>
              <a:chOff x="4160579" y="503838"/>
              <a:chExt cx="3369419" cy="2556831"/>
            </a:xfrm>
          </p:grpSpPr>
          <p:sp>
            <p:nvSpPr>
              <p:cNvPr id="115" name="Овал 114"/>
              <p:cNvSpPr/>
              <p:nvPr/>
            </p:nvSpPr>
            <p:spPr>
              <a:xfrm>
                <a:off x="5942143" y="1804889"/>
                <a:ext cx="170857" cy="161409"/>
              </a:xfrm>
              <a:prstGeom prst="ellipse">
                <a:avLst/>
              </a:prstGeom>
              <a:gradFill flip="none" rotWithShape="1">
                <a:gsLst>
                  <a:gs pos="0">
                    <a:srgbClr val="D4AA12"/>
                  </a:gs>
                  <a:gs pos="50000">
                    <a:srgbClr val="FFD85D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6" name="Овал 115"/>
              <p:cNvSpPr/>
              <p:nvPr/>
            </p:nvSpPr>
            <p:spPr>
              <a:xfrm>
                <a:off x="7233848" y="2780883"/>
                <a:ext cx="296150" cy="279786"/>
              </a:xfrm>
              <a:prstGeom prst="ellipse">
                <a:avLst/>
              </a:prstGeom>
              <a:gradFill flip="none" rotWithShape="1">
                <a:gsLst>
                  <a:gs pos="0">
                    <a:srgbClr val="C00000"/>
                  </a:gs>
                  <a:gs pos="50000">
                    <a:srgbClr val="A13B39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17" name="Прямая соединительная линия 116"/>
              <p:cNvCxnSpPr/>
              <p:nvPr/>
            </p:nvCxnSpPr>
            <p:spPr>
              <a:xfrm>
                <a:off x="4808091" y="505809"/>
                <a:ext cx="1145182" cy="1315949"/>
              </a:xfrm>
              <a:prstGeom prst="line">
                <a:avLst/>
              </a:prstGeom>
              <a:ln w="19050">
                <a:solidFill>
                  <a:schemeClr val="tx1">
                    <a:lumMod val="65000"/>
                    <a:lumOff val="35000"/>
                  </a:schemeClr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Прямая соединительная линия 117"/>
              <p:cNvCxnSpPr/>
              <p:nvPr/>
            </p:nvCxnSpPr>
            <p:spPr>
              <a:xfrm>
                <a:off x="4160579" y="503838"/>
                <a:ext cx="648451" cy="1332"/>
              </a:xfrm>
              <a:prstGeom prst="line">
                <a:avLst/>
              </a:prstGeom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" name="Прямоугольник 8"/>
          <p:cNvSpPr/>
          <p:nvPr/>
        </p:nvSpPr>
        <p:spPr>
          <a:xfrm>
            <a:off x="4283968" y="4491607"/>
            <a:ext cx="2016224" cy="276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700"/>
              </a:lnSpc>
            </a:pPr>
            <a:r>
              <a:rPr lang="ru-RU" sz="800" dirty="0" smtClean="0"/>
              <a:t>Сфера </a:t>
            </a:r>
            <a:r>
              <a:rPr lang="ru-RU" sz="800" dirty="0"/>
              <a:t>услуг, сервис, торговля, </a:t>
            </a:r>
            <a:endParaRPr lang="en-US" sz="800" dirty="0" smtClean="0"/>
          </a:p>
          <a:p>
            <a:pPr>
              <a:lnSpc>
                <a:spcPts val="700"/>
              </a:lnSpc>
            </a:pPr>
            <a:r>
              <a:rPr lang="ru-RU" sz="800" dirty="0" smtClean="0"/>
              <a:t>соц</a:t>
            </a:r>
            <a:r>
              <a:rPr lang="ru-RU" sz="800" dirty="0"/>
              <a:t>. обслуживание, реклама </a:t>
            </a:r>
            <a:endParaRPr lang="en-US" sz="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63227" y="4876006"/>
            <a:ext cx="912429" cy="271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700"/>
              </a:lnSpc>
            </a:pPr>
            <a:r>
              <a:rPr lang="ru-RU" sz="800" dirty="0"/>
              <a:t>Промышленное </a:t>
            </a:r>
            <a:endParaRPr lang="en-US" sz="800" dirty="0" smtClean="0"/>
          </a:p>
          <a:p>
            <a:pPr algn="ctr">
              <a:lnSpc>
                <a:spcPts val="700"/>
              </a:lnSpc>
            </a:pPr>
            <a:r>
              <a:rPr lang="ru-RU" sz="800" dirty="0" smtClean="0"/>
              <a:t>производство</a:t>
            </a:r>
            <a:endParaRPr lang="en-US" sz="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19672" y="4876006"/>
            <a:ext cx="971741" cy="271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700"/>
              </a:lnSpc>
            </a:pPr>
            <a:r>
              <a:rPr lang="ru-RU" sz="800" dirty="0"/>
              <a:t>Сельское и </a:t>
            </a:r>
            <a:endParaRPr lang="en-US" sz="800" dirty="0" smtClean="0"/>
          </a:p>
          <a:p>
            <a:pPr algn="ctr">
              <a:lnSpc>
                <a:spcPts val="700"/>
              </a:lnSpc>
            </a:pPr>
            <a:r>
              <a:rPr lang="ru-RU" sz="800" dirty="0" smtClean="0"/>
              <a:t>лесное </a:t>
            </a:r>
            <a:r>
              <a:rPr lang="ru-RU" sz="800" dirty="0"/>
              <a:t>хозяйство</a:t>
            </a:r>
            <a:r>
              <a:rPr lang="en-US" sz="800" dirty="0"/>
              <a:t> </a:t>
            </a:r>
            <a:endParaRPr lang="ru-RU" sz="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89189" y="4491607"/>
            <a:ext cx="846707" cy="1821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700"/>
              </a:lnSpc>
            </a:pPr>
            <a:r>
              <a:rPr lang="ru-RU" sz="800" dirty="0"/>
              <a:t>Строительство</a:t>
            </a:r>
            <a:r>
              <a:rPr lang="en-US" sz="800" dirty="0"/>
              <a:t> </a:t>
            </a:r>
            <a:endParaRPr lang="ru-RU" sz="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574993" y="4491607"/>
            <a:ext cx="780983" cy="271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700"/>
              </a:lnSpc>
            </a:pPr>
            <a:r>
              <a:rPr lang="ru-RU" sz="800" dirty="0"/>
              <a:t>Транспорт, </a:t>
            </a:r>
            <a:endParaRPr lang="en-US" sz="800" dirty="0" smtClean="0"/>
          </a:p>
          <a:p>
            <a:pPr>
              <a:lnSpc>
                <a:spcPts val="700"/>
              </a:lnSpc>
            </a:pPr>
            <a:r>
              <a:rPr lang="ru-RU" sz="800" dirty="0" smtClean="0"/>
              <a:t>логистика</a:t>
            </a:r>
            <a:r>
              <a:rPr lang="ru-RU" sz="800" dirty="0"/>
              <a:t>, ЧС</a:t>
            </a:r>
            <a:endParaRPr lang="en-US" sz="8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4303745" y="4876006"/>
            <a:ext cx="2016224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700"/>
              </a:lnSpc>
            </a:pPr>
            <a:r>
              <a:rPr lang="ru-RU" sz="800" dirty="0"/>
              <a:t>Издательское дело, </a:t>
            </a:r>
            <a:r>
              <a:rPr lang="ru-RU" sz="800" dirty="0" smtClean="0"/>
              <a:t/>
            </a:r>
            <a:br>
              <a:rPr lang="ru-RU" sz="800" dirty="0" smtClean="0"/>
            </a:br>
            <a:r>
              <a:rPr lang="ru-RU" sz="800" dirty="0" smtClean="0"/>
              <a:t>документоведение</a:t>
            </a:r>
            <a:endParaRPr lang="ru-RU" sz="8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35496" y="4495608"/>
            <a:ext cx="1819729" cy="271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700"/>
              </a:lnSpc>
            </a:pPr>
            <a:r>
              <a:rPr lang="ru-RU" sz="900" b="1" dirty="0"/>
              <a:t>Информационные и </a:t>
            </a:r>
            <a:endParaRPr lang="en-US" sz="900" b="1" dirty="0"/>
          </a:p>
          <a:p>
            <a:pPr algn="ctr">
              <a:lnSpc>
                <a:spcPts val="700"/>
              </a:lnSpc>
            </a:pPr>
            <a:r>
              <a:rPr lang="ru-RU" sz="900" b="1" dirty="0"/>
              <a:t>коммуникационные технологии</a:t>
            </a:r>
            <a:endParaRPr lang="en-US" sz="900" b="1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1743699" y="4506481"/>
            <a:ext cx="1172116" cy="271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700"/>
              </a:lnSpc>
            </a:pPr>
            <a:r>
              <a:rPr lang="ru-RU" sz="900" b="1" dirty="0"/>
              <a:t>Электротехника, </a:t>
            </a:r>
            <a:endParaRPr lang="en-US" sz="900" b="1" dirty="0" smtClean="0"/>
          </a:p>
          <a:p>
            <a:pPr algn="ctr">
              <a:lnSpc>
                <a:spcPts val="700"/>
              </a:lnSpc>
            </a:pPr>
            <a:r>
              <a:rPr lang="ru-RU" sz="900" b="1" dirty="0" smtClean="0"/>
              <a:t>электроника</a:t>
            </a:r>
            <a:r>
              <a:rPr lang="ru-RU" sz="900" b="1" dirty="0"/>
              <a:t>, </a:t>
            </a:r>
            <a:r>
              <a:rPr lang="ru-RU" sz="900" b="1" dirty="0" smtClean="0"/>
              <a:t>связь</a:t>
            </a:r>
            <a:r>
              <a:rPr lang="en-US" sz="800" dirty="0" smtClean="0"/>
              <a:t> </a:t>
            </a:r>
            <a:endParaRPr lang="ru-RU" sz="8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2699792" y="4876006"/>
            <a:ext cx="817853" cy="271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700"/>
              </a:lnSpc>
            </a:pPr>
            <a:r>
              <a:rPr lang="ru-RU" sz="800" dirty="0"/>
              <a:t>Образование, </a:t>
            </a:r>
            <a:endParaRPr lang="en-US" sz="800" dirty="0" smtClean="0"/>
          </a:p>
          <a:p>
            <a:pPr algn="ctr">
              <a:lnSpc>
                <a:spcPts val="700"/>
              </a:lnSpc>
            </a:pPr>
            <a:r>
              <a:rPr lang="ru-RU" sz="800" dirty="0" smtClean="0"/>
              <a:t>педагогика</a:t>
            </a:r>
            <a:endParaRPr lang="en-US" sz="8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3491880" y="4876006"/>
            <a:ext cx="1290738" cy="271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700"/>
              </a:lnSpc>
            </a:pPr>
            <a:r>
              <a:rPr lang="ru-RU" sz="800" dirty="0"/>
              <a:t>Экономика, управление, </a:t>
            </a:r>
            <a:endParaRPr lang="en-US" sz="800" dirty="0" smtClean="0"/>
          </a:p>
          <a:p>
            <a:pPr algn="ctr">
              <a:lnSpc>
                <a:spcPts val="700"/>
              </a:lnSpc>
            </a:pPr>
            <a:r>
              <a:rPr lang="ru-RU" sz="800" dirty="0" smtClean="0"/>
              <a:t>юриспруденция</a:t>
            </a:r>
            <a:endParaRPr lang="en-US" sz="8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17253"/>
              </p:ext>
            </p:extLst>
          </p:nvPr>
        </p:nvGraphicFramePr>
        <p:xfrm>
          <a:off x="179511" y="843555"/>
          <a:ext cx="4608513" cy="32006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1"/>
                <a:gridCol w="1008112"/>
              </a:tblGrid>
              <a:tr h="3369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3480"/>
                          </a:solidFill>
                          <a:effectLst/>
                        </a:rPr>
                        <a:t>ОБРАЗОВАТЕЛЬНЫЕ ОРГАНИЗАЦИИ, </a:t>
                      </a:r>
                      <a:br>
                        <a:rPr lang="ru-RU" sz="1000" b="1" dirty="0" smtClean="0">
                          <a:solidFill>
                            <a:srgbClr val="003480"/>
                          </a:solidFill>
                          <a:effectLst/>
                        </a:rPr>
                      </a:br>
                      <a:r>
                        <a:rPr lang="ru-RU" sz="1000" b="1" dirty="0" smtClean="0">
                          <a:solidFill>
                            <a:srgbClr val="003480"/>
                          </a:solidFill>
                          <a:effectLst/>
                        </a:rPr>
                        <a:t>РЕАЛИЗУЮЩИЕ ПРОГРАММЫ СПО</a:t>
                      </a:r>
                      <a:endParaRPr lang="ru-RU" sz="1000" b="1" dirty="0">
                        <a:solidFill>
                          <a:srgbClr val="0034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99" marR="51899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981A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52</a:t>
                      </a:r>
                      <a:endParaRPr lang="ru-RU" sz="1000" b="1" dirty="0">
                        <a:solidFill>
                          <a:srgbClr val="0981A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99" marR="51899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609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0" kern="1200" dirty="0" smtClean="0">
                          <a:solidFill>
                            <a:srgbClr val="00348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ПОО, ПОДВЕДОМСТВЕННЫЕ ДЕПАРТАМЕНТУ ОБРАЗОВАНИЯ </a:t>
                      </a:r>
                      <a:endParaRPr lang="ru-RU" sz="800" b="0" kern="1200" dirty="0">
                        <a:solidFill>
                          <a:srgbClr val="0034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99" marR="51899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rgbClr val="0981A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lang="ru-RU" sz="900" b="1" kern="1200" dirty="0">
                        <a:solidFill>
                          <a:srgbClr val="0981A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77" marR="6707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609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0" kern="1200" dirty="0" smtClean="0">
                          <a:solidFill>
                            <a:srgbClr val="00348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ИНЫЕ ОО, РЕАЛИЗУЮЩИЕ ПРОГРАММЫ СПО</a:t>
                      </a:r>
                      <a:endParaRPr lang="ru-RU" sz="800" b="0" kern="1200" dirty="0">
                        <a:solidFill>
                          <a:srgbClr val="0034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99" marR="51899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rgbClr val="0981A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ru-RU" sz="900" b="1" kern="1200" dirty="0">
                        <a:solidFill>
                          <a:srgbClr val="0981A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77" marR="6707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69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3480"/>
                          </a:solidFill>
                          <a:effectLst/>
                        </a:rPr>
                        <a:t>ОБУЧАЮЩИЕСЯ ОБРАЗОВАТЕЛЬНЫХ ОРГАНИЗАЦИЙ, РЕАЛИЗУЮЩИХ ПРОГРАММЫ СПО</a:t>
                      </a:r>
                    </a:p>
                  </a:txBody>
                  <a:tcPr marL="51899" marR="51899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981A4"/>
                        </a:solidFill>
                        <a:effectLst/>
                      </a:endParaRPr>
                    </a:p>
                    <a:p>
                      <a:pPr marL="36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981A4"/>
                          </a:solidFill>
                          <a:effectLst/>
                        </a:rPr>
                        <a:t>36 627</a:t>
                      </a:r>
                      <a:endParaRPr lang="ru-RU" sz="1000" b="1" dirty="0">
                        <a:solidFill>
                          <a:srgbClr val="0981A4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899" marR="518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609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rgbClr val="003480"/>
                          </a:solidFill>
                          <a:effectLst/>
                        </a:rPr>
                        <a:t>ПОО, ПОДВЕДОМСТВЕННЫЕ ДЕПАРТАМЕНТУ ОБРАЗОВАНИЯ </a:t>
                      </a:r>
                      <a:endParaRPr lang="ru-RU" sz="800" b="0" dirty="0">
                        <a:solidFill>
                          <a:srgbClr val="0034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99" marR="51899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rgbClr val="0981A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  <a:r>
                        <a:rPr lang="ru-RU" sz="900" b="1" kern="1200" dirty="0">
                          <a:solidFill>
                            <a:srgbClr val="0981A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900" b="1" kern="1200" dirty="0" smtClean="0">
                          <a:solidFill>
                            <a:srgbClr val="0981A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204</a:t>
                      </a:r>
                      <a:endParaRPr lang="ru-RU" sz="900" b="1" kern="1200" dirty="0">
                        <a:solidFill>
                          <a:srgbClr val="0981A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99" marR="5189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609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rgbClr val="00348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ИНЫЕ ОО, РЕАЛИЗУЮЩИЕ ПРОГРАММЫ СПО</a:t>
                      </a:r>
                    </a:p>
                  </a:txBody>
                  <a:tcPr marL="51899" marR="51899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0981A4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7 423</a:t>
                      </a:r>
                    </a:p>
                  </a:txBody>
                  <a:tcPr marL="67077" marR="6707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845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34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ЕЖЕГОДНЫЙ</a:t>
                      </a:r>
                      <a:r>
                        <a:rPr lang="ru-RU" sz="1000" b="1" kern="1200" baseline="0" dirty="0" smtClean="0">
                          <a:solidFill>
                            <a:srgbClr val="0034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kern="1200" dirty="0" smtClean="0">
                          <a:solidFill>
                            <a:srgbClr val="0034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ВЫПУСК ПО ПРОГРАММАМ СПО </a:t>
                      </a:r>
                    </a:p>
                  </a:txBody>
                  <a:tcPr marL="51899" marR="51899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981A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≈ 7 500</a:t>
                      </a:r>
                      <a:endParaRPr lang="ru-RU" sz="1000" b="1" kern="1200" dirty="0">
                        <a:solidFill>
                          <a:srgbClr val="0981A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99" marR="518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32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rgbClr val="003480"/>
                          </a:solidFill>
                          <a:effectLst/>
                        </a:rPr>
                        <a:t>ПРОФЕССИОНАЛЬНЫЕ ОБРАЗОВАТЕЛЬНЫЕ ОРГАНИЗАЦИИ</a:t>
                      </a:r>
                      <a:r>
                        <a:rPr lang="ru-RU" sz="900" b="0" dirty="0" smtClean="0">
                          <a:solidFill>
                            <a:srgbClr val="003480"/>
                          </a:solidFill>
                          <a:effectLst/>
                        </a:rPr>
                        <a:t>, </a:t>
                      </a:r>
                      <a:br>
                        <a:rPr lang="ru-RU" sz="900" b="0" dirty="0" smtClean="0">
                          <a:solidFill>
                            <a:srgbClr val="003480"/>
                          </a:solidFill>
                          <a:effectLst/>
                        </a:rPr>
                      </a:br>
                      <a:r>
                        <a:rPr lang="ru-RU" sz="900" b="0" dirty="0" smtClean="0">
                          <a:solidFill>
                            <a:srgbClr val="003480"/>
                          </a:solidFill>
                          <a:effectLst/>
                        </a:rPr>
                        <a:t>подведомственные департаменту образования</a:t>
                      </a:r>
                      <a:endParaRPr lang="ru-RU" sz="900" b="0" dirty="0" smtClean="0">
                        <a:solidFill>
                          <a:srgbClr val="00348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077" marR="67077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000" b="1" kern="1200" dirty="0">
                        <a:solidFill>
                          <a:srgbClr val="0981A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077" marR="6707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845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3480"/>
                          </a:solidFill>
                          <a:effectLst/>
                        </a:rPr>
                        <a:t>РАБОТНИКИ </a:t>
                      </a:r>
                      <a:endParaRPr lang="ru-RU" sz="800" b="1" dirty="0">
                        <a:solidFill>
                          <a:srgbClr val="0034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99" marR="51899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981A4"/>
                          </a:solidFill>
                          <a:effectLst/>
                        </a:rPr>
                        <a:t>2912</a:t>
                      </a:r>
                      <a:endParaRPr lang="ru-RU" sz="1000" b="1" dirty="0">
                        <a:solidFill>
                          <a:srgbClr val="0981A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99" marR="5189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845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rgbClr val="00348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СПЕЦИАЛЬНОСТИ</a:t>
                      </a:r>
                    </a:p>
                  </a:txBody>
                  <a:tcPr marL="67077" marR="67077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 dirty="0" smtClean="0">
                          <a:solidFill>
                            <a:srgbClr val="0981A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</a:t>
                      </a:r>
                      <a:endParaRPr lang="ru-RU" sz="1000" b="1" dirty="0">
                        <a:solidFill>
                          <a:srgbClr val="0981A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77" marR="6707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845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800" b="1" dirty="0" smtClean="0">
                          <a:solidFill>
                            <a:srgbClr val="00348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ПРОФЕССИИ</a:t>
                      </a:r>
                      <a:endParaRPr lang="ru-RU" sz="800" b="1" dirty="0">
                        <a:solidFill>
                          <a:srgbClr val="0034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77" marR="67077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 dirty="0" smtClean="0">
                          <a:solidFill>
                            <a:srgbClr val="0981A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  <a:endParaRPr lang="ru-RU" sz="1000" b="1" dirty="0">
                        <a:solidFill>
                          <a:srgbClr val="0981A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77" marR="6707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845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rgbClr val="0034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РЕСУРСНЫЕ ЦЕНТРЫ</a:t>
                      </a:r>
                      <a:endParaRPr lang="ru-RU" sz="800" b="1" kern="1200" dirty="0">
                        <a:solidFill>
                          <a:srgbClr val="00348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077" marR="67077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981A4"/>
                          </a:solidFill>
                          <a:effectLst/>
                        </a:rPr>
                        <a:t>21</a:t>
                      </a:r>
                      <a:endParaRPr lang="ru-RU" sz="1000" b="1" dirty="0">
                        <a:solidFill>
                          <a:srgbClr val="0981A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77" marR="6707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845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800" b="1" kern="1200" dirty="0" smtClean="0">
                          <a:solidFill>
                            <a:srgbClr val="0034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СПЕЦИАЛИЗИРОВАННЫЕ ЦЕНТРЫ КОМПЕТЕНЦИЙ</a:t>
                      </a:r>
                      <a:endParaRPr lang="ru-RU" sz="800" b="1" kern="1200" dirty="0">
                        <a:solidFill>
                          <a:srgbClr val="00348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077" marR="67077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 dirty="0" smtClean="0">
                          <a:solidFill>
                            <a:srgbClr val="0981A4"/>
                          </a:solidFill>
                          <a:effectLst/>
                        </a:rPr>
                        <a:t>13</a:t>
                      </a:r>
                      <a:endParaRPr lang="ru-RU" sz="1000" b="1" dirty="0">
                        <a:solidFill>
                          <a:srgbClr val="0981A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77" marR="6707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845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800" b="1" kern="1200" dirty="0" smtClean="0">
                          <a:solidFill>
                            <a:srgbClr val="0034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МНОГОФУНКЦИОНАЛЬНЫЕ ЦЕНТРЫ ПРИКЛАДНЫХ КВАЛИФИКАЦИЙ</a:t>
                      </a:r>
                      <a:endParaRPr lang="ru-RU" sz="800" b="1" kern="1200" dirty="0">
                        <a:solidFill>
                          <a:srgbClr val="00348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077" marR="67077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 dirty="0" smtClean="0">
                          <a:solidFill>
                            <a:srgbClr val="0981A4"/>
                          </a:solidFill>
                          <a:effectLst/>
                        </a:rPr>
                        <a:t> 6</a:t>
                      </a:r>
                      <a:endParaRPr lang="ru-RU" sz="1000" b="1" dirty="0">
                        <a:solidFill>
                          <a:srgbClr val="0981A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77" marR="6707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845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dirty="0" smtClean="0">
                          <a:solidFill>
                            <a:srgbClr val="0034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ЦЕНТР ОПЕРЕЖАЮЩЕЙ ПРОФЕССИОНАЛЬНОЙ ПОДГОТОВКИ</a:t>
                      </a:r>
                    </a:p>
                  </a:txBody>
                  <a:tcPr marL="67077" marR="67077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 dirty="0" smtClean="0">
                          <a:solidFill>
                            <a:srgbClr val="0981A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</a:t>
                      </a:r>
                      <a:endParaRPr lang="ru-RU" sz="1000" b="1" dirty="0">
                        <a:solidFill>
                          <a:srgbClr val="0981A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77" marR="6707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52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dirty="0" smtClean="0">
                          <a:solidFill>
                            <a:srgbClr val="0034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БАЗОВЫЕ ПРОФЕССИОНАЛЬНЫЕ ОБРАЗОВАТЕЛЬНЫЕ ОРГАНИЗАЦИИ, ОБЕСПЕЧИВАЮЩИЕ ПОДДЕРЖКУ ИНКЛЮЗИВНОГО ОБРАЗОВАНИЯ</a:t>
                      </a:r>
                    </a:p>
                  </a:txBody>
                  <a:tcPr marL="67077" marR="67077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981A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000" b="1" kern="1200" dirty="0">
                        <a:solidFill>
                          <a:srgbClr val="0981A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77" marR="6707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4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11" name="Прямая соединительная линия 210"/>
          <p:cNvCxnSpPr/>
          <p:nvPr/>
        </p:nvCxnSpPr>
        <p:spPr>
          <a:xfrm>
            <a:off x="3779912" y="915918"/>
            <a:ext cx="0" cy="316800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единительная линия 194"/>
          <p:cNvCxnSpPr/>
          <p:nvPr/>
        </p:nvCxnSpPr>
        <p:spPr>
          <a:xfrm flipV="1">
            <a:off x="7864490" y="3014910"/>
            <a:ext cx="342023" cy="234989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Прямая соединительная линия 198"/>
          <p:cNvCxnSpPr/>
          <p:nvPr/>
        </p:nvCxnSpPr>
        <p:spPr>
          <a:xfrm>
            <a:off x="8197302" y="3018652"/>
            <a:ext cx="828000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Box 200"/>
          <p:cNvSpPr txBox="1"/>
          <p:nvPr/>
        </p:nvSpPr>
        <p:spPr>
          <a:xfrm>
            <a:off x="8294103" y="2842713"/>
            <a:ext cx="729974" cy="1924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800" b="1" dirty="0" smtClean="0">
                <a:solidFill>
                  <a:schemeClr val="bg2">
                    <a:lumMod val="25000"/>
                  </a:schemeClr>
                </a:solidFill>
              </a:rPr>
              <a:t>ЯРОСЛАВЛЬ</a:t>
            </a:r>
            <a:endParaRPr lang="ru-RU" sz="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02" name="Picture 2" descr="C:\Users\Ресурс\Desktop\презентация Гудков\картинки\пром-произв.gi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94" b="6244"/>
          <a:stretch/>
        </p:blipFill>
        <p:spPr bwMode="auto">
          <a:xfrm>
            <a:off x="932175" y="4731990"/>
            <a:ext cx="255449" cy="198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2" name="Picture 5" descr="C:\Users\Ресурс\Desktop\презентация Гудков\картинки\строит.gif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604" t="14670" r="11250" b="12857"/>
          <a:stretch/>
        </p:blipFill>
        <p:spPr bwMode="auto">
          <a:xfrm>
            <a:off x="3114540" y="4262353"/>
            <a:ext cx="214982" cy="198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3" name="Picture 6" descr="C:\Users\Ресурс\Desktop\презентация Гудков\картинки\транспорт.gif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07" t="14383" b="14565"/>
          <a:stretch/>
        </p:blipFill>
        <p:spPr bwMode="auto">
          <a:xfrm>
            <a:off x="3850601" y="4262353"/>
            <a:ext cx="239077" cy="198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12" descr="C:\Users\Ресурс\Desktop\презентация Гудков\картинки\усл33.gif"/>
          <p:cNvPicPr>
            <a:picLocks noChangeAspect="1" noChangeArrowheads="1"/>
          </p:cNvPicPr>
          <p:nvPr/>
        </p:nvPicPr>
        <p:blipFill rotWithShape="1">
          <a:blip r:embed="rId11">
            <a:duotone>
              <a:prstClr val="black"/>
              <a:schemeClr val="accent4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9" t="18404" r="16356" b="19287"/>
          <a:stretch/>
        </p:blipFill>
        <p:spPr bwMode="auto">
          <a:xfrm>
            <a:off x="4948841" y="4262352"/>
            <a:ext cx="219145" cy="198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" name="Picture 7" descr="C:\Users\Ресурс\Desktop\презентация Гудков\картинки\связь.gif"/>
          <p:cNvPicPr>
            <a:picLocks noChangeAspect="1" noChangeArrowheads="1"/>
          </p:cNvPicPr>
          <p:nvPr/>
        </p:nvPicPr>
        <p:blipFill rotWithShape="1">
          <a:blip r:embed="rId12">
            <a:duotone>
              <a:prstClr val="black"/>
              <a:srgbClr val="FFC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0" t="10845" r="6389" b="11911"/>
          <a:stretch/>
        </p:blipFill>
        <p:spPr bwMode="auto">
          <a:xfrm>
            <a:off x="2148535" y="4299966"/>
            <a:ext cx="233549" cy="216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6" name="Picture 8" descr="C:\Users\Ресурс\Desktop\презентация Гудков\картинки\изд.gif"/>
          <p:cNvPicPr>
            <a:picLocks noChangeAspect="1" noChangeArrowheads="1"/>
          </p:cNvPicPr>
          <p:nvPr/>
        </p:nvPicPr>
        <p:blipFill>
          <a:blip r:embed="rId13" cstate="print">
            <a:duotone>
              <a:prstClr val="black"/>
              <a:schemeClr val="accent5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801" y="4731990"/>
            <a:ext cx="190386" cy="198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7" name="Picture 9" descr="C:\Users\Ресурс\Desktop\презентация Гудков\картинки\экон.gif"/>
          <p:cNvPicPr>
            <a:picLocks noChangeAspect="1" noChangeArrowheads="1"/>
          </p:cNvPicPr>
          <p:nvPr/>
        </p:nvPicPr>
        <p:blipFill rotWithShape="1">
          <a:blip r:embed="rId14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1" r="9466"/>
          <a:stretch/>
        </p:blipFill>
        <p:spPr bwMode="auto">
          <a:xfrm>
            <a:off x="4017766" y="4731990"/>
            <a:ext cx="213613" cy="198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8" name="Picture 10" descr="C:\Users\Ресурс\Desktop\презентация Гудков\картинки\обр.gif"/>
          <p:cNvPicPr>
            <a:picLocks noChangeAspect="1" noChangeArrowheads="1"/>
          </p:cNvPicPr>
          <p:nvPr/>
        </p:nvPicPr>
        <p:blipFill rotWithShape="1">
          <a:blip r:embed="rId15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7" r="7662" b="10748"/>
          <a:stretch/>
        </p:blipFill>
        <p:spPr bwMode="auto">
          <a:xfrm>
            <a:off x="3034025" y="4731990"/>
            <a:ext cx="186805" cy="198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9" name="Picture 11" descr="C:\Users\Ресурс\Desktop\презентация Гудков\картинки\ит2.gif"/>
          <p:cNvPicPr>
            <a:picLocks noChangeAspect="1" noChangeArrowheads="1"/>
          </p:cNvPicPr>
          <p:nvPr/>
        </p:nvPicPr>
        <p:blipFill rotWithShape="1">
          <a:blip r:embed="rId16">
            <a:duotone>
              <a:prstClr val="black"/>
              <a:srgbClr val="29F0F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9" t="10556" b="8218"/>
          <a:stretch/>
        </p:blipFill>
        <p:spPr bwMode="auto">
          <a:xfrm>
            <a:off x="905317" y="4299966"/>
            <a:ext cx="244545" cy="216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1" name="Picture 2" descr="C:\Users\Ресурс\Desktop\презентация Гудков\картинки\пром-произв.gi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94" b="6244"/>
          <a:stretch/>
        </p:blipFill>
        <p:spPr bwMode="auto">
          <a:xfrm>
            <a:off x="5142736" y="1387906"/>
            <a:ext cx="232226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" name="Picture 4" descr="C:\Users\Ресурс\Desktop\презентация Гудков\картинки\сельхоз.gif"/>
          <p:cNvPicPr>
            <a:picLocks noChangeAspect="1" noChangeArrowheads="1"/>
          </p:cNvPicPr>
          <p:nvPr/>
        </p:nvPicPr>
        <p:blipFill rotWithShape="1">
          <a:blip r:embed="rId1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5251" r="9814" b="9412"/>
          <a:stretch/>
        </p:blipFill>
        <p:spPr bwMode="auto">
          <a:xfrm>
            <a:off x="5353818" y="1197917"/>
            <a:ext cx="200591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3" name="Picture 5" descr="C:\Users\Ресурс\Desktop\презентация Гудков\картинки\строит.gif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604" t="14670" r="11250" b="12857"/>
          <a:stretch/>
        </p:blipFill>
        <p:spPr bwMode="auto">
          <a:xfrm>
            <a:off x="4945754" y="1384927"/>
            <a:ext cx="195439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6" descr="C:\Users\Ресурс\Desktop\презентация Гудков\картинки\транспорт.gif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07" t="14383" b="14565"/>
          <a:stretch/>
        </p:blipFill>
        <p:spPr bwMode="auto">
          <a:xfrm>
            <a:off x="4941609" y="1203598"/>
            <a:ext cx="21734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" name="Picture 12" descr="C:\Users\Ресурс\Desktop\презентация Гудков\картинки\усл33.gif"/>
          <p:cNvPicPr>
            <a:picLocks noChangeAspect="1" noChangeArrowheads="1"/>
          </p:cNvPicPr>
          <p:nvPr/>
        </p:nvPicPr>
        <p:blipFill rotWithShape="1">
          <a:blip r:embed="rId11">
            <a:duotone>
              <a:prstClr val="black"/>
              <a:schemeClr val="accent4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9" t="18404" r="16356" b="19287"/>
          <a:stretch/>
        </p:blipFill>
        <p:spPr bwMode="auto">
          <a:xfrm>
            <a:off x="5154594" y="1203598"/>
            <a:ext cx="199224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6" name="Picture 7" descr="C:\Users\Ресурс\Desktop\презентация Гудков\картинки\связь.gif"/>
          <p:cNvPicPr>
            <a:picLocks noChangeAspect="1" noChangeArrowheads="1"/>
          </p:cNvPicPr>
          <p:nvPr/>
        </p:nvPicPr>
        <p:blipFill rotWithShape="1">
          <a:blip r:embed="rId12">
            <a:duotone>
              <a:prstClr val="black"/>
              <a:srgbClr val="FFC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0" t="10845" r="6389" b="11911"/>
          <a:stretch/>
        </p:blipFill>
        <p:spPr bwMode="auto">
          <a:xfrm>
            <a:off x="5730681" y="1187669"/>
            <a:ext cx="194625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7" name="Picture 8" descr="C:\Users\Ресурс\Desktop\презентация Гудков\картинки\изд.gif"/>
          <p:cNvPicPr>
            <a:picLocks noChangeAspect="1" noChangeArrowheads="1"/>
          </p:cNvPicPr>
          <p:nvPr/>
        </p:nvPicPr>
        <p:blipFill>
          <a:blip r:embed="rId13" cstate="print">
            <a:duotone>
              <a:prstClr val="black"/>
              <a:schemeClr val="accent5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409" y="1189840"/>
            <a:ext cx="173078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8" name="Picture 9" descr="C:\Users\Ресурс\Desktop\презентация Гудков\картинки\экон.gif"/>
          <p:cNvPicPr>
            <a:picLocks noChangeAspect="1" noChangeArrowheads="1"/>
          </p:cNvPicPr>
          <p:nvPr/>
        </p:nvPicPr>
        <p:blipFill rotWithShape="1">
          <a:blip r:embed="rId14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1" r="9466"/>
          <a:stretch/>
        </p:blipFill>
        <p:spPr bwMode="auto">
          <a:xfrm>
            <a:off x="5551617" y="1375328"/>
            <a:ext cx="194194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9" name="Picture 10" descr="C:\Users\Ресурс\Desktop\презентация Гудков\картинки\обр.gif"/>
          <p:cNvPicPr>
            <a:picLocks noChangeAspect="1" noChangeArrowheads="1"/>
          </p:cNvPicPr>
          <p:nvPr/>
        </p:nvPicPr>
        <p:blipFill rotWithShape="1">
          <a:blip r:embed="rId15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7" r="7662" b="10748"/>
          <a:stretch/>
        </p:blipFill>
        <p:spPr bwMode="auto">
          <a:xfrm>
            <a:off x="5369201" y="1382645"/>
            <a:ext cx="16982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0" name="Picture 11" descr="C:\Users\Ресурс\Desktop\презентация Гудков\картинки\ит2.gif"/>
          <p:cNvPicPr>
            <a:picLocks noChangeAspect="1" noChangeArrowheads="1"/>
          </p:cNvPicPr>
          <p:nvPr/>
        </p:nvPicPr>
        <p:blipFill rotWithShape="1">
          <a:blip r:embed="rId16" cstate="print">
            <a:duotone>
              <a:prstClr val="black"/>
              <a:srgbClr val="29F0F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9" t="10556" b="8218"/>
          <a:stretch/>
        </p:blipFill>
        <p:spPr bwMode="auto">
          <a:xfrm>
            <a:off x="5738668" y="1387906"/>
            <a:ext cx="203788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1" name="Picture 4" descr="C:\Users\Ресурс\Desktop\презентация Гудков\картинки\сельхоз.gif"/>
          <p:cNvPicPr>
            <a:picLocks noChangeAspect="1" noChangeArrowheads="1"/>
          </p:cNvPicPr>
          <p:nvPr/>
        </p:nvPicPr>
        <p:blipFill rotWithShape="1">
          <a:blip r:embed="rId1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5251" r="9814" b="9412"/>
          <a:stretch/>
        </p:blipFill>
        <p:spPr bwMode="auto">
          <a:xfrm>
            <a:off x="1967435" y="4731990"/>
            <a:ext cx="220650" cy="198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2" name="Picture 2" descr="C:\Users\Ресурс\Desktop\презентация Гудков\картинки\пром-произв.gi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94" b="6244"/>
          <a:stretch/>
        </p:blipFill>
        <p:spPr bwMode="auto">
          <a:xfrm>
            <a:off x="8301781" y="3437640"/>
            <a:ext cx="232226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3" name="Picture 4" descr="C:\Users\Ресурс\Desktop\презентация Гудков\картинки\сельхоз.gif"/>
          <p:cNvPicPr>
            <a:picLocks noChangeAspect="1" noChangeArrowheads="1"/>
          </p:cNvPicPr>
          <p:nvPr/>
        </p:nvPicPr>
        <p:blipFill rotWithShape="1">
          <a:blip r:embed="rId1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5251" r="9814" b="9412"/>
          <a:stretch/>
        </p:blipFill>
        <p:spPr bwMode="auto">
          <a:xfrm>
            <a:off x="8364635" y="3042404"/>
            <a:ext cx="200591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4" name="Picture 5" descr="C:\Users\Ресурс\Desktop\презентация Гудков\картинки\строит.gif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604" t="14670" r="11250" b="12857"/>
          <a:stretch/>
        </p:blipFill>
        <p:spPr bwMode="auto">
          <a:xfrm>
            <a:off x="8579010" y="3040570"/>
            <a:ext cx="195438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" name="Picture 6" descr="C:\Users\Ресурс\Desktop\презентация Гудков\картинки\транспорт.gif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07" t="14383" b="14565"/>
          <a:stretch/>
        </p:blipFill>
        <p:spPr bwMode="auto">
          <a:xfrm>
            <a:off x="8540573" y="3432430"/>
            <a:ext cx="21734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" name="Picture 12" descr="C:\Users\Ресурс\Desktop\презентация Гудков\картинки\усл33.gif"/>
          <p:cNvPicPr>
            <a:picLocks noChangeAspect="1" noChangeArrowheads="1"/>
          </p:cNvPicPr>
          <p:nvPr/>
        </p:nvPicPr>
        <p:blipFill rotWithShape="1">
          <a:blip r:embed="rId11">
            <a:duotone>
              <a:prstClr val="black"/>
              <a:schemeClr val="accent4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9" t="18404" r="16356" b="19287"/>
          <a:stretch/>
        </p:blipFill>
        <p:spPr bwMode="auto">
          <a:xfrm>
            <a:off x="8189984" y="3241382"/>
            <a:ext cx="19922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7" name="Picture 7" descr="C:\Users\Ресурс\Desktop\презентация Гудков\картинки\связь.gif"/>
          <p:cNvPicPr>
            <a:picLocks noChangeAspect="1" noChangeArrowheads="1"/>
          </p:cNvPicPr>
          <p:nvPr/>
        </p:nvPicPr>
        <p:blipFill rotWithShape="1">
          <a:blip r:embed="rId12">
            <a:duotone>
              <a:prstClr val="black"/>
              <a:srgbClr val="FFC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0" t="10845" r="6389" b="11911"/>
          <a:stretch/>
        </p:blipFill>
        <p:spPr bwMode="auto">
          <a:xfrm>
            <a:off x="8783718" y="3215502"/>
            <a:ext cx="194625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8" name="Picture 8" descr="C:\Users\Ресурс\Desktop\презентация Гудков\картинки\изд.gif"/>
          <p:cNvPicPr>
            <a:picLocks noChangeAspect="1" noChangeArrowheads="1"/>
          </p:cNvPicPr>
          <p:nvPr/>
        </p:nvPicPr>
        <p:blipFill>
          <a:blip r:embed="rId13" cstate="print">
            <a:duotone>
              <a:prstClr val="black"/>
              <a:schemeClr val="accent5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861" y="3231965"/>
            <a:ext cx="173078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9" name="Picture 9" descr="C:\Users\Ресурс\Desktop\презентация Гудков\картинки\экон.gif"/>
          <p:cNvPicPr>
            <a:picLocks noChangeAspect="1" noChangeArrowheads="1"/>
          </p:cNvPicPr>
          <p:nvPr/>
        </p:nvPicPr>
        <p:blipFill rotWithShape="1">
          <a:blip r:embed="rId14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1" r="9466"/>
          <a:stretch/>
        </p:blipFill>
        <p:spPr bwMode="auto">
          <a:xfrm>
            <a:off x="8395226" y="3241382"/>
            <a:ext cx="194194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" name="Picture 10" descr="C:\Users\Ресурс\Desktop\презентация Гудков\картинки\обр.gif"/>
          <p:cNvPicPr>
            <a:picLocks noChangeAspect="1" noChangeArrowheads="1"/>
          </p:cNvPicPr>
          <p:nvPr/>
        </p:nvPicPr>
        <p:blipFill rotWithShape="1">
          <a:blip r:embed="rId15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7" r="7662" b="10748"/>
          <a:stretch/>
        </p:blipFill>
        <p:spPr bwMode="auto">
          <a:xfrm>
            <a:off x="8197302" y="3046351"/>
            <a:ext cx="16982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" name="Picture 11" descr="C:\Users\Ресурс\Desktop\презентация Гудков\картинки\ит2.gif"/>
          <p:cNvPicPr>
            <a:picLocks noChangeAspect="1" noChangeArrowheads="1"/>
          </p:cNvPicPr>
          <p:nvPr/>
        </p:nvPicPr>
        <p:blipFill rotWithShape="1">
          <a:blip r:embed="rId16" cstate="print">
            <a:duotone>
              <a:prstClr val="black"/>
              <a:srgbClr val="29F0F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9" t="10556" b="8218"/>
          <a:stretch/>
        </p:blipFill>
        <p:spPr bwMode="auto">
          <a:xfrm>
            <a:off x="8774555" y="3046576"/>
            <a:ext cx="203788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" name="Picture 4" descr="C:\Users\Ресурс\Desktop\презентация Гудков\картинки\сельхоз.gif"/>
          <p:cNvPicPr>
            <a:picLocks noChangeAspect="1" noChangeArrowheads="1"/>
          </p:cNvPicPr>
          <p:nvPr/>
        </p:nvPicPr>
        <p:blipFill rotWithShape="1">
          <a:blip r:embed="rId1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5251" r="9814" b="9412"/>
          <a:stretch/>
        </p:blipFill>
        <p:spPr bwMode="auto">
          <a:xfrm>
            <a:off x="6291559" y="2553143"/>
            <a:ext cx="200591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3" name="Picture 12" descr="C:\Users\Ресурс\Desktop\презентация Гудков\картинки\усл33.gif"/>
          <p:cNvPicPr>
            <a:picLocks noChangeAspect="1" noChangeArrowheads="1"/>
          </p:cNvPicPr>
          <p:nvPr/>
        </p:nvPicPr>
        <p:blipFill rotWithShape="1">
          <a:blip r:embed="rId11">
            <a:duotone>
              <a:prstClr val="black"/>
              <a:schemeClr val="accent4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9" t="18404" r="16356" b="19287"/>
          <a:stretch/>
        </p:blipFill>
        <p:spPr bwMode="auto">
          <a:xfrm>
            <a:off x="6660232" y="2970178"/>
            <a:ext cx="19922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4" name="Picture 4" descr="C:\Users\Ресурс\Desktop\презентация Гудков\картинки\сельхоз.gif"/>
          <p:cNvPicPr>
            <a:picLocks noChangeAspect="1" noChangeArrowheads="1"/>
          </p:cNvPicPr>
          <p:nvPr/>
        </p:nvPicPr>
        <p:blipFill rotWithShape="1">
          <a:blip r:embed="rId1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5251" r="9814" b="9412"/>
          <a:stretch/>
        </p:blipFill>
        <p:spPr bwMode="auto">
          <a:xfrm>
            <a:off x="6442097" y="2966143"/>
            <a:ext cx="200591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5" name="Picture 6" descr="C:\Users\Ресурс\Desktop\презентация Гудков\картинки\транспорт.gif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07" t="14383" b="14565"/>
          <a:stretch/>
        </p:blipFill>
        <p:spPr bwMode="auto">
          <a:xfrm>
            <a:off x="5885980" y="2896880"/>
            <a:ext cx="21734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" name="Picture 12" descr="C:\Users\Ресурс\Desktop\презентация Гудков\картинки\усл33.gif"/>
          <p:cNvPicPr>
            <a:picLocks noChangeAspect="1" noChangeArrowheads="1"/>
          </p:cNvPicPr>
          <p:nvPr/>
        </p:nvPicPr>
        <p:blipFill rotWithShape="1">
          <a:blip r:embed="rId11">
            <a:duotone>
              <a:prstClr val="black"/>
              <a:schemeClr val="accent4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9" t="18404" r="16356" b="19287"/>
          <a:stretch/>
        </p:blipFill>
        <p:spPr bwMode="auto">
          <a:xfrm>
            <a:off x="5452897" y="2896880"/>
            <a:ext cx="19922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8" name="Picture 4" descr="C:\Users\Ресурс\Desktop\презентация Гудков\картинки\сельхоз.gif"/>
          <p:cNvPicPr>
            <a:picLocks noChangeAspect="1" noChangeArrowheads="1"/>
          </p:cNvPicPr>
          <p:nvPr/>
        </p:nvPicPr>
        <p:blipFill rotWithShape="1">
          <a:blip r:embed="rId1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5251" r="9814" b="9412"/>
          <a:stretch/>
        </p:blipFill>
        <p:spPr bwMode="auto">
          <a:xfrm>
            <a:off x="5667553" y="2897667"/>
            <a:ext cx="200591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9" name="Picture 6" descr="C:\Users\Ресурс\Desktop\презентация Гудков\картинки\транспорт.gif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07" t="14383" b="14565"/>
          <a:stretch/>
        </p:blipFill>
        <p:spPr bwMode="auto">
          <a:xfrm>
            <a:off x="5826706" y="3798055"/>
            <a:ext cx="21734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0" name="Picture 12" descr="C:\Users\Ресурс\Desktop\презентация Гудков\картинки\усл33.gif"/>
          <p:cNvPicPr>
            <a:picLocks noChangeAspect="1" noChangeArrowheads="1"/>
          </p:cNvPicPr>
          <p:nvPr/>
        </p:nvPicPr>
        <p:blipFill rotWithShape="1">
          <a:blip r:embed="rId11">
            <a:duotone>
              <a:prstClr val="black"/>
              <a:schemeClr val="accent4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9" t="18404" r="16356" b="19287"/>
          <a:stretch/>
        </p:blipFill>
        <p:spPr bwMode="auto">
          <a:xfrm>
            <a:off x="6489158" y="3798772"/>
            <a:ext cx="19922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1" name="Picture 9" descr="C:\Users\Ресурс\Desktop\презентация Гудков\картинки\экон.gif"/>
          <p:cNvPicPr>
            <a:picLocks noChangeAspect="1" noChangeArrowheads="1"/>
          </p:cNvPicPr>
          <p:nvPr/>
        </p:nvPicPr>
        <p:blipFill rotWithShape="1">
          <a:blip r:embed="rId14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1" r="9466"/>
          <a:stretch/>
        </p:blipFill>
        <p:spPr bwMode="auto">
          <a:xfrm>
            <a:off x="6275103" y="3794336"/>
            <a:ext cx="194194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2" name="Picture 4" descr="C:\Users\Ресурс\Desktop\презентация Гудков\картинки\сельхоз.gif"/>
          <p:cNvPicPr>
            <a:picLocks noChangeAspect="1" noChangeArrowheads="1"/>
          </p:cNvPicPr>
          <p:nvPr/>
        </p:nvPicPr>
        <p:blipFill rotWithShape="1">
          <a:blip r:embed="rId1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5251" r="9814" b="9412"/>
          <a:stretch/>
        </p:blipFill>
        <p:spPr bwMode="auto">
          <a:xfrm>
            <a:off x="6054879" y="3794336"/>
            <a:ext cx="200591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3" name="Picture 2" descr="C:\Users\Ресурс\Desktop\презентация Гудков\картинки\пром-произв.gi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94" b="6244"/>
          <a:stretch/>
        </p:blipFill>
        <p:spPr bwMode="auto">
          <a:xfrm>
            <a:off x="6009332" y="3337753"/>
            <a:ext cx="232226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4" name="Picture 6" descr="C:\Users\Ресурс\Desktop\презентация Гудков\картинки\транспорт.gif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07" t="14383" b="14565"/>
          <a:stretch/>
        </p:blipFill>
        <p:spPr bwMode="auto">
          <a:xfrm>
            <a:off x="5595487" y="3337753"/>
            <a:ext cx="21734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" name="Picture 9" descr="C:\Users\Ресурс\Desktop\презентация Гудков\картинки\экон.gif"/>
          <p:cNvPicPr>
            <a:picLocks noChangeAspect="1" noChangeArrowheads="1"/>
          </p:cNvPicPr>
          <p:nvPr/>
        </p:nvPicPr>
        <p:blipFill rotWithShape="1">
          <a:blip r:embed="rId14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1" r="9466"/>
          <a:stretch/>
        </p:blipFill>
        <p:spPr bwMode="auto">
          <a:xfrm>
            <a:off x="5175007" y="3336966"/>
            <a:ext cx="194194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" name="Picture 10" descr="C:\Users\Ресурс\Desktop\презентация Гудков\картинки\обр.gif"/>
          <p:cNvPicPr>
            <a:picLocks noChangeAspect="1" noChangeArrowheads="1"/>
          </p:cNvPicPr>
          <p:nvPr/>
        </p:nvPicPr>
        <p:blipFill rotWithShape="1">
          <a:blip r:embed="rId15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7" r="7662" b="10748"/>
          <a:stretch/>
        </p:blipFill>
        <p:spPr bwMode="auto">
          <a:xfrm>
            <a:off x="5824828" y="3336966"/>
            <a:ext cx="16982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" name="Picture 4" descr="C:\Users\Ресурс\Desktop\презентация Гудков\картинки\сельхоз.gif"/>
          <p:cNvPicPr>
            <a:picLocks noChangeAspect="1" noChangeArrowheads="1"/>
          </p:cNvPicPr>
          <p:nvPr/>
        </p:nvPicPr>
        <p:blipFill rotWithShape="1">
          <a:blip r:embed="rId1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5251" r="9814" b="9412"/>
          <a:stretch/>
        </p:blipFill>
        <p:spPr bwMode="auto">
          <a:xfrm>
            <a:off x="5382749" y="3337753"/>
            <a:ext cx="200591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 flipH="1" flipV="1">
            <a:off x="5204801" y="2877495"/>
            <a:ext cx="995079" cy="667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220072" y="2877495"/>
            <a:ext cx="0" cy="85603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Прямая соединительная линия 268"/>
          <p:cNvCxnSpPr/>
          <p:nvPr/>
        </p:nvCxnSpPr>
        <p:spPr>
          <a:xfrm flipH="1" flipV="1">
            <a:off x="4932040" y="3309899"/>
            <a:ext cx="1689604" cy="667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Прямая соединительная линия 269"/>
          <p:cNvCxnSpPr/>
          <p:nvPr/>
        </p:nvCxnSpPr>
        <p:spPr>
          <a:xfrm>
            <a:off x="4932040" y="3309899"/>
            <a:ext cx="0" cy="85603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1" name="Picture 2" descr="C:\Users\Ресурс\Desktop\презентация Гудков\картинки\пром-произв.gi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94" b="6244"/>
          <a:stretch/>
        </p:blipFill>
        <p:spPr bwMode="auto">
          <a:xfrm>
            <a:off x="7248502" y="1263765"/>
            <a:ext cx="232226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2" name="Picture 5" descr="C:\Users\Ресурс\Desktop\презентация Гудков\картинки\строит.gif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604" t="14670" r="11250" b="12857"/>
          <a:stretch/>
        </p:blipFill>
        <p:spPr bwMode="auto">
          <a:xfrm>
            <a:off x="7717012" y="1266927"/>
            <a:ext cx="195438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3" name="Picture 6" descr="C:\Users\Ресурс\Desktop\презентация Гудков\картинки\транспорт.gif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07" t="14383" b="14565"/>
          <a:stretch/>
        </p:blipFill>
        <p:spPr bwMode="auto">
          <a:xfrm>
            <a:off x="7920921" y="1266927"/>
            <a:ext cx="21734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4" name="Picture 12" descr="C:\Users\Ресурс\Desktop\презентация Гудков\картинки\усл33.gif"/>
          <p:cNvPicPr>
            <a:picLocks noChangeAspect="1" noChangeArrowheads="1"/>
          </p:cNvPicPr>
          <p:nvPr/>
        </p:nvPicPr>
        <p:blipFill rotWithShape="1">
          <a:blip r:embed="rId11">
            <a:duotone>
              <a:prstClr val="black"/>
              <a:schemeClr val="accent4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9" t="18404" r="16356" b="19287"/>
          <a:stretch/>
        </p:blipFill>
        <p:spPr bwMode="auto">
          <a:xfrm>
            <a:off x="8138264" y="1262978"/>
            <a:ext cx="19922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" name="Picture 4" descr="C:\Users\Ресурс\Desktop\презентация Гудков\картинки\сельхоз.gif"/>
          <p:cNvPicPr>
            <a:picLocks noChangeAspect="1" noChangeArrowheads="1"/>
          </p:cNvPicPr>
          <p:nvPr/>
        </p:nvPicPr>
        <p:blipFill rotWithShape="1">
          <a:blip r:embed="rId1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5251" r="9814" b="9412"/>
          <a:stretch/>
        </p:blipFill>
        <p:spPr bwMode="auto">
          <a:xfrm>
            <a:off x="7500009" y="1268728"/>
            <a:ext cx="200591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7" name="Прямая соединительная линия 276"/>
          <p:cNvCxnSpPr/>
          <p:nvPr/>
        </p:nvCxnSpPr>
        <p:spPr>
          <a:xfrm flipH="1" flipV="1">
            <a:off x="7227406" y="1233617"/>
            <a:ext cx="1351604" cy="10016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Прямая соединительная линия 277"/>
          <p:cNvCxnSpPr/>
          <p:nvPr/>
        </p:nvCxnSpPr>
        <p:spPr>
          <a:xfrm>
            <a:off x="8584275" y="1243633"/>
            <a:ext cx="0" cy="85603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9" name="Picture 2" descr="C:\Users\Ресурс\Desktop\презентация Гудков\картинки\пром-произв.gi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94" b="6244"/>
          <a:stretch/>
        </p:blipFill>
        <p:spPr bwMode="auto">
          <a:xfrm>
            <a:off x="6446216" y="1294923"/>
            <a:ext cx="232226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0" name="Picture 6" descr="C:\Users\Ресурс\Desktop\презентация Гудков\картинки\транспорт.gif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07" t="14383" b="14565"/>
          <a:stretch/>
        </p:blipFill>
        <p:spPr bwMode="auto">
          <a:xfrm>
            <a:off x="6641497" y="1491368"/>
            <a:ext cx="21734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1" name="Picture 9" descr="C:\Users\Ресурс\Desktop\презентация Гудков\картинки\экон.gif"/>
          <p:cNvPicPr>
            <a:picLocks noChangeAspect="1" noChangeArrowheads="1"/>
          </p:cNvPicPr>
          <p:nvPr/>
        </p:nvPicPr>
        <p:blipFill rotWithShape="1">
          <a:blip r:embed="rId14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1" r="9466"/>
          <a:stretch/>
        </p:blipFill>
        <p:spPr bwMode="auto">
          <a:xfrm>
            <a:off x="6872997" y="1486752"/>
            <a:ext cx="194194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2" name="Picture 10" descr="C:\Users\Ресурс\Desktop\презентация Гудков\картинки\обр.gif"/>
          <p:cNvPicPr>
            <a:picLocks noChangeAspect="1" noChangeArrowheads="1"/>
          </p:cNvPicPr>
          <p:nvPr/>
        </p:nvPicPr>
        <p:blipFill rotWithShape="1">
          <a:blip r:embed="rId15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7" r="7662" b="10748"/>
          <a:stretch/>
        </p:blipFill>
        <p:spPr bwMode="auto">
          <a:xfrm>
            <a:off x="6451821" y="1486752"/>
            <a:ext cx="16982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3" name="Picture 4" descr="C:\Users\Ресурс\Desktop\презентация Гудков\картинки\сельхоз.gif"/>
          <p:cNvPicPr>
            <a:picLocks noChangeAspect="1" noChangeArrowheads="1"/>
          </p:cNvPicPr>
          <p:nvPr/>
        </p:nvPicPr>
        <p:blipFill rotWithShape="1">
          <a:blip r:embed="rId1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5251" r="9814" b="9412"/>
          <a:stretch/>
        </p:blipFill>
        <p:spPr bwMode="auto">
          <a:xfrm>
            <a:off x="6695958" y="1294923"/>
            <a:ext cx="200591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4" name="Picture 2" descr="C:\Users\Ресурс\Desktop\презентация Гудков\картинки\пром-произв.gi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94" b="6244"/>
          <a:stretch/>
        </p:blipFill>
        <p:spPr bwMode="auto">
          <a:xfrm>
            <a:off x="7698618" y="2058515"/>
            <a:ext cx="232226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5" name="Picture 6" descr="C:\Users\Ресурс\Desktop\презентация Гудков\картинки\транспорт.gif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07" t="14383" b="14565"/>
          <a:stretch/>
        </p:blipFill>
        <p:spPr bwMode="auto">
          <a:xfrm>
            <a:off x="7706059" y="2262908"/>
            <a:ext cx="21734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" name="Picture 12" descr="C:\Users\Ресурс\Desktop\презентация Гудков\картинки\усл33.gif"/>
          <p:cNvPicPr>
            <a:picLocks noChangeAspect="1" noChangeArrowheads="1"/>
          </p:cNvPicPr>
          <p:nvPr/>
        </p:nvPicPr>
        <p:blipFill rotWithShape="1">
          <a:blip r:embed="rId11">
            <a:duotone>
              <a:prstClr val="black"/>
              <a:schemeClr val="accent4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9" t="18404" r="16356" b="19287"/>
          <a:stretch/>
        </p:blipFill>
        <p:spPr bwMode="auto">
          <a:xfrm>
            <a:off x="7944107" y="2057728"/>
            <a:ext cx="19922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" name="Picture 7" descr="C:\Users\Ресурс\Desktop\презентация Гудков\картинки\связь.gif"/>
          <p:cNvPicPr>
            <a:picLocks noChangeAspect="1" noChangeArrowheads="1"/>
          </p:cNvPicPr>
          <p:nvPr/>
        </p:nvPicPr>
        <p:blipFill rotWithShape="1">
          <a:blip r:embed="rId12">
            <a:duotone>
              <a:prstClr val="black"/>
              <a:srgbClr val="FFC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0" t="10845" r="6389" b="11911"/>
          <a:stretch/>
        </p:blipFill>
        <p:spPr bwMode="auto">
          <a:xfrm>
            <a:off x="7937929" y="2255648"/>
            <a:ext cx="194625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8" name="Picture 2" descr="C:\Users\Ресурс\Desktop\презентация Гудков\картинки\пром-произв.gi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94" b="6244"/>
          <a:stretch/>
        </p:blipFill>
        <p:spPr bwMode="auto">
          <a:xfrm>
            <a:off x="7027034" y="2362646"/>
            <a:ext cx="232226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9" name="Picture 12" descr="C:\Users\Ресурс\Desktop\презентация Гудков\картинки\усл33.gif"/>
          <p:cNvPicPr>
            <a:picLocks noChangeAspect="1" noChangeArrowheads="1"/>
          </p:cNvPicPr>
          <p:nvPr/>
        </p:nvPicPr>
        <p:blipFill rotWithShape="1">
          <a:blip r:embed="rId11">
            <a:duotone>
              <a:prstClr val="black"/>
              <a:schemeClr val="accent4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9" t="18404" r="16356" b="19287"/>
          <a:stretch/>
        </p:blipFill>
        <p:spPr bwMode="auto">
          <a:xfrm>
            <a:off x="7025916" y="2554001"/>
            <a:ext cx="19922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0" name="Picture 7" descr="C:\Users\Ресурс\Desktop\презентация Гудков\картинки\связь.gif"/>
          <p:cNvPicPr>
            <a:picLocks noChangeAspect="1" noChangeArrowheads="1"/>
          </p:cNvPicPr>
          <p:nvPr/>
        </p:nvPicPr>
        <p:blipFill rotWithShape="1">
          <a:blip r:embed="rId12">
            <a:duotone>
              <a:prstClr val="black"/>
              <a:srgbClr val="FFC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0" t="10845" r="6389" b="11911"/>
          <a:stretch/>
        </p:blipFill>
        <p:spPr bwMode="auto">
          <a:xfrm>
            <a:off x="7227407" y="2554001"/>
            <a:ext cx="194625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1" name="Picture 4" descr="C:\Users\Ресурс\Desktop\презентация Гудков\картинки\сельхоз.gif"/>
          <p:cNvPicPr>
            <a:picLocks noChangeAspect="1" noChangeArrowheads="1"/>
          </p:cNvPicPr>
          <p:nvPr/>
        </p:nvPicPr>
        <p:blipFill rotWithShape="1">
          <a:blip r:embed="rId1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5251" r="9814" b="9412"/>
          <a:stretch/>
        </p:blipFill>
        <p:spPr bwMode="auto">
          <a:xfrm>
            <a:off x="7280137" y="2365613"/>
            <a:ext cx="200591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2" name="Picture 5" descr="C:\Users\Ресурс\Desktop\презентация Гудков\картинки\строит.gif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604" t="14670" r="11250" b="12857"/>
          <a:stretch/>
        </p:blipFill>
        <p:spPr bwMode="auto">
          <a:xfrm>
            <a:off x="8409010" y="1683499"/>
            <a:ext cx="195438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3" name="Picture 6" descr="C:\Users\Ресурс\Desktop\презентация Гудков\картинки\транспорт.gif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07" t="14383" b="14565"/>
          <a:stretch/>
        </p:blipFill>
        <p:spPr bwMode="auto">
          <a:xfrm>
            <a:off x="8411731" y="1889775"/>
            <a:ext cx="21734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4" name="Picture 12" descr="C:\Users\Ресурс\Desktop\презентация Гудков\картинки\усл33.gif"/>
          <p:cNvPicPr>
            <a:picLocks noChangeAspect="1" noChangeArrowheads="1"/>
          </p:cNvPicPr>
          <p:nvPr/>
        </p:nvPicPr>
        <p:blipFill rotWithShape="1">
          <a:blip r:embed="rId11">
            <a:duotone>
              <a:prstClr val="black"/>
              <a:schemeClr val="accent4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9" t="18404" r="16356" b="19287"/>
          <a:stretch/>
        </p:blipFill>
        <p:spPr bwMode="auto">
          <a:xfrm>
            <a:off x="8179175" y="1879709"/>
            <a:ext cx="19922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5" name="Picture 11" descr="C:\Users\Ресурс\Desktop\презентация Гудков\картинки\ит2.gif"/>
          <p:cNvPicPr>
            <a:picLocks noChangeAspect="1" noChangeArrowheads="1"/>
          </p:cNvPicPr>
          <p:nvPr/>
        </p:nvPicPr>
        <p:blipFill rotWithShape="1">
          <a:blip r:embed="rId16" cstate="print">
            <a:duotone>
              <a:prstClr val="black"/>
              <a:srgbClr val="29F0F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9" t="10556" b="8218"/>
          <a:stretch/>
        </p:blipFill>
        <p:spPr bwMode="auto">
          <a:xfrm>
            <a:off x="8627742" y="1675086"/>
            <a:ext cx="203788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6" name="Picture 4" descr="C:\Users\Ресурс\Desktop\презентация Гудков\картинки\сельхоз.gif"/>
          <p:cNvPicPr>
            <a:picLocks noChangeAspect="1" noChangeArrowheads="1"/>
          </p:cNvPicPr>
          <p:nvPr/>
        </p:nvPicPr>
        <p:blipFill rotWithShape="1">
          <a:blip r:embed="rId1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5251" r="9814" b="9412"/>
          <a:stretch/>
        </p:blipFill>
        <p:spPr bwMode="auto">
          <a:xfrm>
            <a:off x="8185632" y="1684286"/>
            <a:ext cx="200591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" name="Picture 5" descr="C:\Users\Ресурс\Desktop\презентация Гудков\картинки\строит.gif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604" t="14670" r="11250" b="12857"/>
          <a:stretch/>
        </p:blipFill>
        <p:spPr bwMode="auto">
          <a:xfrm>
            <a:off x="7736995" y="3651870"/>
            <a:ext cx="195438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8" name="Picture 6" descr="C:\Users\Ресурс\Desktop\презентация Гудков\картинки\транспорт.gif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07" t="14383" b="14565"/>
          <a:stretch/>
        </p:blipFill>
        <p:spPr bwMode="auto">
          <a:xfrm>
            <a:off x="7531493" y="3849550"/>
            <a:ext cx="21734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9" name="Picture 12" descr="C:\Users\Ресурс\Desktop\презентация Гудков\картинки\усл33.gif"/>
          <p:cNvPicPr>
            <a:picLocks noChangeAspect="1" noChangeArrowheads="1"/>
          </p:cNvPicPr>
          <p:nvPr/>
        </p:nvPicPr>
        <p:blipFill rotWithShape="1">
          <a:blip r:embed="rId11">
            <a:duotone>
              <a:prstClr val="black"/>
              <a:schemeClr val="accent4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9" t="18404" r="16356" b="19287"/>
          <a:stretch/>
        </p:blipFill>
        <p:spPr bwMode="auto">
          <a:xfrm>
            <a:off x="7755274" y="3842889"/>
            <a:ext cx="19922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1" name="Picture 4" descr="C:\Users\Ресурс\Desktop\презентация Гудков\картинки\сельхоз.gif"/>
          <p:cNvPicPr>
            <a:picLocks noChangeAspect="1" noChangeArrowheads="1"/>
          </p:cNvPicPr>
          <p:nvPr/>
        </p:nvPicPr>
        <p:blipFill rotWithShape="1">
          <a:blip r:embed="rId1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5251" r="9814" b="9412"/>
          <a:stretch/>
        </p:blipFill>
        <p:spPr bwMode="auto">
          <a:xfrm>
            <a:off x="7521875" y="3651870"/>
            <a:ext cx="200591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2" name="Прямая соединительная линия 301"/>
          <p:cNvCxnSpPr/>
          <p:nvPr/>
        </p:nvCxnSpPr>
        <p:spPr>
          <a:xfrm flipH="1" flipV="1">
            <a:off x="5796336" y="3773309"/>
            <a:ext cx="1512000" cy="5611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Прямая соединительная линия 302"/>
          <p:cNvCxnSpPr/>
          <p:nvPr/>
        </p:nvCxnSpPr>
        <p:spPr>
          <a:xfrm>
            <a:off x="5800679" y="3772243"/>
            <a:ext cx="0" cy="85603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9" name="Picture 2" descr="C:\Users\Ресурс\Desktop\презентация Гудков\картинки\пром-произв.gi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94" b="6244"/>
          <a:stretch/>
        </p:blipFill>
        <p:spPr bwMode="auto">
          <a:xfrm>
            <a:off x="6189564" y="4699677"/>
            <a:ext cx="232226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" name="Picture 6" descr="C:\Users\Ресурс\Desktop\презентация Гудков\картинки\транспорт.gif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07" t="14383" b="14565"/>
          <a:stretch/>
        </p:blipFill>
        <p:spPr bwMode="auto">
          <a:xfrm>
            <a:off x="6443664" y="4699677"/>
            <a:ext cx="21734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" name="Picture 12" descr="C:\Users\Ресурс\Desktop\презентация Гудков\картинки\усл33.gif"/>
          <p:cNvPicPr>
            <a:picLocks noChangeAspect="1" noChangeArrowheads="1"/>
          </p:cNvPicPr>
          <p:nvPr/>
        </p:nvPicPr>
        <p:blipFill rotWithShape="1">
          <a:blip r:embed="rId11">
            <a:duotone>
              <a:prstClr val="black"/>
              <a:schemeClr val="accent4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9" t="18404" r="16356" b="19287"/>
          <a:stretch/>
        </p:blipFill>
        <p:spPr bwMode="auto">
          <a:xfrm>
            <a:off x="6012557" y="4499692"/>
            <a:ext cx="19922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2" name="Picture 8" descr="C:\Users\Ресурс\Desktop\презентация Гудков\картинки\изд.gif"/>
          <p:cNvPicPr>
            <a:picLocks noChangeAspect="1" noChangeArrowheads="1"/>
          </p:cNvPicPr>
          <p:nvPr/>
        </p:nvPicPr>
        <p:blipFill>
          <a:blip r:embed="rId13" cstate="print">
            <a:duotone>
              <a:prstClr val="black"/>
              <a:schemeClr val="accent5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590" y="4699677"/>
            <a:ext cx="173078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" name="Picture 9" descr="C:\Users\Ресурс\Desktop\презентация Гудков\картинки\экон.gif"/>
          <p:cNvPicPr>
            <a:picLocks noChangeAspect="1" noChangeArrowheads="1"/>
          </p:cNvPicPr>
          <p:nvPr/>
        </p:nvPicPr>
        <p:blipFill rotWithShape="1">
          <a:blip r:embed="rId14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1" r="9466"/>
          <a:stretch/>
        </p:blipFill>
        <p:spPr bwMode="auto">
          <a:xfrm>
            <a:off x="6448494" y="4491883"/>
            <a:ext cx="194194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4" name="Picture 11" descr="C:\Users\Ресурс\Desktop\презентация Гудков\картинки\ит2.gif"/>
          <p:cNvPicPr>
            <a:picLocks noChangeAspect="1" noChangeArrowheads="1"/>
          </p:cNvPicPr>
          <p:nvPr/>
        </p:nvPicPr>
        <p:blipFill rotWithShape="1">
          <a:blip r:embed="rId16" cstate="print">
            <a:duotone>
              <a:prstClr val="black"/>
              <a:srgbClr val="29F0F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9" t="10556" b="8218"/>
          <a:stretch/>
        </p:blipFill>
        <p:spPr bwMode="auto">
          <a:xfrm>
            <a:off x="6661439" y="4502227"/>
            <a:ext cx="203788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5" name="Picture 4" descr="C:\Users\Ресурс\Desktop\презентация Гудков\картинки\сельхоз.gif"/>
          <p:cNvPicPr>
            <a:picLocks noChangeAspect="1" noChangeArrowheads="1"/>
          </p:cNvPicPr>
          <p:nvPr/>
        </p:nvPicPr>
        <p:blipFill rotWithShape="1">
          <a:blip r:embed="rId1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5251" r="9814" b="9412"/>
          <a:stretch/>
        </p:blipFill>
        <p:spPr bwMode="auto">
          <a:xfrm>
            <a:off x="6230920" y="4496349"/>
            <a:ext cx="200591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6" name="Picture 2" descr="C:\Users\Ресурс\Desktop\презентация Гудков\картинки\пром-произв.gi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694" b="6244"/>
          <a:stretch/>
        </p:blipFill>
        <p:spPr bwMode="auto">
          <a:xfrm>
            <a:off x="6804248" y="4234701"/>
            <a:ext cx="232226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" name="Picture 5" descr="C:\Users\Ресурс\Desktop\презентация Гудков\картинки\строит.gif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604" t="14670" r="11250" b="12857"/>
          <a:stretch/>
        </p:blipFill>
        <p:spPr bwMode="auto">
          <a:xfrm>
            <a:off x="7278802" y="4233914"/>
            <a:ext cx="195438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8" name="Picture 6" descr="C:\Users\Ресурс\Desktop\презентация Гудков\картинки\транспорт.gif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07" t="14383" b="14565"/>
          <a:stretch/>
        </p:blipFill>
        <p:spPr bwMode="auto">
          <a:xfrm>
            <a:off x="7478136" y="4233914"/>
            <a:ext cx="21734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9" name="Picture 12" descr="C:\Users\Ресурс\Desktop\презентация Гудков\картинки\усл33.gif"/>
          <p:cNvPicPr>
            <a:picLocks noChangeAspect="1" noChangeArrowheads="1"/>
          </p:cNvPicPr>
          <p:nvPr/>
        </p:nvPicPr>
        <p:blipFill rotWithShape="1">
          <a:blip r:embed="rId11">
            <a:duotone>
              <a:prstClr val="black"/>
              <a:schemeClr val="accent4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9" t="18404" r="16356" b="19287"/>
          <a:stretch/>
        </p:blipFill>
        <p:spPr bwMode="auto">
          <a:xfrm>
            <a:off x="7698618" y="4228540"/>
            <a:ext cx="19922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0" name="Picture 10" descr="C:\Users\Ресурс\Desktop\презентация Гудков\картинки\обр.gif"/>
          <p:cNvPicPr>
            <a:picLocks noChangeAspect="1" noChangeArrowheads="1"/>
          </p:cNvPicPr>
          <p:nvPr/>
        </p:nvPicPr>
        <p:blipFill rotWithShape="1">
          <a:blip r:embed="rId15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7" r="7662" b="10748"/>
          <a:stretch/>
        </p:blipFill>
        <p:spPr bwMode="auto">
          <a:xfrm>
            <a:off x="7905915" y="4229792"/>
            <a:ext cx="169823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1" name="Picture 4" descr="C:\Users\Ресурс\Desktop\презентация Гудков\картинки\сельхоз.gif"/>
          <p:cNvPicPr>
            <a:picLocks noChangeAspect="1" noChangeArrowheads="1"/>
          </p:cNvPicPr>
          <p:nvPr/>
        </p:nvPicPr>
        <p:blipFill rotWithShape="1">
          <a:blip r:embed="rId1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5251" r="9814" b="9412"/>
          <a:stretch/>
        </p:blipFill>
        <p:spPr bwMode="auto">
          <a:xfrm>
            <a:off x="7058669" y="4234701"/>
            <a:ext cx="200591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2" name="Прямая соединительная линия 321"/>
          <p:cNvCxnSpPr/>
          <p:nvPr/>
        </p:nvCxnSpPr>
        <p:spPr>
          <a:xfrm flipH="1">
            <a:off x="6745059" y="4207274"/>
            <a:ext cx="1571357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Прямая соединительная линия 322"/>
          <p:cNvCxnSpPr/>
          <p:nvPr/>
        </p:nvCxnSpPr>
        <p:spPr>
          <a:xfrm>
            <a:off x="8316416" y="4213443"/>
            <a:ext cx="0" cy="85603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5" name="Picture 11" descr="C:\Users\Ресурс\Desktop\презентация Гудков\картинки\ит2.gif"/>
          <p:cNvPicPr>
            <a:picLocks noChangeAspect="1" noChangeArrowheads="1"/>
          </p:cNvPicPr>
          <p:nvPr/>
        </p:nvPicPr>
        <p:blipFill rotWithShape="1">
          <a:blip r:embed="rId16" cstate="print">
            <a:duotone>
              <a:prstClr val="black"/>
              <a:srgbClr val="29F0F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9" t="10556" b="8218"/>
          <a:stretch/>
        </p:blipFill>
        <p:spPr bwMode="auto">
          <a:xfrm>
            <a:off x="8353887" y="1268728"/>
            <a:ext cx="203788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Picture 11" descr="C:\Users\Ресурс\Desktop\презентация Гудков\картинки\ит2.gif"/>
          <p:cNvPicPr>
            <a:picLocks noChangeAspect="1" noChangeArrowheads="1"/>
          </p:cNvPicPr>
          <p:nvPr/>
        </p:nvPicPr>
        <p:blipFill rotWithShape="1">
          <a:blip r:embed="rId16" cstate="print">
            <a:duotone>
              <a:prstClr val="black"/>
              <a:srgbClr val="29F0F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9" t="10556" b="8218"/>
          <a:stretch/>
        </p:blipFill>
        <p:spPr bwMode="auto">
          <a:xfrm>
            <a:off x="8087853" y="4227934"/>
            <a:ext cx="203788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" name="Picture 11" descr="C:\Users\Ресурс\Desktop\презентация Гудков\картинки\ит2.gif"/>
          <p:cNvPicPr>
            <a:picLocks noChangeAspect="1" noChangeArrowheads="1"/>
          </p:cNvPicPr>
          <p:nvPr/>
        </p:nvPicPr>
        <p:blipFill rotWithShape="1">
          <a:blip r:embed="rId16" cstate="print">
            <a:duotone>
              <a:prstClr val="black"/>
              <a:srgbClr val="29F0F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9" t="10556" b="8218"/>
          <a:stretch/>
        </p:blipFill>
        <p:spPr bwMode="auto">
          <a:xfrm>
            <a:off x="4955164" y="3347059"/>
            <a:ext cx="203788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7" name="Picture 11" descr="C:\Users\Ресурс\Desktop\презентация Гудков\картинки\ит2.gif"/>
          <p:cNvPicPr>
            <a:picLocks noChangeAspect="1" noChangeArrowheads="1"/>
          </p:cNvPicPr>
          <p:nvPr/>
        </p:nvPicPr>
        <p:blipFill rotWithShape="1">
          <a:blip r:embed="rId16" cstate="print">
            <a:duotone>
              <a:prstClr val="black"/>
              <a:srgbClr val="29F0F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9" t="10556" b="8218"/>
          <a:stretch/>
        </p:blipFill>
        <p:spPr bwMode="auto">
          <a:xfrm>
            <a:off x="5232356" y="2897667"/>
            <a:ext cx="203788" cy="180000"/>
          </a:xfrm>
          <a:prstGeom prst="round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" name="Прямоугольник 154"/>
          <p:cNvSpPr/>
          <p:nvPr/>
        </p:nvSpPr>
        <p:spPr>
          <a:xfrm>
            <a:off x="0" y="0"/>
            <a:ext cx="9144000" cy="684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6" name="Picture 3" descr="C:\Users\1\Desktop\Презентация_Лобода\logo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49" y="2944"/>
            <a:ext cx="352895" cy="63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7" name="Прямоугольник 156"/>
          <p:cNvSpPr/>
          <p:nvPr/>
        </p:nvSpPr>
        <p:spPr>
          <a:xfrm>
            <a:off x="431824" y="82435"/>
            <a:ext cx="1296144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ru-RU" sz="900" b="1" dirty="0" smtClean="0">
                <a:solidFill>
                  <a:schemeClr val="bg1"/>
                </a:solidFill>
              </a:rPr>
              <a:t>ДЕПАРТАМЕНТ </a:t>
            </a:r>
          </a:p>
          <a:p>
            <a:pPr>
              <a:lnSpc>
                <a:spcPts val="1000"/>
              </a:lnSpc>
            </a:pPr>
            <a:r>
              <a:rPr lang="ru-RU" sz="900" b="1" dirty="0" smtClean="0">
                <a:solidFill>
                  <a:schemeClr val="bg1"/>
                </a:solidFill>
              </a:rPr>
              <a:t>ОБРАЗОВАНИЯ </a:t>
            </a:r>
          </a:p>
          <a:p>
            <a:pPr>
              <a:lnSpc>
                <a:spcPts val="1000"/>
              </a:lnSpc>
            </a:pPr>
            <a:r>
              <a:rPr lang="ru-RU" sz="900" b="1" dirty="0" smtClean="0">
                <a:solidFill>
                  <a:schemeClr val="bg1"/>
                </a:solidFill>
              </a:rPr>
              <a:t>ЯРОСЛАВСКОЙ </a:t>
            </a:r>
          </a:p>
          <a:p>
            <a:pPr>
              <a:lnSpc>
                <a:spcPts val="1000"/>
              </a:lnSpc>
            </a:pPr>
            <a:r>
              <a:rPr lang="ru-RU" sz="900" b="1" dirty="0" smtClean="0">
                <a:solidFill>
                  <a:schemeClr val="bg1"/>
                </a:solidFill>
              </a:rPr>
              <a:t>ОБЛАСТИ</a:t>
            </a:r>
            <a:endParaRPr lang="ru-RU" sz="900" b="1" dirty="0">
              <a:solidFill>
                <a:schemeClr val="bg1"/>
              </a:solidFill>
            </a:endParaRPr>
          </a:p>
        </p:txBody>
      </p:sp>
      <p:sp>
        <p:nvSpPr>
          <p:cNvPr id="158" name="Прямоугольник 157"/>
          <p:cNvSpPr/>
          <p:nvPr/>
        </p:nvSpPr>
        <p:spPr>
          <a:xfrm>
            <a:off x="3719966" y="267494"/>
            <a:ext cx="53885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chemeClr val="bg1"/>
                </a:solidFill>
              </a:rPr>
              <a:t>КАДРЫ ДЛЯ ЭКОНОМИКИ И СОЦИАЛЬНОЙ СФЕРЫ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51120" y="51470"/>
            <a:ext cx="756625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b="1" dirty="0">
                <a:solidFill>
                  <a:schemeClr val="bg1"/>
                </a:solidFill>
              </a:rPr>
              <a:t>СРЕДНЕЕ ПРОФЕССИОНАЛЬНОЕ ОБРАЗОВАНИЕ ЯРОСЛАВСКОЙ ОБЛАСТИ 2022</a:t>
            </a:r>
          </a:p>
        </p:txBody>
      </p:sp>
    </p:spTree>
    <p:extLst>
      <p:ext uri="{BB962C8B-B14F-4D97-AF65-F5344CB8AC3E}">
        <p14:creationId xmlns:p14="http://schemas.microsoft.com/office/powerpoint/2010/main" val="81965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4692</TotalTime>
  <Words>168</Words>
  <Application>Microsoft Office PowerPoint</Application>
  <PresentationFormat>Экран (16:9)</PresentationFormat>
  <Paragraphs>76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syasina</cp:lastModifiedBy>
  <cp:revision>879</cp:revision>
  <cp:lastPrinted>2022-07-01T12:00:52Z</cp:lastPrinted>
  <dcterms:created xsi:type="dcterms:W3CDTF">2019-12-25T08:36:42Z</dcterms:created>
  <dcterms:modified xsi:type="dcterms:W3CDTF">2022-07-01T14:44:47Z</dcterms:modified>
</cp:coreProperties>
</file>