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5" r:id="rId4"/>
    <p:sldId id="266" r:id="rId5"/>
    <p:sldId id="274" r:id="rId6"/>
    <p:sldId id="264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93" autoAdjust="0"/>
  </p:normalViewPr>
  <p:slideViewPr>
    <p:cSldViewPr>
      <p:cViewPr>
        <p:scale>
          <a:sx n="112" d="100"/>
          <a:sy n="112" d="100"/>
        </p:scale>
        <p:origin x="-150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38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60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326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31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скиро пк и про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2708920"/>
            <a:ext cx="82296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 sz="5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499992" y="6165304"/>
            <a:ext cx="4248472" cy="664344"/>
          </a:xfrm>
        </p:spPr>
        <p:txBody>
          <a:bodyPr/>
          <a:lstStyle>
            <a:lvl1pPr algn="l">
              <a:defRPr sz="1800"/>
            </a:lvl1pPr>
          </a:lstStyle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Ф.И.О, должность, звание, 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работы</a:t>
            </a:r>
          </a:p>
        </p:txBody>
      </p:sp>
    </p:spTree>
    <p:extLst>
      <p:ext uri="{BB962C8B-B14F-4D97-AF65-F5344CB8AC3E}">
        <p14:creationId xmlns:p14="http://schemas.microsoft.com/office/powerpoint/2010/main" val="184079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киро пк и про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475656" y="548680"/>
            <a:ext cx="5061248" cy="78296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05033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скиро пк и про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10" y="5517232"/>
            <a:ext cx="1065190" cy="106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0" y="5517232"/>
            <a:ext cx="1066150" cy="106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055" y="5493148"/>
            <a:ext cx="1066150" cy="106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24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12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37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40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61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50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D768-1721-492C-AE8E-FB14D77DE902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24391-36D7-47E9-891D-10C41B223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56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204864"/>
            <a:ext cx="7344816" cy="1143000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Организационно-методические аспекты взаимодействия ДОО и семьи в воспитании российских духовно-нравственных ценностей у дошкольников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6278" y="6213673"/>
            <a:ext cx="5287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Чуприна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Анжела Анатольевна,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кафедры дошкольного образования ГБУ ДПО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«СКИРО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 и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ПРО»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5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548680"/>
            <a:ext cx="5112568" cy="78296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проблемы на федеральном уровне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992" y="3318470"/>
            <a:ext cx="8807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224" y="3212976"/>
            <a:ext cx="438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 rotWithShape="1">
          <a:blip r:embed="rId2"/>
          <a:srcRect l="31016" t="4273" r="31099" b="21626"/>
          <a:stretch/>
        </p:blipFill>
        <p:spPr bwMode="auto">
          <a:xfrm>
            <a:off x="3287917" y="1979150"/>
            <a:ext cx="2528104" cy="22954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/>
          <p:cNvPicPr/>
          <p:nvPr/>
        </p:nvPicPr>
        <p:blipFill rotWithShape="1">
          <a:blip r:embed="rId3"/>
          <a:srcRect l="28818" t="5910" r="30312" b="3448"/>
          <a:stretch/>
        </p:blipFill>
        <p:spPr bwMode="auto">
          <a:xfrm>
            <a:off x="6038552" y="1955682"/>
            <a:ext cx="2430145" cy="21911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/>
          <p:cNvPicPr/>
          <p:nvPr/>
        </p:nvPicPr>
        <p:blipFill rotWithShape="1">
          <a:blip r:embed="rId4"/>
          <a:srcRect l="19257" t="12561" r="17289" b="3941"/>
          <a:stretch/>
        </p:blipFill>
        <p:spPr bwMode="auto">
          <a:xfrm>
            <a:off x="977630" y="1873319"/>
            <a:ext cx="2088232" cy="2355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4257381"/>
            <a:ext cx="25323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воспитание объединяются в целостный образовательный процесс на основе духовно-нравственных и социокультурных ценностей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принятых в обществе правил и норм поведения в интересах человека, семьи, общества.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4288" y="4365104"/>
            <a:ext cx="5040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укрепление традиционных российских духовно-нравственных ценностей,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которым относятся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взаимопомощь, историческая память и преемственность поколений, единство народов России. </a:t>
            </a:r>
          </a:p>
        </p:txBody>
      </p:sp>
    </p:spTree>
    <p:extLst>
      <p:ext uri="{BB962C8B-B14F-4D97-AF65-F5344CB8AC3E}">
        <p14:creationId xmlns:p14="http://schemas.microsoft.com/office/powerpoint/2010/main" val="409532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8111" y="620688"/>
            <a:ext cx="5400600" cy="72008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Духовно-нравственные ценности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395536" y="1933258"/>
            <a:ext cx="1440160" cy="573781"/>
          </a:xfrm>
          <a:prstGeom prst="wedgeRectCallout">
            <a:avLst>
              <a:gd name="adj1" fmla="val 57881"/>
              <a:gd name="adj2" fmla="val 105589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/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2076926" y="1889987"/>
            <a:ext cx="1656184" cy="635789"/>
          </a:xfrm>
          <a:prstGeom prst="wedgeRectCallout">
            <a:avLst>
              <a:gd name="adj1" fmla="val -50995"/>
              <a:gd name="adj2" fmla="val 106359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достоинство 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115448" y="4274841"/>
            <a:ext cx="2412268" cy="1026466"/>
          </a:xfrm>
          <a:prstGeom prst="wedgeRectCallout">
            <a:avLst>
              <a:gd name="adj1" fmla="val 39076"/>
              <a:gd name="adj2" fmla="val -8210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Служение Отечеству и ответственность за его судьбу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3377820" y="5354186"/>
            <a:ext cx="2912505" cy="900326"/>
          </a:xfrm>
          <a:prstGeom prst="wedgeRectCallout">
            <a:avLst>
              <a:gd name="adj1" fmla="val 559"/>
              <a:gd name="adj2" fmla="val -20427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народов России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6336782" y="4940289"/>
            <a:ext cx="2662180" cy="1294386"/>
          </a:xfrm>
          <a:prstGeom prst="wedgeRectCallout">
            <a:avLst>
              <a:gd name="adj1" fmla="val -84019"/>
              <a:gd name="adj2" fmla="val -12739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Историческая память и преемственность поколений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: скругленные углы 16">
            <a:extLst>
              <a:ext uri="{FF2B5EF4-FFF2-40B4-BE49-F238E27FC236}">
                <a16:creationId xmlns:a16="http://schemas.microsoft.com/office/drawing/2014/main" xmlns="" id="{D1385FD2-F10C-4002-B62C-08C60898C38C}"/>
              </a:ext>
            </a:extLst>
          </p:cNvPr>
          <p:cNvSpPr/>
          <p:nvPr/>
        </p:nvSpPr>
        <p:spPr>
          <a:xfrm>
            <a:off x="1619672" y="2786706"/>
            <a:ext cx="5616624" cy="1142278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Духовно-нравственные ценности, составляющие каркас нравственных качеств личности человека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5568032" y="1889987"/>
            <a:ext cx="2219975" cy="617052"/>
          </a:xfrm>
          <a:prstGeom prst="wedgeRectCallout">
            <a:avLst>
              <a:gd name="adj1" fmla="val -43749"/>
              <a:gd name="adj2" fmla="val 9675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ражданственность 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7860704" y="1844825"/>
            <a:ext cx="1186850" cy="924310"/>
          </a:xfrm>
          <a:prstGeom prst="wedgeRectCallout">
            <a:avLst>
              <a:gd name="adj1" fmla="val -93387"/>
              <a:gd name="adj2" fmla="val 8678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крепкая семья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3831208" y="1908817"/>
            <a:ext cx="1600268" cy="623507"/>
          </a:xfrm>
          <a:prstGeom prst="wedgeRectCallout">
            <a:avLst>
              <a:gd name="adj1" fmla="val 37305"/>
              <a:gd name="adj2" fmla="val 84939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патриотизм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/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329802" y="5410673"/>
            <a:ext cx="2912505" cy="859259"/>
          </a:xfrm>
          <a:prstGeom prst="wedgeRectCallout">
            <a:avLst>
              <a:gd name="adj1" fmla="val 42421"/>
              <a:gd name="adj2" fmla="val -22078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духовного над материальным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4772758" y="4158524"/>
            <a:ext cx="2303181" cy="566914"/>
          </a:xfrm>
          <a:prstGeom prst="wedgeRectCallout">
            <a:avLst>
              <a:gd name="adj1" fmla="val 7175"/>
              <a:gd name="adj2" fmla="val -9332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созидательный труд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2627784" y="4209131"/>
            <a:ext cx="2054033" cy="731158"/>
          </a:xfrm>
          <a:prstGeom prst="wedgeRectCallout">
            <a:avLst>
              <a:gd name="adj1" fmla="val 8536"/>
              <a:gd name="adj2" fmla="val -9183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Высокие нравственные идеалы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116937" y="2924944"/>
            <a:ext cx="1206134" cy="1004040"/>
          </a:xfrm>
          <a:prstGeom prst="wedgeRectCallout">
            <a:avLst>
              <a:gd name="adj1" fmla="val 69838"/>
              <a:gd name="adj2" fmla="val 1579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Гуманизм, милосердие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/>
          </a:p>
        </p:txBody>
      </p:sp>
      <p:sp>
        <p:nvSpPr>
          <p:cNvPr id="21" name="Прямоугольная выноска 20"/>
          <p:cNvSpPr/>
          <p:nvPr/>
        </p:nvSpPr>
        <p:spPr>
          <a:xfrm>
            <a:off x="7524328" y="3010524"/>
            <a:ext cx="1523225" cy="706508"/>
          </a:xfrm>
          <a:prstGeom prst="wedgeRectCallout">
            <a:avLst>
              <a:gd name="adj1" fmla="val -64946"/>
              <a:gd name="adj2" fmla="val 721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справедливость, коллективизм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/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7126754" y="4058718"/>
            <a:ext cx="1872208" cy="701931"/>
          </a:xfrm>
          <a:prstGeom prst="wedgeRectCallout">
            <a:avLst>
              <a:gd name="adj1" fmla="val -45862"/>
              <a:gd name="adj2" fmla="val -12217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Взаимопомощь, взаимовыручка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74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8111" y="620688"/>
            <a:ext cx="5400600" cy="72008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Российские духовно-нравственные ценности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61003614-D5EC-4729-8712-27521898437D}"/>
              </a:ext>
            </a:extLst>
          </p:cNvPr>
          <p:cNvSpPr/>
          <p:nvPr/>
        </p:nvSpPr>
        <p:spPr>
          <a:xfrm>
            <a:off x="413602" y="2161779"/>
            <a:ext cx="2507577" cy="45983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Общечеловеческие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511D262-CDA1-4460-85C5-819A5592119F}"/>
              </a:ext>
            </a:extLst>
          </p:cNvPr>
          <p:cNvSpPr/>
          <p:nvPr/>
        </p:nvSpPr>
        <p:spPr>
          <a:xfrm>
            <a:off x="211334" y="5471864"/>
            <a:ext cx="3887716" cy="923330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консультативная помощь родителям;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социализации детей;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защита интересов и прав.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D1385FD2-F10C-4002-B62C-08C60898C38C}"/>
              </a:ext>
            </a:extLst>
          </p:cNvPr>
          <p:cNvSpPr/>
          <p:nvPr/>
        </p:nvSpPr>
        <p:spPr>
          <a:xfrm>
            <a:off x="4518059" y="3376165"/>
            <a:ext cx="4374422" cy="1492995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93663" indent="-93663" algn="just">
              <a:buFontTx/>
              <a:buChar char="-"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смысловых компонентов духовно-нравственного воспитания дошкольников, выражающихся в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гуманизации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всего процесса взаимодействия;  формировании начал коллективизма; </a:t>
            </a:r>
          </a:p>
          <a:p>
            <a:pPr marL="93663" indent="-93663" algn="just">
              <a:buFontTx/>
              <a:buChar char="-"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 представлений о гражданственности и патриотизме, овладении элементарными трудовыми умениями и навыками</a:t>
            </a:r>
          </a:p>
          <a:p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85750" indent="-285750">
              <a:buFontTx/>
              <a:buChar char="-"/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xmlns="" id="{C5E01590-CDB6-41BA-B5D4-0A2AA0AF72C0}"/>
              </a:ext>
            </a:extLst>
          </p:cNvPr>
          <p:cNvSpPr/>
          <p:nvPr/>
        </p:nvSpPr>
        <p:spPr>
          <a:xfrm>
            <a:off x="3102380" y="2205431"/>
            <a:ext cx="3296390" cy="372529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 унаследованные 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2B797300-D065-405E-A865-741EB1FD6E79}"/>
              </a:ext>
            </a:extLst>
          </p:cNvPr>
          <p:cNvSpPr/>
          <p:nvPr/>
        </p:nvSpPr>
        <p:spPr>
          <a:xfrm>
            <a:off x="212599" y="3341540"/>
            <a:ext cx="3851554" cy="1527620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планирование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-образовательной  работы с детьми, приобщение к этому родителей; </a:t>
            </a:r>
          </a:p>
          <a:p>
            <a:pPr>
              <a:buFontTx/>
              <a:buChar char="-"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деятельности на основе анализа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достигнутых результатов;</a:t>
            </a:r>
          </a:p>
          <a:p>
            <a:pPr>
              <a:buFontTx/>
              <a:buChar char="-"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разнообразие форм и методов работы с семьей;</a:t>
            </a:r>
          </a:p>
          <a:p>
            <a:pPr>
              <a:buFontTx/>
              <a:buChar char="-"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установление позитивного взаимодействия через сотрудничество, партнерство,  взаимопомощь</a:t>
            </a:r>
          </a:p>
          <a:p>
            <a:pPr>
              <a:buFontTx/>
              <a:buChar char="-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xmlns="" id="{FADD4708-367A-48BE-A7D4-BE1400E13717}"/>
              </a:ext>
            </a:extLst>
          </p:cNvPr>
          <p:cNvSpPr/>
          <p:nvPr/>
        </p:nvSpPr>
        <p:spPr>
          <a:xfrm>
            <a:off x="4589952" y="5386548"/>
            <a:ext cx="4302529" cy="98200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знание основных документов о правах ребенка и обязанностях взрослых по отношению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детям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вести разъяснительную педагогическую работу с родителями,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специалистами ДОО.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694958" y="1886571"/>
            <a:ext cx="3384376" cy="30019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подразделяются на   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2725861" y="2923968"/>
            <a:ext cx="3384376" cy="43204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предусматривают   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: скругленные углы 16">
            <a:extLst>
              <a:ext uri="{FF2B5EF4-FFF2-40B4-BE49-F238E27FC236}">
                <a16:creationId xmlns:a16="http://schemas.microsoft.com/office/drawing/2014/main" xmlns="" id="{D1385FD2-F10C-4002-B62C-08C60898C38C}"/>
              </a:ext>
            </a:extLst>
          </p:cNvPr>
          <p:cNvSpPr/>
          <p:nvPr/>
        </p:nvSpPr>
        <p:spPr>
          <a:xfrm>
            <a:off x="413602" y="1412776"/>
            <a:ext cx="8208912" cy="467568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ориентиры, которые передаются от поколения к поколению и лежат в основе общероссийской гражданской идентичности</a:t>
            </a:r>
          </a:p>
        </p:txBody>
      </p:sp>
      <p:sp>
        <p:nvSpPr>
          <p:cNvPr id="21" name="Прямоугольник: скругленные углы 16">
            <a:extLst>
              <a:ext uri="{FF2B5EF4-FFF2-40B4-BE49-F238E27FC236}">
                <a16:creationId xmlns:a16="http://schemas.microsoft.com/office/drawing/2014/main" xmlns="" id="{D1385FD2-F10C-4002-B62C-08C60898C38C}"/>
              </a:ext>
            </a:extLst>
          </p:cNvPr>
          <p:cNvSpPr/>
          <p:nvPr/>
        </p:nvSpPr>
        <p:spPr>
          <a:xfrm>
            <a:off x="953548" y="5033075"/>
            <a:ext cx="7272808" cy="327830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работы с 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семьёй по организации позитивного взаимодействия 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: скругленные углы 16">
            <a:extLst>
              <a:ext uri="{FF2B5EF4-FFF2-40B4-BE49-F238E27FC236}">
                <a16:creationId xmlns:a16="http://schemas.microsoft.com/office/drawing/2014/main" xmlns="" id="{D1385FD2-F10C-4002-B62C-08C60898C38C}"/>
              </a:ext>
            </a:extLst>
          </p:cNvPr>
          <p:cNvSpPr/>
          <p:nvPr/>
        </p:nvSpPr>
        <p:spPr>
          <a:xfrm>
            <a:off x="1127801" y="2708920"/>
            <a:ext cx="6552728" cy="273329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Организационно-методические аспекты взаимодействия ДОО и семьи 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4102266" y="3925330"/>
            <a:ext cx="383335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4092793" y="5816879"/>
            <a:ext cx="512360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: скругленные углы 12">
            <a:extLst>
              <a:ext uri="{FF2B5EF4-FFF2-40B4-BE49-F238E27FC236}">
                <a16:creationId xmlns:a16="http://schemas.microsoft.com/office/drawing/2014/main" xmlns="" id="{61003614-D5EC-4729-8712-27521898437D}"/>
              </a:ext>
            </a:extLst>
          </p:cNvPr>
          <p:cNvSpPr/>
          <p:nvPr/>
        </p:nvSpPr>
        <p:spPr>
          <a:xfrm>
            <a:off x="6608794" y="2205431"/>
            <a:ext cx="1872208" cy="33907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Религиозные 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46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548680"/>
            <a:ext cx="5227262" cy="864096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Организационные аспекты взаимодействия ДОО и семьи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2272" y="4958840"/>
            <a:ext cx="8807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C03D40CB-675D-4F85-A361-0229294B913E}"/>
              </a:ext>
            </a:extLst>
          </p:cNvPr>
          <p:cNvSpPr/>
          <p:nvPr/>
        </p:nvSpPr>
        <p:spPr>
          <a:xfrm>
            <a:off x="164137" y="1734799"/>
            <a:ext cx="3760316" cy="2270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персональной средой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развития ребенка;</a:t>
            </a: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обладает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совокупностью норм, санкций и образцов поведения, регламентирующих отношения между супругами, родителями и детьми, другими родственниками</a:t>
            </a:r>
          </a:p>
          <a:p>
            <a:pPr algn="ctr">
              <a:defRPr/>
            </a:pPr>
            <a:endParaRPr kumimoji="0" lang="ru-RU" sz="1800" b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A805645-7FD9-4983-BB4F-B22ADD032028}"/>
              </a:ext>
            </a:extLst>
          </p:cNvPr>
          <p:cNvSpPr/>
          <p:nvPr/>
        </p:nvSpPr>
        <p:spPr>
          <a:xfrm>
            <a:off x="164137" y="4518467"/>
            <a:ext cx="8683891" cy="186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0" lang="ru-RU" sz="14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 </a:t>
            </a:r>
            <a:r>
              <a:rPr kumimoji="0" lang="ru-RU" sz="14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r>
              <a:rPr kumimoji="0" lang="ru-RU" sz="14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 учет принципов конструктивного взаимодействия: 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в воспитании ребенка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принцип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открытости;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доверительности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уважения и доброжелательности во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взаимоотношениях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(значимость этого принципа обусловлена потребностями ребенка, необходимостью создания условий благополучного развития и психолого-педагогического сопровождения этого процесса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индивидуально-дифференцированный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к каждой семье, выражающийся в психологической компетентности педагога ДОО в понимании специфики каждой конкретной семьи и умении выстраивать тактику эффективного взаимодействия с достижением поставленных воспитательных задач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учет возрастных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 </a:t>
            </a:r>
            <a:r>
              <a:rPr kumimoji="0" lang="ru-RU" sz="14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1400" b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878ED3D4-1CB9-4851-A2C8-D26A564BD3BD}"/>
              </a:ext>
            </a:extLst>
          </p:cNvPr>
          <p:cNvSpPr/>
          <p:nvPr/>
        </p:nvSpPr>
        <p:spPr>
          <a:xfrm>
            <a:off x="4673765" y="1628801"/>
            <a:ext cx="4176464" cy="2376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систему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методов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воспитания; </a:t>
            </a: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оказывает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семье;</a:t>
            </a: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осуществляет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воспитательный и образовательный процесс;</a:t>
            </a: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сопровождает развитие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личности дошкольника;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: влево-вправо 1">
            <a:extLst>
              <a:ext uri="{FF2B5EF4-FFF2-40B4-BE49-F238E27FC236}">
                <a16:creationId xmlns:a16="http://schemas.microsoft.com/office/drawing/2014/main" xmlns="" id="{81625F66-AE74-4F41-8652-FA7FADB603D0}"/>
              </a:ext>
            </a:extLst>
          </p:cNvPr>
          <p:cNvSpPr/>
          <p:nvPr/>
        </p:nvSpPr>
        <p:spPr>
          <a:xfrm>
            <a:off x="3924453" y="2603338"/>
            <a:ext cx="757283" cy="32148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627261" y="4028546"/>
            <a:ext cx="3384376" cy="48244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предусматривают   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2234640">
            <a:off x="1660175" y="4138349"/>
            <a:ext cx="768241" cy="338537"/>
          </a:xfrm>
          <a:prstGeom prst="rightArrow">
            <a:avLst>
              <a:gd name="adj1" fmla="val 50000"/>
              <a:gd name="adj2" fmla="val 1049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3059104">
            <a:off x="6455223" y="3935038"/>
            <a:ext cx="312772" cy="733546"/>
          </a:xfrm>
          <a:prstGeom prst="downArrow">
            <a:avLst>
              <a:gd name="adj1" fmla="val 50000"/>
              <a:gd name="adj2" fmla="val 1174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9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548680"/>
            <a:ext cx="5472608" cy="78296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Интегративный характер взаимодействия ДОО и семьи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26769188-3F43-4A3B-BD7E-C8B9F60168D4}"/>
              </a:ext>
            </a:extLst>
          </p:cNvPr>
          <p:cNvSpPr/>
          <p:nvPr/>
        </p:nvSpPr>
        <p:spPr>
          <a:xfrm>
            <a:off x="1250102" y="1548154"/>
            <a:ext cx="6346234" cy="533818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Проникновение нравственного компонента во все образовательные области и направления воспитательной работы, что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6F6F4703-7BB3-4EC6-9E03-1D5B31DA7910}"/>
              </a:ext>
            </a:extLst>
          </p:cNvPr>
          <p:cNvSpPr/>
          <p:nvPr/>
        </p:nvSpPr>
        <p:spPr>
          <a:xfrm>
            <a:off x="879326" y="4627617"/>
            <a:ext cx="1532434" cy="49601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F831216D-341E-4EE2-A83E-90D487B7C5E0}"/>
              </a:ext>
            </a:extLst>
          </p:cNvPr>
          <p:cNvSpPr/>
          <p:nvPr/>
        </p:nvSpPr>
        <p:spPr>
          <a:xfrm>
            <a:off x="5580113" y="2540475"/>
            <a:ext cx="2889600" cy="677248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семьи в вопросах духовно-нравственного воспитания  </a:t>
            </a:r>
            <a:endParaRPr lang="ru-RU" sz="1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042DEF7E-674A-45CB-BD8E-CC8CAA4CA06D}"/>
              </a:ext>
            </a:extLst>
          </p:cNvPr>
          <p:cNvSpPr/>
          <p:nvPr/>
        </p:nvSpPr>
        <p:spPr>
          <a:xfrm>
            <a:off x="467544" y="2577315"/>
            <a:ext cx="2304255" cy="603569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тактики взаимодействия с семьёй 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5847B6C3-CA23-47D2-8173-ACB2D9FA4790}"/>
              </a:ext>
            </a:extLst>
          </p:cNvPr>
          <p:cNvSpPr/>
          <p:nvPr/>
        </p:nvSpPr>
        <p:spPr>
          <a:xfrm>
            <a:off x="2843808" y="2540475"/>
            <a:ext cx="2592288" cy="677248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Системная работа всего педагогического коллектива 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13">
            <a:extLst>
              <a:ext uri="{FF2B5EF4-FFF2-40B4-BE49-F238E27FC236}">
                <a16:creationId xmlns:a16="http://schemas.microsoft.com/office/drawing/2014/main" xmlns="" id="{265BF8CA-EB24-43EF-93C3-8B894AEA1003}"/>
              </a:ext>
            </a:extLst>
          </p:cNvPr>
          <p:cNvSpPr/>
          <p:nvPr/>
        </p:nvSpPr>
        <p:spPr>
          <a:xfrm>
            <a:off x="1645542" y="5174707"/>
            <a:ext cx="6526857" cy="39524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37EEA24-7529-4B0B-BF70-AD7FFDF49A31}"/>
              </a:ext>
            </a:extLst>
          </p:cNvPr>
          <p:cNvSpPr txBox="1"/>
          <p:nvPr/>
        </p:nvSpPr>
        <p:spPr>
          <a:xfrm>
            <a:off x="1401743" y="3238931"/>
            <a:ext cx="57258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нравственного воспитания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Выгнутая вниз стрелка 15">
            <a:extLst>
              <a:ext uri="{FF2B5EF4-FFF2-40B4-BE49-F238E27FC236}">
                <a16:creationId xmlns:a16="http://schemas.microsoft.com/office/drawing/2014/main" xmlns="" id="{3D001EC0-5DF6-4CBD-A053-EAF6A63110E5}"/>
              </a:ext>
            </a:extLst>
          </p:cNvPr>
          <p:cNvSpPr/>
          <p:nvPr/>
        </p:nvSpPr>
        <p:spPr>
          <a:xfrm rot="16552548" flipV="1">
            <a:off x="-1106723" y="2723484"/>
            <a:ext cx="3348229" cy="1091742"/>
          </a:xfrm>
          <a:prstGeom prst="curvedUpArrow">
            <a:avLst>
              <a:gd name="adj1" fmla="val 25000"/>
              <a:gd name="adj2" fmla="val 62990"/>
              <a:gd name="adj3" fmla="val 410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4">
            <a:extLst>
              <a:ext uri="{FF2B5EF4-FFF2-40B4-BE49-F238E27FC236}">
                <a16:creationId xmlns:a16="http://schemas.microsoft.com/office/drawing/2014/main" xmlns="" id="{815C4F4B-018A-4E98-B2AC-9674E8739AB0}"/>
              </a:ext>
            </a:extLst>
          </p:cNvPr>
          <p:cNvSpPr/>
          <p:nvPr/>
        </p:nvSpPr>
        <p:spPr>
          <a:xfrm rot="15495524">
            <a:off x="6820341" y="2509945"/>
            <a:ext cx="3256789" cy="1281863"/>
          </a:xfrm>
          <a:prstGeom prst="curvedUpArrow">
            <a:avLst>
              <a:gd name="adj1" fmla="val 25000"/>
              <a:gd name="adj2" fmla="val 50729"/>
              <a:gd name="adj3" fmla="val 436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xmlns="" id="{A969B69F-66F1-4B94-824C-E3DADD3D9B24}"/>
              </a:ext>
            </a:extLst>
          </p:cNvPr>
          <p:cNvSpPr/>
          <p:nvPr/>
        </p:nvSpPr>
        <p:spPr>
          <a:xfrm>
            <a:off x="2666922" y="2157211"/>
            <a:ext cx="3563014" cy="38326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5" name="Прямоугольник: скругленные углы 7">
            <a:extLst>
              <a:ext uri="{FF2B5EF4-FFF2-40B4-BE49-F238E27FC236}">
                <a16:creationId xmlns:a16="http://schemas.microsoft.com/office/drawing/2014/main" xmlns="" id="{042DEF7E-674A-45CB-BD8E-CC8CAA4CA06D}"/>
              </a:ext>
            </a:extLst>
          </p:cNvPr>
          <p:cNvSpPr/>
          <p:nvPr/>
        </p:nvSpPr>
        <p:spPr>
          <a:xfrm>
            <a:off x="3034927" y="3739396"/>
            <a:ext cx="1969121" cy="487809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поведенческий 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7">
            <a:extLst>
              <a:ext uri="{FF2B5EF4-FFF2-40B4-BE49-F238E27FC236}">
                <a16:creationId xmlns:a16="http://schemas.microsoft.com/office/drawing/2014/main" xmlns="" id="{042DEF7E-674A-45CB-BD8E-CC8CAA4CA06D}"/>
              </a:ext>
            </a:extLst>
          </p:cNvPr>
          <p:cNvSpPr/>
          <p:nvPr/>
        </p:nvSpPr>
        <p:spPr>
          <a:xfrm>
            <a:off x="831918" y="3739396"/>
            <a:ext cx="2083898" cy="452360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интеллектуальный 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7">
            <a:extLst>
              <a:ext uri="{FF2B5EF4-FFF2-40B4-BE49-F238E27FC236}">
                <a16:creationId xmlns:a16="http://schemas.microsoft.com/office/drawing/2014/main" xmlns="" id="{042DEF7E-674A-45CB-BD8E-CC8CAA4CA06D}"/>
              </a:ext>
            </a:extLst>
          </p:cNvPr>
          <p:cNvSpPr/>
          <p:nvPr/>
        </p:nvSpPr>
        <p:spPr>
          <a:xfrm>
            <a:off x="5148064" y="3780300"/>
            <a:ext cx="3321649" cy="41145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чувственно-эмоциональный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: скругленные углы 5">
            <a:extLst>
              <a:ext uri="{FF2B5EF4-FFF2-40B4-BE49-F238E27FC236}">
                <a16:creationId xmlns:a16="http://schemas.microsoft.com/office/drawing/2014/main" xmlns="" id="{6F6F4703-7BB3-4EC6-9E03-1D5B31DA7910}"/>
              </a:ext>
            </a:extLst>
          </p:cNvPr>
          <p:cNvSpPr/>
          <p:nvPr/>
        </p:nvSpPr>
        <p:spPr>
          <a:xfrm>
            <a:off x="2536903" y="4627617"/>
            <a:ext cx="2290081" cy="49601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рассуждать и делать выводы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: скругленные углы 5">
            <a:extLst>
              <a:ext uri="{FF2B5EF4-FFF2-40B4-BE49-F238E27FC236}">
                <a16:creationId xmlns:a16="http://schemas.microsoft.com/office/drawing/2014/main" xmlns="" id="{6F6F4703-7BB3-4EC6-9E03-1D5B31DA7910}"/>
              </a:ext>
            </a:extLst>
          </p:cNvPr>
          <p:cNvSpPr/>
          <p:nvPr/>
        </p:nvSpPr>
        <p:spPr>
          <a:xfrm>
            <a:off x="4932040" y="4616961"/>
            <a:ext cx="3299973" cy="506670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личностного отношения в ситуации морального выбора 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: скругленные углы 5">
            <a:extLst>
              <a:ext uri="{FF2B5EF4-FFF2-40B4-BE49-F238E27FC236}">
                <a16:creationId xmlns:a16="http://schemas.microsoft.com/office/drawing/2014/main" xmlns="" id="{6F6F4703-7BB3-4EC6-9E03-1D5B31DA7910}"/>
              </a:ext>
            </a:extLst>
          </p:cNvPr>
          <p:cNvSpPr/>
          <p:nvPr/>
        </p:nvSpPr>
        <p:spPr>
          <a:xfrm>
            <a:off x="472949" y="5626902"/>
            <a:ext cx="936103" cy="648072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37EEA24-7529-4B0B-BF70-AD7FFDF49A31}"/>
              </a:ext>
            </a:extLst>
          </p:cNvPr>
          <p:cNvSpPr txBox="1"/>
          <p:nvPr/>
        </p:nvSpPr>
        <p:spPr>
          <a:xfrm>
            <a:off x="1407009" y="4227784"/>
            <a:ext cx="60828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нравственного воспитания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31840" y="5196299"/>
            <a:ext cx="30062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предполагают разнообразие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: скругленные углы 5">
            <a:extLst>
              <a:ext uri="{FF2B5EF4-FFF2-40B4-BE49-F238E27FC236}">
                <a16:creationId xmlns:a16="http://schemas.microsoft.com/office/drawing/2014/main" xmlns="" id="{6F6F4703-7BB3-4EC6-9E03-1D5B31DA7910}"/>
              </a:ext>
            </a:extLst>
          </p:cNvPr>
          <p:cNvSpPr/>
          <p:nvPr/>
        </p:nvSpPr>
        <p:spPr>
          <a:xfrm>
            <a:off x="1597693" y="5626902"/>
            <a:ext cx="1257315" cy="61659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: скругленные углы 5">
            <a:extLst>
              <a:ext uri="{FF2B5EF4-FFF2-40B4-BE49-F238E27FC236}">
                <a16:creationId xmlns:a16="http://schemas.microsoft.com/office/drawing/2014/main" xmlns="" id="{6F6F4703-7BB3-4EC6-9E03-1D5B31DA7910}"/>
              </a:ext>
            </a:extLst>
          </p:cNvPr>
          <p:cNvSpPr/>
          <p:nvPr/>
        </p:nvSpPr>
        <p:spPr>
          <a:xfrm>
            <a:off x="3131840" y="5626902"/>
            <a:ext cx="2689201" cy="648072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и техник взаимодействия  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: скругленные углы 5">
            <a:extLst>
              <a:ext uri="{FF2B5EF4-FFF2-40B4-BE49-F238E27FC236}">
                <a16:creationId xmlns:a16="http://schemas.microsoft.com/office/drawing/2014/main" xmlns="" id="{6F6F4703-7BB3-4EC6-9E03-1D5B31DA7910}"/>
              </a:ext>
            </a:extLst>
          </p:cNvPr>
          <p:cNvSpPr/>
          <p:nvPr/>
        </p:nvSpPr>
        <p:spPr>
          <a:xfrm>
            <a:off x="6084082" y="5626903"/>
            <a:ext cx="2664296" cy="61659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внутренних ресурсов дошкольной организации 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2204864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Организационно-методические аспекты взаимодействия ДОО и семьи в воспитании российских духовно-нравственных ценностей у дошкольников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5949280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chuprina-an@mail.ru</a:t>
            </a:r>
          </a:p>
          <a:p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тел.:(8652) 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99-77-29 (доб.:508)</a:t>
            </a:r>
          </a:p>
          <a:p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554</Words>
  <Application>Microsoft Office PowerPoint</Application>
  <PresentationFormat>Экран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Организационно-методические аспекты взаимодействия ДОО и семьи в воспитании российских духовно-нравственных ценностей у дошкольников</vt:lpstr>
      <vt:lpstr>Актуальность проблемы на федеральном уровне  </vt:lpstr>
      <vt:lpstr>Духовно-нравственные ценности</vt:lpstr>
      <vt:lpstr>Российские духовно-нравственные ценности     </vt:lpstr>
      <vt:lpstr>Организационные аспекты взаимодействия ДОО и семьи </vt:lpstr>
      <vt:lpstr>Интегративный характер взаимодействия ДОО и семьи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user7</cp:lastModifiedBy>
  <cp:revision>124</cp:revision>
  <dcterms:created xsi:type="dcterms:W3CDTF">2024-02-14T08:13:10Z</dcterms:created>
  <dcterms:modified xsi:type="dcterms:W3CDTF">2024-10-28T15:49:15Z</dcterms:modified>
</cp:coreProperties>
</file>