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33"/>
  </p:notesMasterIdLst>
  <p:sldIdLst>
    <p:sldId id="257" r:id="rId2"/>
    <p:sldId id="296" r:id="rId3"/>
    <p:sldId id="297" r:id="rId4"/>
    <p:sldId id="282" r:id="rId5"/>
    <p:sldId id="258" r:id="rId6"/>
    <p:sldId id="259" r:id="rId7"/>
    <p:sldId id="260" r:id="rId8"/>
    <p:sldId id="261" r:id="rId9"/>
    <p:sldId id="262" r:id="rId10"/>
    <p:sldId id="284" r:id="rId11"/>
    <p:sldId id="285" r:id="rId12"/>
    <p:sldId id="293" r:id="rId13"/>
    <p:sldId id="294" r:id="rId14"/>
    <p:sldId id="263" r:id="rId15"/>
    <p:sldId id="295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66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F30"/>
    <a:srgbClr val="054B11"/>
    <a:srgbClr val="08861D"/>
    <a:srgbClr val="3F3F4B"/>
    <a:srgbClr val="FFFFFF"/>
    <a:srgbClr val="B21238"/>
    <a:srgbClr val="AF1137"/>
    <a:srgbClr val="195EE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440" autoAdjust="0"/>
    <p:restoredTop sz="94664" autoAdjust="0"/>
  </p:normalViewPr>
  <p:slideViewPr>
    <p:cSldViewPr>
      <p:cViewPr varScale="1">
        <p:scale>
          <a:sx n="75" d="100"/>
          <a:sy n="75" d="100"/>
        </p:scale>
        <p:origin x="-4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FD42268-E372-4351-8F60-21508D9F95A5}" type="datetimeFigureOut">
              <a:rPr lang="ru-RU"/>
              <a:pPr>
                <a:defRPr/>
              </a:pPr>
              <a:t>23.08.2010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D3AF490-DD7D-42A7-8697-189FEF9DD3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072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11506D-04AC-4492-B33D-1837C404660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277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FD3D37-DEA1-4A0C-917D-3A2558ED6CD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4C362-1E17-4778-987D-FC015E796DF8}" type="datetimeFigureOut">
              <a:rPr lang="ru-RU"/>
              <a:pPr>
                <a:defRPr/>
              </a:pPr>
              <a:t>23.08.2010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A32A6-DD95-4A21-94B1-ECCF7891A3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40000">
              <a:schemeClr val="bg2">
                <a:tint val="90000"/>
                <a:shade val="90000"/>
                <a:satMod val="120000"/>
              </a:schemeClr>
            </a:gs>
            <a:gs pos="100000">
              <a:schemeClr val="bg2">
                <a:tint val="5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6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80C49F56-AC96-4D5D-B69B-979DA156C688}" type="datetimeFigureOut">
              <a:rPr lang="ru-RU"/>
              <a:pPr>
                <a:defRPr/>
              </a:pPr>
              <a:t>23.08.2010</a:t>
            </a:fld>
            <a:endParaRPr lang="ru-RU"/>
          </a:p>
        </p:txBody>
      </p:sp>
      <p:sp>
        <p:nvSpPr>
          <p:cNvPr id="12" name="Нижний колонтитул 7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Номер слайда 8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C317D22A-2FAA-4AC8-BA5F-7A62B2C08B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Arial" charset="0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1643050"/>
            <a:ext cx="8229600" cy="2857513"/>
          </a:xfrm>
        </p:spPr>
        <p:txBody>
          <a:bodyPr anchor="b">
            <a:normAutofit fontScale="90000"/>
          </a:bodyPr>
          <a:lstStyle/>
          <a:p>
            <a:pPr algn="ctr" eaLnBrk="1" hangingPunct="1">
              <a:defRPr/>
            </a:pPr>
            <a:r>
              <a:rPr lang="ru-RU" sz="4000" b="1" dirty="0" smtClean="0">
                <a:solidFill>
                  <a:srgbClr val="230CA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УПРАВЛЕНИЕ ВВЕДЕНИЕМ </a:t>
            </a:r>
            <a:r>
              <a:rPr lang="ru-RU" sz="5400" b="1" dirty="0" smtClean="0">
                <a:solidFill>
                  <a:srgbClr val="230CA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ФГОС</a:t>
            </a:r>
            <a:br>
              <a:rPr lang="ru-RU" sz="5400" b="1" dirty="0" smtClean="0">
                <a:solidFill>
                  <a:srgbClr val="230CA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r>
              <a:rPr lang="ru-RU" sz="2500" dirty="0" smtClean="0">
                <a:solidFill>
                  <a:srgbClr val="07771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/>
            </a:r>
            <a:br>
              <a:rPr lang="ru-RU" sz="2500" dirty="0" smtClean="0">
                <a:solidFill>
                  <a:srgbClr val="07771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</a:br>
            <a:r>
              <a:rPr lang="ru-RU" sz="2500" dirty="0" smtClean="0">
                <a:solidFill>
                  <a:srgbClr val="07771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ru-RU" sz="2500" dirty="0" err="1" smtClean="0">
                <a:solidFill>
                  <a:srgbClr val="054B11"/>
                </a:solidFill>
                <a:latin typeface="Arial Black" pitchFamily="34" charset="0"/>
              </a:rPr>
              <a:t>Немова</a:t>
            </a:r>
            <a:r>
              <a:rPr lang="ru-RU" sz="2500" dirty="0" smtClean="0">
                <a:solidFill>
                  <a:srgbClr val="054B11"/>
                </a:solidFill>
                <a:latin typeface="Arial Black" pitchFamily="34" charset="0"/>
              </a:rPr>
              <a:t> Н.В.,  советник ректора по инновационной деятельности и развитию АПК и ППРО, к.п.наук, профессор</a:t>
            </a:r>
          </a:p>
        </p:txBody>
      </p:sp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4489450" y="3536950"/>
            <a:ext cx="4143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28600" algn="just">
              <a:tabLst>
                <a:tab pos="457200" algn="l"/>
                <a:tab pos="571500" algn="l"/>
                <a:tab pos="800100" algn="l"/>
              </a:tabLst>
            </a:pPr>
            <a:r>
              <a:rPr lang="ru-RU"/>
              <a:t/>
            </a:r>
            <a:br>
              <a:rPr lang="ru-RU"/>
            </a:br>
            <a:endParaRPr lang="ru-RU"/>
          </a:p>
        </p:txBody>
      </p:sp>
      <p:pic>
        <p:nvPicPr>
          <p:cNvPr id="4099" name="Рисунок 2" descr="шапка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-26988"/>
            <a:ext cx="8229600" cy="919163"/>
          </a:xfrm>
        </p:spPr>
        <p:txBody>
          <a:bodyPr anchor="b">
            <a:noAutofit/>
          </a:bodyPr>
          <a:lstStyle/>
          <a:p>
            <a:pPr algn="ctr" eaLnBrk="1" hangingPunct="1">
              <a:defRPr/>
            </a:pPr>
            <a:r>
              <a:rPr lang="ru-RU" sz="2400" b="1" smtClean="0">
                <a:solidFill>
                  <a:srgbClr val="054B1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Последовательность шагов проектной технологии</a:t>
            </a:r>
            <a:r>
              <a:rPr lang="ru-RU" sz="2400" smtClean="0">
                <a:solidFill>
                  <a:srgbClr val="054B1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2400" smtClean="0">
                <a:solidFill>
                  <a:srgbClr val="054B1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400" b="1" smtClean="0">
                <a:solidFill>
                  <a:srgbClr val="054B1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введения ФГОС в школе</a:t>
            </a:r>
            <a:endParaRPr lang="ru-RU" sz="2400" smtClean="0">
              <a:solidFill>
                <a:srgbClr val="054B1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6" name="Содержимое 2"/>
          <p:cNvSpPr>
            <a:spLocks noGrp="1"/>
          </p:cNvSpPr>
          <p:nvPr>
            <p:ph idx="11"/>
          </p:nvPr>
        </p:nvSpPr>
        <p:spPr bwMode="auto">
          <a:xfrm>
            <a:off x="322263" y="836613"/>
            <a:ext cx="8929687" cy="4922837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-273050" algn="l" fontAlgn="base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None/>
            </a:pPr>
            <a:r>
              <a:rPr lang="ru-RU" sz="1600" b="1" smtClean="0">
                <a:latin typeface="Arial" charset="0"/>
                <a:cs typeface="Times New Roman" pitchFamily="18" charset="0"/>
              </a:rPr>
              <a:t>1.Проанализировать состав изменений в образовательной системе и ресурсах, необходимых для введения ФГОС</a:t>
            </a:r>
          </a:p>
          <a:p>
            <a:pPr indent="-273050" algn="l" fontAlgn="base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None/>
            </a:pPr>
            <a:r>
              <a:rPr lang="ru-RU" sz="1600" b="1" smtClean="0">
                <a:latin typeface="Arial" charset="0"/>
                <a:cs typeface="Times New Roman" pitchFamily="18" charset="0"/>
              </a:rPr>
              <a:t>2.Определить полный перечень единичных проектов, необходимых для введения  ФГОС </a:t>
            </a:r>
          </a:p>
          <a:p>
            <a:pPr indent="-273050" algn="l" fontAlgn="base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None/>
            </a:pPr>
            <a:r>
              <a:rPr lang="ru-RU" sz="1600" b="1" smtClean="0">
                <a:latin typeface="Arial" charset="0"/>
                <a:cs typeface="Times New Roman" pitchFamily="18" charset="0"/>
              </a:rPr>
              <a:t>3.Интегрировать комплексный проект введения ФГОС в   перечень уже реализуемых проектов (портфолио  проектов)</a:t>
            </a:r>
          </a:p>
          <a:p>
            <a:pPr indent="-273050" algn="l" fontAlgn="base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None/>
            </a:pPr>
            <a:r>
              <a:rPr lang="ru-RU" sz="1600" b="1" smtClean="0">
                <a:latin typeface="Arial" charset="0"/>
                <a:cs typeface="Times New Roman" pitchFamily="18" charset="0"/>
              </a:rPr>
              <a:t>4.Разработать  содержание и планы реализации единичных проектов:</a:t>
            </a:r>
          </a:p>
          <a:p>
            <a:pPr indent="-273050" algn="l"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6000"/>
              <a:buFont typeface="Wingdings" pitchFamily="2" charset="2"/>
              <a:buChar char="Ø"/>
            </a:pPr>
            <a:r>
              <a:rPr lang="ru-RU" sz="1600" b="1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Разбить единичные проекты на отдельные взаимосвязанные по  содержанию пакеты работ, которые должны быть выполнены в рамках единичных проектов. </a:t>
            </a:r>
          </a:p>
          <a:p>
            <a:pPr indent="-273050" algn="l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6000"/>
              <a:buFont typeface="Wingdings" pitchFamily="2" charset="2"/>
              <a:buChar char="Ø"/>
            </a:pPr>
            <a:r>
              <a:rPr lang="ru-RU" sz="1600" b="1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Разбить пакеты работ  на отдельные действия. </a:t>
            </a:r>
          </a:p>
          <a:p>
            <a:pPr indent="-273050" algn="l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6000"/>
              <a:buFont typeface="Wingdings" pitchFamily="2" charset="2"/>
              <a:buChar char="Ø"/>
            </a:pPr>
            <a:r>
              <a:rPr lang="ru-RU" sz="1600" b="1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Сформировать перечень всех действий, выполняемых  по всем проектам </a:t>
            </a:r>
          </a:p>
          <a:p>
            <a:pPr indent="-273050" algn="l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6000"/>
              <a:buFont typeface="Wingdings" pitchFamily="2" charset="2"/>
              <a:buChar char="Ø"/>
            </a:pPr>
            <a:r>
              <a:rPr lang="ru-RU" sz="1600" b="1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Оценить полноту действий, особенно по  задачам, относящимся к ресурсам. </a:t>
            </a:r>
          </a:p>
          <a:p>
            <a:pPr indent="-273050" algn="l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6000"/>
              <a:buFont typeface="Wingdings" pitchFamily="2" charset="2"/>
              <a:buChar char="Ø"/>
            </a:pPr>
            <a:r>
              <a:rPr lang="ru-RU" sz="1600" b="1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Определить   очередность  выполнения   пакетов работ  (если возможно, полного перечня действий) по всем единичным проектам.</a:t>
            </a:r>
          </a:p>
          <a:p>
            <a:pPr indent="-273050" algn="l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6000"/>
              <a:buFont typeface="Wingdings" pitchFamily="2" charset="2"/>
              <a:buChar char="Ø"/>
            </a:pPr>
            <a:r>
              <a:rPr lang="ru-RU" sz="1600" b="1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Составить  план-график реализации   ВСЕХ ПАКЕТОВ РАБОТ (если возможно,  всех действий) , реализуемых в рамках комплектного проекта, то есть всех единичных проектов.</a:t>
            </a:r>
            <a:r>
              <a:rPr lang="ru-RU" sz="1600" b="1" smtClean="0">
                <a:latin typeface="Arial" charset="0"/>
                <a:cs typeface="Times New Roman" pitchFamily="18" charset="0"/>
              </a:rPr>
              <a:t> </a:t>
            </a:r>
          </a:p>
          <a:p>
            <a:pPr indent="-273050" algn="l" fontAlgn="base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None/>
            </a:pPr>
            <a:r>
              <a:rPr lang="ru-RU" sz="1600" b="1" smtClean="0">
                <a:latin typeface="Arial" charset="0"/>
                <a:cs typeface="Times New Roman" pitchFamily="18" charset="0"/>
              </a:rPr>
              <a:t>5.Определить последовательность  реализации единичных проектов с учетом их содержания, то есть выполняемых в их рамках работ по введению ФГОС</a:t>
            </a:r>
          </a:p>
          <a:p>
            <a:pPr indent="-273050" algn="l" fontAlgn="base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None/>
            </a:pPr>
            <a:r>
              <a:rPr lang="ru-RU" sz="1600" b="1" smtClean="0">
                <a:latin typeface="Arial" charset="0"/>
                <a:cs typeface="Times New Roman" pitchFamily="18" charset="0"/>
              </a:rPr>
              <a:t> 6.Определить сроки реализации плана-графика  единичных проектов  и всего проекта введения ФГОС в целом  с учетом того, что некоторые из проектов и работ будут выполняться параллельно</a:t>
            </a: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571500"/>
          </a:xfrm>
        </p:spPr>
        <p:txBody>
          <a:bodyPr anchor="b"/>
          <a:lstStyle/>
          <a:p>
            <a:pPr algn="ctr" eaLnBrk="1" hangingPunct="1"/>
            <a:r>
              <a:rPr lang="ru-RU" sz="2000" smtClean="0"/>
              <a:t/>
            </a:r>
            <a:br>
              <a:rPr lang="ru-RU" sz="2000" smtClean="0"/>
            </a:br>
            <a:r>
              <a:rPr lang="ru-RU" sz="2000" smtClean="0"/>
              <a:t/>
            </a:r>
            <a:br>
              <a:rPr lang="ru-RU" sz="2000" smtClean="0"/>
            </a:br>
            <a:r>
              <a:rPr lang="ru-RU" sz="2000" smtClean="0"/>
              <a:t/>
            </a:r>
            <a:br>
              <a:rPr lang="ru-RU" sz="2000" smtClean="0"/>
            </a:br>
            <a:r>
              <a:rPr lang="ru-RU" sz="2000" smtClean="0"/>
              <a:t/>
            </a:r>
            <a:br>
              <a:rPr lang="ru-RU" sz="2000" smtClean="0"/>
            </a:br>
            <a:r>
              <a:rPr lang="ru-RU" sz="2000" smtClean="0">
                <a:solidFill>
                  <a:srgbClr val="054B11"/>
                </a:solidFill>
              </a:rPr>
              <a:t/>
            </a:r>
            <a:br>
              <a:rPr lang="ru-RU" sz="2000" smtClean="0">
                <a:solidFill>
                  <a:srgbClr val="054B11"/>
                </a:solidFill>
              </a:rPr>
            </a:br>
            <a:r>
              <a:rPr lang="ru-RU" sz="2000" b="1" smtClean="0">
                <a:solidFill>
                  <a:srgbClr val="054B11"/>
                </a:solidFill>
              </a:rPr>
              <a:t>ОПРЕДЕЛЕНИЕ ПЕРЕЧНЯ ЕДИНИЧНЫХ ПРОЕКТОВ </a:t>
            </a:r>
            <a:br>
              <a:rPr lang="ru-RU" sz="2000" b="1" smtClean="0">
                <a:solidFill>
                  <a:srgbClr val="054B11"/>
                </a:solidFill>
              </a:rPr>
            </a:br>
            <a:r>
              <a:rPr lang="ru-RU" sz="2000" b="1" smtClean="0">
                <a:solidFill>
                  <a:srgbClr val="054B11"/>
                </a:solidFill>
              </a:rPr>
              <a:t>ПО ВВЕДЕНИЮ ФГОС</a:t>
            </a:r>
            <a:endParaRPr lang="ru-RU" sz="2000" smtClean="0">
              <a:solidFill>
                <a:srgbClr val="054B11"/>
              </a:solidFill>
            </a:endParaRPr>
          </a:p>
        </p:txBody>
      </p:sp>
      <p:graphicFrame>
        <p:nvGraphicFramePr>
          <p:cNvPr id="12315" name="Group 27"/>
          <p:cNvGraphicFramePr>
            <a:graphicFrameLocks noGrp="1"/>
          </p:cNvGraphicFramePr>
          <p:nvPr/>
        </p:nvGraphicFramePr>
        <p:xfrm>
          <a:off x="0" y="1068388"/>
          <a:ext cx="9180513" cy="5926138"/>
        </p:xfrm>
        <a:graphic>
          <a:graphicData uri="http://schemas.openxmlformats.org/drawingml/2006/table">
            <a:tbl>
              <a:tblPr/>
              <a:tblGrid>
                <a:gridCol w="9180513"/>
              </a:tblGrid>
              <a:tr h="344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54B1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Перечень единичных проектов</a:t>
                      </a:r>
                    </a:p>
                  </a:txBody>
                  <a:tcPr marL="28692" marR="286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2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3F3F4B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Разработка и реализация ООП школы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F3F4B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(Программа формирования УУД.     Проекты по разработки и реализации новых программ учебных предметов. Проект разработки и реализации программы духовно-нравственного воспитания школьников или проект  Создание новой системы внеурочной воспитывающей деятельности школьников, проект Школа – территория здоровья, проект  «Проектная деятельность учащихся начальной школы», Школа успеха (работа по выявлению, поддержке и развитию одаренности),  Школа равных возможностей,  Система оценки результатов  введения ФГОС</a:t>
                      </a:r>
                    </a:p>
                  </a:txBody>
                  <a:tcPr marL="28692" marR="286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F3F4B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Создание информационно-коммуникационной среды школы (электронные журналы и дневники, электронная школа для родителей </a:t>
                      </a:r>
                    </a:p>
                  </a:txBody>
                  <a:tcPr marL="28692" marR="286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F3F4B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Методическая работа с учителями начальной школы</a:t>
                      </a:r>
                    </a:p>
                  </a:txBody>
                  <a:tcPr marL="28692" marR="286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F3F4B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Учебные кабинеты начальной школы</a:t>
                      </a:r>
                    </a:p>
                  </a:txBody>
                  <a:tcPr marL="28692" marR="286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F3F4B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Библиотека для младшего школьника (в том числе электронная)</a:t>
                      </a:r>
                    </a:p>
                  </a:txBody>
                  <a:tcPr marL="28692" marR="286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F3F4B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Обновление системы управления начальной школой. Государственно-общественное управление введением ФГОС</a:t>
                      </a:r>
                    </a:p>
                  </a:txBody>
                  <a:tcPr marL="28692" marR="286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F3F4B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Психологическое сопровождение младших школьников в рамках ФГОС</a:t>
                      </a:r>
                    </a:p>
                  </a:txBody>
                  <a:tcPr marL="28692" marR="286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F3F4B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Система работы с родителями младших школьников (в том числе совместные детско-взрослые проекты), проект  «Компетентный родитель</a:t>
                      </a:r>
                    </a:p>
                  </a:txBody>
                  <a:tcPr marL="28692" marR="286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12" name="Прямоугольник 5"/>
          <p:cNvSpPr>
            <a:spLocks noChangeArrowheads="1"/>
          </p:cNvSpPr>
          <p:nvPr/>
        </p:nvSpPr>
        <p:spPr bwMode="auto">
          <a:xfrm>
            <a:off x="1692275" y="692150"/>
            <a:ext cx="5857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054B11"/>
                </a:solidFill>
                <a:latin typeface="Cambria" pitchFamily="18" charset="0"/>
              </a:rPr>
              <a:t>Рекомендуемый перечень единичных  проектов</a:t>
            </a:r>
            <a:r>
              <a:rPr lang="ru-RU" b="1">
                <a:solidFill>
                  <a:srgbClr val="525B7E"/>
                </a:solidFill>
                <a:latin typeface="Cambria" pitchFamily="18" charset="0"/>
              </a:rPr>
              <a:t> </a:t>
            </a:r>
            <a:endParaRPr lang="ru-RU">
              <a:solidFill>
                <a:srgbClr val="525B7E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Рисунок 2" descr="шапка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49" name="Rectangle 1"/>
          <p:cNvSpPr>
            <a:spLocks noChangeArrowheads="1"/>
          </p:cNvSpPr>
          <p:nvPr/>
        </p:nvSpPr>
        <p:spPr bwMode="auto">
          <a:xfrm>
            <a:off x="357188" y="957263"/>
            <a:ext cx="85725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 algn="ctr">
              <a:defRPr/>
            </a:pPr>
            <a:endParaRPr lang="en-US" sz="2600" b="1" dirty="0" smtClean="0">
              <a:solidFill>
                <a:srgbClr val="054B1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indent="450850" algn="ctr">
              <a:defRPr/>
            </a:pPr>
            <a:endParaRPr lang="en-US" sz="2600" b="1" dirty="0" smtClean="0">
              <a:solidFill>
                <a:srgbClr val="054B1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indent="450850" algn="ctr">
              <a:defRPr/>
            </a:pPr>
            <a:r>
              <a:rPr lang="ru-RU" sz="2600" b="1" dirty="0" smtClean="0">
                <a:solidFill>
                  <a:srgbClr val="054B1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Интеграция </a:t>
            </a:r>
            <a:r>
              <a:rPr lang="ru-RU" sz="2600" b="1" dirty="0">
                <a:solidFill>
                  <a:srgbClr val="054B1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новых проектов</a:t>
            </a:r>
          </a:p>
          <a:p>
            <a:pPr indent="450850" algn="ctr">
              <a:defRPr/>
            </a:pPr>
            <a:endParaRPr lang="en-US" sz="2600" b="1" dirty="0" smtClean="0">
              <a:solidFill>
                <a:srgbClr val="054B1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indent="450850" algn="ctr">
              <a:defRPr/>
            </a:pPr>
            <a:r>
              <a:rPr lang="ru-RU" sz="2600" b="1" dirty="0" smtClean="0">
                <a:solidFill>
                  <a:srgbClr val="054B1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Основные </a:t>
            </a:r>
            <a:r>
              <a:rPr lang="ru-RU" sz="2600" b="1" dirty="0">
                <a:solidFill>
                  <a:srgbClr val="054B1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способы   интеграции</a:t>
            </a:r>
            <a:r>
              <a:rPr lang="ru-RU" sz="2400" dirty="0">
                <a:solidFill>
                  <a:srgbClr val="230CA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indent="450850" algn="just">
              <a:defRPr/>
            </a:pPr>
            <a:endParaRPr lang="ru-RU" dirty="0">
              <a:solidFill>
                <a:srgbClr val="525B7E"/>
              </a:solidFill>
            </a:endParaRPr>
          </a:p>
          <a:p>
            <a:pPr indent="450850" algn="just" eaLnBrk="0" hangingPunct="0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ru-RU" b="1" dirty="0">
                <a:solidFill>
                  <a:schemeClr val="tx2"/>
                </a:solidFill>
              </a:rPr>
              <a:t>включение более узких проектов,   то есть проектов нижнего уровня, в проекты  последующих уровней;</a:t>
            </a:r>
          </a:p>
          <a:p>
            <a:pPr indent="450850" algn="just" eaLnBrk="0" hangingPunct="0">
              <a:lnSpc>
                <a:spcPct val="150000"/>
              </a:lnSpc>
              <a:buFont typeface="Wingdings" pitchFamily="2" charset="2"/>
              <a:buChar char="q"/>
              <a:defRPr/>
            </a:pPr>
            <a:endParaRPr lang="ru-RU" b="1" dirty="0">
              <a:solidFill>
                <a:schemeClr val="tx2"/>
              </a:solidFill>
            </a:endParaRPr>
          </a:p>
          <a:p>
            <a:pPr indent="450850" algn="just" eaLnBrk="0" hangingPunct="0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ru-RU" b="1" dirty="0">
                <a:solidFill>
                  <a:schemeClr val="tx2"/>
                </a:solidFill>
              </a:rPr>
              <a:t>разделении крупных  проектов на более мелкие проекты;</a:t>
            </a:r>
          </a:p>
          <a:p>
            <a:pPr indent="450850" algn="just" eaLnBrk="0" hangingPunct="0">
              <a:lnSpc>
                <a:spcPct val="150000"/>
              </a:lnSpc>
              <a:buFont typeface="Wingdings" pitchFamily="2" charset="2"/>
              <a:buChar char="q"/>
              <a:defRPr/>
            </a:pPr>
            <a:endParaRPr lang="ru-RU" b="1" dirty="0">
              <a:solidFill>
                <a:schemeClr val="tx2"/>
              </a:solidFill>
            </a:endParaRPr>
          </a:p>
          <a:p>
            <a:pPr indent="450850" algn="just" eaLnBrk="0" hangingPunct="0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ru-RU" b="1" dirty="0">
                <a:solidFill>
                  <a:schemeClr val="tx2"/>
                </a:solidFill>
              </a:rPr>
              <a:t>корректировка целей и содержания работ, выполняемых в рамках единичных проектов путем их изменения или перераспределения между проектами</a:t>
            </a: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>
            <a:spLocks noChangeArrowheads="1"/>
          </p:cNvSpPr>
          <p:nvPr/>
        </p:nvSpPr>
        <p:spPr bwMode="auto">
          <a:xfrm>
            <a:off x="214313" y="371475"/>
            <a:ext cx="8786812" cy="615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 algn="ctr">
              <a:defRPr/>
            </a:pPr>
            <a:r>
              <a:rPr lang="ru-RU" sz="2600" b="1">
                <a:solidFill>
                  <a:srgbClr val="054B1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Результатом  интеграции проектов будет</a:t>
            </a:r>
            <a:r>
              <a:rPr lang="ru-RU" sz="2600" b="1">
                <a:solidFill>
                  <a:srgbClr val="230CA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 </a:t>
            </a:r>
          </a:p>
          <a:p>
            <a:pPr indent="450850" algn="just">
              <a:defRPr/>
            </a:pPr>
            <a:endParaRPr lang="ru-RU" sz="2000">
              <a:solidFill>
                <a:srgbClr val="525B7E"/>
              </a:solidFill>
            </a:endParaRPr>
          </a:p>
          <a:p>
            <a:pPr indent="450850" algn="just" eaLnBrk="0" hangingPunct="0">
              <a:buFont typeface="Wingdings" pitchFamily="2" charset="2"/>
              <a:buChar char="q"/>
              <a:defRPr/>
            </a:pPr>
            <a:r>
              <a:rPr lang="ru-RU" sz="2200" b="1">
                <a:solidFill>
                  <a:schemeClr val="tx2"/>
                </a:solidFill>
              </a:rPr>
              <a:t>прекращение избыточных для реализации стратегических целей развития образования (требований ФГОС) проектов; </a:t>
            </a:r>
          </a:p>
          <a:p>
            <a:pPr indent="450850" algn="just" eaLnBrk="0" hangingPunct="0">
              <a:buFont typeface="Wingdings" pitchFamily="2" charset="2"/>
              <a:buChar char="q"/>
              <a:defRPr/>
            </a:pPr>
            <a:endParaRPr lang="ru-RU" sz="2200" b="1">
              <a:solidFill>
                <a:schemeClr val="tx2"/>
              </a:solidFill>
            </a:endParaRPr>
          </a:p>
          <a:p>
            <a:pPr indent="450850" algn="just" eaLnBrk="0" hangingPunct="0">
              <a:buFont typeface="Wingdings" pitchFamily="2" charset="2"/>
              <a:buChar char="q"/>
              <a:defRPr/>
            </a:pPr>
            <a:r>
              <a:rPr lang="ru-RU" sz="2200" b="1">
                <a:solidFill>
                  <a:schemeClr val="tx2"/>
                </a:solidFill>
              </a:rPr>
              <a:t>открытие новых проектов;</a:t>
            </a:r>
          </a:p>
          <a:p>
            <a:pPr indent="450850" algn="just" eaLnBrk="0" hangingPunct="0">
              <a:buFont typeface="Wingdings" pitchFamily="2" charset="2"/>
              <a:buChar char="q"/>
              <a:defRPr/>
            </a:pPr>
            <a:endParaRPr lang="ru-RU" sz="2200" b="1">
              <a:solidFill>
                <a:schemeClr val="tx2"/>
              </a:solidFill>
            </a:endParaRPr>
          </a:p>
          <a:p>
            <a:pPr indent="450850" algn="just" eaLnBrk="0" hangingPunct="0">
              <a:buFont typeface="Wingdings" pitchFamily="2" charset="2"/>
              <a:buChar char="q"/>
              <a:defRPr/>
            </a:pPr>
            <a:r>
              <a:rPr lang="ru-RU" sz="2200" b="1">
                <a:solidFill>
                  <a:schemeClr val="tx2"/>
                </a:solidFill>
              </a:rPr>
              <a:t>корректировка целей и содержания реализуемых проектов;</a:t>
            </a:r>
          </a:p>
          <a:p>
            <a:pPr indent="450850" algn="just" eaLnBrk="0" hangingPunct="0">
              <a:buFont typeface="Wingdings" pitchFamily="2" charset="2"/>
              <a:buChar char="q"/>
              <a:defRPr/>
            </a:pPr>
            <a:endParaRPr lang="ru-RU" sz="2200" b="1">
              <a:solidFill>
                <a:schemeClr val="tx2"/>
              </a:solidFill>
            </a:endParaRPr>
          </a:p>
          <a:p>
            <a:pPr indent="450850" algn="just" eaLnBrk="0" hangingPunct="0">
              <a:buFont typeface="Wingdings" pitchFamily="2" charset="2"/>
              <a:buChar char="q"/>
              <a:defRPr/>
            </a:pPr>
            <a:r>
              <a:rPr lang="ru-RU" sz="2200" b="1">
                <a:solidFill>
                  <a:schemeClr val="tx2"/>
                </a:solidFill>
              </a:rPr>
              <a:t>нахождение оптимальной структуры, то есть связей между     проектами;</a:t>
            </a:r>
          </a:p>
          <a:p>
            <a:pPr indent="450850" algn="just" eaLnBrk="0" hangingPunct="0">
              <a:buFont typeface="Wingdings" pitchFamily="2" charset="2"/>
              <a:buChar char="q"/>
              <a:defRPr/>
            </a:pPr>
            <a:endParaRPr lang="ru-RU" sz="2200" b="1">
              <a:solidFill>
                <a:schemeClr val="tx2"/>
              </a:solidFill>
            </a:endParaRPr>
          </a:p>
          <a:p>
            <a:pPr indent="450850" algn="just" eaLnBrk="0" hangingPunct="0">
              <a:buFont typeface="Wingdings" pitchFamily="2" charset="2"/>
              <a:buChar char="q"/>
              <a:defRPr/>
            </a:pPr>
            <a:r>
              <a:rPr lang="ru-RU" sz="2200" b="1">
                <a:solidFill>
                  <a:schemeClr val="tx2"/>
                </a:solidFill>
              </a:rPr>
              <a:t>достижении функциональной полноты портфеля проектов;</a:t>
            </a:r>
          </a:p>
          <a:p>
            <a:pPr indent="450850" algn="just" eaLnBrk="0" hangingPunct="0">
              <a:buFont typeface="Wingdings" pitchFamily="2" charset="2"/>
              <a:buChar char="q"/>
              <a:defRPr/>
            </a:pPr>
            <a:endParaRPr lang="ru-RU" sz="2200" b="1">
              <a:solidFill>
                <a:schemeClr val="tx2"/>
              </a:solidFill>
            </a:endParaRPr>
          </a:p>
          <a:p>
            <a:pPr indent="450850" algn="just" eaLnBrk="0" hangingPunct="0">
              <a:buFont typeface="Wingdings" pitchFamily="2" charset="2"/>
              <a:buChar char="q"/>
              <a:defRPr/>
            </a:pPr>
            <a:r>
              <a:rPr lang="ru-RU" sz="2200" b="1">
                <a:solidFill>
                  <a:schemeClr val="tx2"/>
                </a:solidFill>
              </a:rPr>
              <a:t>обновления графика реализуемого портфеля проектов. </a:t>
            </a: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109538"/>
            <a:ext cx="9144000" cy="648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ctr"/>
            <a:r>
              <a:rPr lang="ru-RU" sz="2800" b="1" dirty="0">
                <a:solidFill>
                  <a:srgbClr val="054B11"/>
                </a:solidFill>
                <a:cs typeface="Times New Roman" pitchFamily="18" charset="0"/>
              </a:rPr>
              <a:t>Структура комплексного </a:t>
            </a:r>
            <a:r>
              <a:rPr lang="ru-RU" sz="2800" b="1" dirty="0" smtClean="0">
                <a:solidFill>
                  <a:srgbClr val="054B11"/>
                </a:solidFill>
                <a:cs typeface="Times New Roman" pitchFamily="18" charset="0"/>
              </a:rPr>
              <a:t>школьного проекта  </a:t>
            </a:r>
            <a:r>
              <a:rPr lang="ru-RU" sz="2800" b="1" dirty="0">
                <a:solidFill>
                  <a:srgbClr val="054B11"/>
                </a:solidFill>
                <a:cs typeface="Times New Roman" pitchFamily="18" charset="0"/>
              </a:rPr>
              <a:t>введения ФГОС НО</a:t>
            </a:r>
            <a:r>
              <a:rPr lang="ru-RU" sz="2800" b="1" dirty="0">
                <a:solidFill>
                  <a:srgbClr val="230CAA"/>
                </a:solidFill>
                <a:cs typeface="Times New Roman" pitchFamily="18" charset="0"/>
              </a:rPr>
              <a:t> </a:t>
            </a:r>
          </a:p>
          <a:p>
            <a:pPr indent="450850" algn="just" eaLnBrk="0" hangingPunct="0"/>
            <a:endParaRPr lang="ru-RU" sz="2000" dirty="0">
              <a:solidFill>
                <a:srgbClr val="525B7E"/>
              </a:solidFill>
            </a:endParaRPr>
          </a:p>
          <a:p>
            <a:pPr indent="450850" algn="just" eaLnBrk="0" hangingPunct="0">
              <a:buFont typeface="Wingdings" pitchFamily="2" charset="2"/>
              <a:buChar char="Ø"/>
            </a:pPr>
            <a:r>
              <a:rPr lang="ru-RU" sz="2100" b="1" i="1" dirty="0">
                <a:solidFill>
                  <a:srgbClr val="990F30"/>
                </a:solidFill>
                <a:ea typeface="Times New Roman" pitchFamily="18" charset="0"/>
                <a:cs typeface="Arial" charset="0"/>
              </a:rPr>
              <a:t>Аналитическое основание,</a:t>
            </a:r>
            <a:r>
              <a:rPr lang="ru-RU" sz="2100" b="1" i="1" dirty="0">
                <a:solidFill>
                  <a:schemeClr val="tx2"/>
                </a:solidFill>
                <a:ea typeface="Times New Roman" pitchFamily="18" charset="0"/>
                <a:cs typeface="Arial" charset="0"/>
              </a:rPr>
              <a:t> </a:t>
            </a:r>
            <a:r>
              <a:rPr lang="ru-RU" sz="2100" b="1" dirty="0">
                <a:solidFill>
                  <a:schemeClr val="tx2"/>
                </a:solidFill>
                <a:ea typeface="Times New Roman" pitchFamily="18" charset="0"/>
                <a:cs typeface="Arial" charset="0"/>
              </a:rPr>
              <a:t>содержащее перечень изменений, которые нужно произвести в  планируемых результатах образования (целях),  содержании образования, технологиях, ресурсах для обеспечения </a:t>
            </a:r>
          </a:p>
          <a:p>
            <a:pPr indent="450850" algn="just" eaLnBrk="0" hangingPunct="0">
              <a:buFont typeface="Wingdings" pitchFamily="2" charset="2"/>
              <a:buChar char="Ø"/>
            </a:pPr>
            <a:endParaRPr lang="ru-RU" sz="2100" b="1" dirty="0">
              <a:solidFill>
                <a:schemeClr val="tx2"/>
              </a:solidFill>
              <a:cs typeface="Arial" charset="0"/>
            </a:endParaRPr>
          </a:p>
          <a:p>
            <a:pPr indent="450850" algn="just" eaLnBrk="0" hangingPunct="0">
              <a:buFont typeface="Wingdings" pitchFamily="2" charset="2"/>
              <a:buChar char="Ø"/>
            </a:pPr>
            <a:r>
              <a:rPr lang="ru-RU" sz="2100" b="1" i="1" dirty="0">
                <a:solidFill>
                  <a:srgbClr val="990F30"/>
                </a:solidFill>
                <a:cs typeface="Times New Roman" pitchFamily="18" charset="0"/>
              </a:rPr>
              <a:t>Планируемые результаты</a:t>
            </a:r>
            <a:r>
              <a:rPr lang="ru-RU" sz="2100" b="1" dirty="0">
                <a:solidFill>
                  <a:schemeClr val="tx2"/>
                </a:solidFill>
                <a:cs typeface="Times New Roman" pitchFamily="18" charset="0"/>
              </a:rPr>
              <a:t> (цели) реализации комплексного проекта введения ФГОС</a:t>
            </a:r>
          </a:p>
          <a:p>
            <a:pPr indent="450850" algn="just" eaLnBrk="0" hangingPunct="0"/>
            <a:endParaRPr lang="ru-RU" sz="2100" b="1" dirty="0">
              <a:solidFill>
                <a:schemeClr val="tx2"/>
              </a:solidFill>
              <a:cs typeface="Arial" charset="0"/>
            </a:endParaRPr>
          </a:p>
          <a:p>
            <a:pPr indent="450850" algn="just" eaLnBrk="0" hangingPunct="0">
              <a:buFont typeface="Wingdings" pitchFamily="2" charset="2"/>
              <a:buChar char="Ø"/>
            </a:pPr>
            <a:r>
              <a:rPr lang="ru-RU" sz="2100" b="1" i="1" dirty="0">
                <a:solidFill>
                  <a:srgbClr val="990F30"/>
                </a:solidFill>
                <a:cs typeface="Times New Roman" pitchFamily="18" charset="0"/>
              </a:rPr>
              <a:t>Перечень единичных проектов</a:t>
            </a:r>
          </a:p>
          <a:p>
            <a:pPr indent="450850" algn="just" eaLnBrk="0" hangingPunct="0">
              <a:buFont typeface="Wingdings" pitchFamily="2" charset="2"/>
              <a:buChar char="Ø"/>
            </a:pPr>
            <a:endParaRPr lang="ru-RU" sz="2100" b="1" dirty="0">
              <a:solidFill>
                <a:srgbClr val="990F30"/>
              </a:solidFill>
              <a:cs typeface="Arial" charset="0"/>
            </a:endParaRPr>
          </a:p>
          <a:p>
            <a:pPr indent="450850" algn="just" eaLnBrk="0" hangingPunct="0">
              <a:buFont typeface="Wingdings" pitchFamily="2" charset="2"/>
              <a:buChar char="Ø"/>
            </a:pPr>
            <a:r>
              <a:rPr lang="ru-RU" sz="2100" b="1" i="1" dirty="0">
                <a:solidFill>
                  <a:srgbClr val="990F30"/>
                </a:solidFill>
                <a:cs typeface="Times New Roman" pitchFamily="18" charset="0"/>
              </a:rPr>
              <a:t>Содержание и планы </a:t>
            </a:r>
            <a:r>
              <a:rPr lang="ru-RU" sz="2100" b="1" dirty="0">
                <a:solidFill>
                  <a:srgbClr val="990F30"/>
                </a:solidFill>
                <a:cs typeface="Times New Roman" pitchFamily="18" charset="0"/>
              </a:rPr>
              <a:t>реализации  </a:t>
            </a:r>
            <a:r>
              <a:rPr lang="ru-RU" sz="2100" b="1" i="1" dirty="0">
                <a:solidFill>
                  <a:srgbClr val="990F30"/>
                </a:solidFill>
                <a:cs typeface="Times New Roman" pitchFamily="18" charset="0"/>
              </a:rPr>
              <a:t>единичных </a:t>
            </a:r>
            <a:r>
              <a:rPr lang="ru-RU" sz="2100" b="1" dirty="0">
                <a:solidFill>
                  <a:srgbClr val="990F30"/>
                </a:solidFill>
                <a:cs typeface="Times New Roman" pitchFamily="18" charset="0"/>
              </a:rPr>
              <a:t> проектов</a:t>
            </a:r>
          </a:p>
          <a:p>
            <a:pPr indent="450850" algn="just" eaLnBrk="0" hangingPunct="0">
              <a:buFont typeface="Wingdings" pitchFamily="2" charset="2"/>
              <a:buChar char="Ø"/>
            </a:pPr>
            <a:endParaRPr lang="ru-RU" sz="2100" b="1" dirty="0">
              <a:solidFill>
                <a:srgbClr val="990F30"/>
              </a:solidFill>
              <a:cs typeface="Arial" charset="0"/>
            </a:endParaRPr>
          </a:p>
          <a:p>
            <a:pPr indent="450850" algn="just" eaLnBrk="0" hangingPunct="0">
              <a:buFont typeface="Wingdings" pitchFamily="2" charset="2"/>
              <a:buChar char="Ø"/>
            </a:pPr>
            <a:r>
              <a:rPr lang="ru-RU" sz="2100" b="1" i="1" dirty="0">
                <a:solidFill>
                  <a:srgbClr val="990F30"/>
                </a:solidFill>
                <a:cs typeface="Times New Roman" pitchFamily="18" charset="0"/>
              </a:rPr>
              <a:t>План - график</a:t>
            </a:r>
            <a:r>
              <a:rPr lang="ru-RU" sz="2100" b="1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ru-RU" sz="2100" b="1" dirty="0">
                <a:solidFill>
                  <a:schemeClr val="tx2"/>
                </a:solidFill>
                <a:cs typeface="Times New Roman" pitchFamily="18" charset="0"/>
              </a:rPr>
              <a:t>реализации </a:t>
            </a:r>
            <a:r>
              <a:rPr lang="ru-RU" sz="2100" b="1" i="1" dirty="0">
                <a:solidFill>
                  <a:srgbClr val="990F30"/>
                </a:solidFill>
                <a:cs typeface="Times New Roman" pitchFamily="18" charset="0"/>
              </a:rPr>
              <a:t>комплексного</a:t>
            </a:r>
            <a:r>
              <a:rPr lang="ru-RU" sz="2100" b="1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ru-RU" sz="2100" b="1" dirty="0">
                <a:solidFill>
                  <a:schemeClr val="tx2"/>
                </a:solidFill>
                <a:cs typeface="Times New Roman" pitchFamily="18" charset="0"/>
              </a:rPr>
              <a:t>проекта</a:t>
            </a:r>
          </a:p>
          <a:p>
            <a:pPr indent="450850" algn="just" eaLnBrk="0" hangingPunct="0">
              <a:buFont typeface="Wingdings" pitchFamily="2" charset="2"/>
              <a:buChar char="Ø"/>
            </a:pPr>
            <a:endParaRPr lang="ru-RU" sz="2100" b="1" dirty="0">
              <a:solidFill>
                <a:schemeClr val="tx2"/>
              </a:solidFill>
              <a:cs typeface="Arial" charset="0"/>
            </a:endParaRPr>
          </a:p>
          <a:p>
            <a:pPr indent="450850" algn="just" eaLnBrk="0" hangingPunct="0">
              <a:buFont typeface="Wingdings" pitchFamily="2" charset="2"/>
              <a:buChar char="Ø"/>
            </a:pPr>
            <a:r>
              <a:rPr lang="ru-RU" sz="2100" b="1" i="1" dirty="0">
                <a:solidFill>
                  <a:srgbClr val="990F30"/>
                </a:solidFill>
                <a:cs typeface="Times New Roman" pitchFamily="18" charset="0"/>
              </a:rPr>
              <a:t>График контроля</a:t>
            </a:r>
            <a:r>
              <a:rPr lang="ru-RU" sz="2100" b="1" dirty="0">
                <a:solidFill>
                  <a:schemeClr val="tx2"/>
                </a:solidFill>
                <a:cs typeface="Times New Roman" pitchFamily="18" charset="0"/>
              </a:rPr>
              <a:t>  за реализацией комплексного и входящих в него единичных проектов  введения ФГОС</a:t>
            </a:r>
            <a:endParaRPr lang="ru-RU" sz="2100" b="1" dirty="0">
              <a:solidFill>
                <a:schemeClr val="tx2"/>
              </a:solidFill>
              <a:cs typeface="Arial" charset="0"/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Прямоугольник 1"/>
          <p:cNvSpPr>
            <a:spLocks noChangeArrowheads="1"/>
          </p:cNvSpPr>
          <p:nvPr/>
        </p:nvSpPr>
        <p:spPr bwMode="auto">
          <a:xfrm>
            <a:off x="785813" y="1625600"/>
            <a:ext cx="7572375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054B11"/>
                </a:solidFill>
              </a:rPr>
              <a:t>Определение изменений </a:t>
            </a:r>
            <a:br>
              <a:rPr lang="ru-RU" sz="3600" b="1">
                <a:solidFill>
                  <a:srgbClr val="054B11"/>
                </a:solidFill>
              </a:rPr>
            </a:br>
            <a:r>
              <a:rPr lang="ru-RU" sz="3600" b="1">
                <a:solidFill>
                  <a:srgbClr val="054B11"/>
                </a:solidFill>
              </a:rPr>
              <a:t>в существующих системах образования  </a:t>
            </a:r>
            <a:br>
              <a:rPr lang="ru-RU" sz="3600" b="1">
                <a:solidFill>
                  <a:srgbClr val="054B11"/>
                </a:solidFill>
              </a:rPr>
            </a:br>
            <a:r>
              <a:rPr lang="ru-RU" sz="3600" b="1">
                <a:solidFill>
                  <a:srgbClr val="054B11"/>
                </a:solidFill>
              </a:rPr>
              <a:t>с целью приведения их в соответствие </a:t>
            </a:r>
            <a:br>
              <a:rPr lang="ru-RU" sz="3600" b="1">
                <a:solidFill>
                  <a:srgbClr val="054B11"/>
                </a:solidFill>
              </a:rPr>
            </a:br>
            <a:r>
              <a:rPr lang="ru-RU" sz="3600" b="1">
                <a:solidFill>
                  <a:srgbClr val="054B11"/>
                </a:solidFill>
              </a:rPr>
              <a:t>с требованиями ФГОС НО</a:t>
            </a:r>
            <a:endParaRPr lang="ru-RU" sz="3600">
              <a:solidFill>
                <a:srgbClr val="054B11"/>
              </a:solidFill>
            </a:endParaRPr>
          </a:p>
        </p:txBody>
      </p:sp>
      <p:pic>
        <p:nvPicPr>
          <p:cNvPr id="16386" name="Рисунок 2" descr="шапка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 anchor="b"/>
          <a:lstStyle/>
          <a:p>
            <a:pPr algn="ctr" eaLnBrk="1" hangingPunct="1"/>
            <a:r>
              <a:rPr lang="ru-RU" b="1" smtClean="0">
                <a:solidFill>
                  <a:srgbClr val="C00000"/>
                </a:solidFill>
                <a:latin typeface="Arial Black" pitchFamily="34" charset="0"/>
                <a:ea typeface="Aharoni"/>
                <a:cs typeface="Aharoni"/>
              </a:rPr>
              <a:t>Понятие системы</a:t>
            </a:r>
          </a:p>
        </p:txBody>
      </p:sp>
      <p:sp>
        <p:nvSpPr>
          <p:cNvPr id="18434" name="Содержимое 2"/>
          <p:cNvSpPr>
            <a:spLocks noGrp="1"/>
          </p:cNvSpPr>
          <p:nvPr>
            <p:ph idx="11"/>
          </p:nvPr>
        </p:nvSpPr>
        <p:spPr bwMode="auto">
          <a:xfrm>
            <a:off x="457200" y="1219200"/>
            <a:ext cx="8229600" cy="4937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 algn="l" fontAlgn="base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endParaRPr lang="ru-RU" sz="2600" smtClean="0">
              <a:solidFill>
                <a:schemeClr val="tx1"/>
              </a:solidFill>
              <a:latin typeface="Calibri" pitchFamily="34" charset="0"/>
            </a:endParaRPr>
          </a:p>
          <a:p>
            <a:pPr marL="273050" indent="-273050" algn="l" fontAlgn="base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endParaRPr lang="ru-RU" sz="2600" smtClean="0">
              <a:solidFill>
                <a:schemeClr val="tx1"/>
              </a:solidFill>
              <a:latin typeface="Calibri" pitchFamily="34" charset="0"/>
            </a:endParaRPr>
          </a:p>
          <a:p>
            <a:pPr marL="273050" indent="-273050" algn="l" fontAlgn="base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endParaRPr lang="ru-RU" sz="2600" smtClean="0">
              <a:solidFill>
                <a:schemeClr val="tx1"/>
              </a:solidFill>
              <a:latin typeface="Calibri" pitchFamily="34" charset="0"/>
            </a:endParaRPr>
          </a:p>
          <a:p>
            <a:pPr marL="273050" indent="-273050" algn="l" fontAlgn="base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endParaRPr lang="ru-RU" sz="2600" smtClean="0">
              <a:solidFill>
                <a:schemeClr val="tx1"/>
              </a:solidFill>
              <a:latin typeface="Calibri" pitchFamily="34" charset="0"/>
            </a:endParaRPr>
          </a:p>
          <a:p>
            <a:pPr marL="273050" indent="-273050" algn="l" fontAlgn="base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endParaRPr lang="ru-RU" sz="2600" smtClean="0">
              <a:solidFill>
                <a:schemeClr val="tx1"/>
              </a:solidFill>
              <a:latin typeface="Calibri" pitchFamily="34" charset="0"/>
            </a:endParaRPr>
          </a:p>
          <a:p>
            <a:pPr marL="273050" indent="-273050" algn="l" fontAlgn="base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endParaRPr lang="ru-RU" sz="2600" smtClean="0">
              <a:solidFill>
                <a:schemeClr val="tx1"/>
              </a:solidFill>
              <a:latin typeface="Calibri" pitchFamily="34" charset="0"/>
            </a:endParaRPr>
          </a:p>
          <a:p>
            <a:pPr marL="273050" indent="-273050" algn="l" fontAlgn="base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endParaRPr lang="ru-RU" sz="2600" smtClean="0">
              <a:solidFill>
                <a:schemeClr val="tx1"/>
              </a:solidFill>
              <a:latin typeface="Calibri" pitchFamily="34" charset="0"/>
            </a:endParaRPr>
          </a:p>
          <a:p>
            <a:pPr marL="273050" indent="-273050" algn="l" fontAlgn="base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r>
              <a:rPr lang="ru-RU" sz="260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ru-RU" sz="2600" b="1" smtClean="0">
                <a:solidFill>
                  <a:srgbClr val="FF0000"/>
                </a:solidFill>
                <a:latin typeface="Calibri" pitchFamily="34" charset="0"/>
              </a:rPr>
              <a:t>Направление анализа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643688" y="2071688"/>
            <a:ext cx="1500187" cy="785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643688" y="3571875"/>
            <a:ext cx="1500187" cy="78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357563" y="3571875"/>
            <a:ext cx="2714625" cy="78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357313" y="3571875"/>
            <a:ext cx="1500187" cy="78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>
            <a:off x="7143750" y="3214688"/>
            <a:ext cx="57308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928938" y="3929063"/>
            <a:ext cx="357187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6143625" y="3929063"/>
            <a:ext cx="35718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7215981" y="4644232"/>
            <a:ext cx="4286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0800000">
            <a:off x="2000250" y="4929188"/>
            <a:ext cx="54292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 flipH="1" flipV="1">
            <a:off x="1749426" y="4679950"/>
            <a:ext cx="50006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 flipH="1" flipV="1">
            <a:off x="1462882" y="2964656"/>
            <a:ext cx="10731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2071688" y="2428875"/>
            <a:ext cx="45005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10800000">
            <a:off x="1643063" y="5357813"/>
            <a:ext cx="650081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27"/>
          <p:cNvSpPr txBox="1">
            <a:spLocks noChangeArrowheads="1"/>
          </p:cNvSpPr>
          <p:nvPr/>
        </p:nvSpPr>
        <p:spPr bwMode="auto">
          <a:xfrm>
            <a:off x="0" y="285750"/>
            <a:ext cx="914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u="sng">
                <a:solidFill>
                  <a:srgbClr val="990F30"/>
                </a:solidFill>
              </a:rPr>
              <a:t>Метод анализа  и определения необходимых изменений</a:t>
            </a:r>
          </a:p>
          <a:p>
            <a:pPr algn="ctr"/>
            <a:endParaRPr lang="ru-RU" u="sng">
              <a:solidFill>
                <a:srgbClr val="990F30"/>
              </a:solidFill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1428750" y="1143000"/>
            <a:ext cx="2927350" cy="149383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4127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857250" y="1143000"/>
            <a:ext cx="214313" cy="4929188"/>
          </a:xfrm>
          <a:prstGeom prst="downArrow">
            <a:avLst>
              <a:gd name="adj1" fmla="val 50000"/>
              <a:gd name="adj2" fmla="val 413225"/>
            </a:avLst>
          </a:prstGeom>
          <a:gradFill>
            <a:gsLst>
              <a:gs pos="0">
                <a:schemeClr val="accent3">
                  <a:lumMod val="75000"/>
                </a:schemeClr>
              </a:gs>
              <a:gs pos="50000">
                <a:schemeClr val="accent2">
                  <a:lumMod val="75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</a:gradFill>
          <a:ln w="28575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 vert="eaVert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033" name="Oval 9"/>
          <p:cNvSpPr>
            <a:spLocks noChangeArrowheads="1"/>
          </p:cNvSpPr>
          <p:nvPr/>
        </p:nvSpPr>
        <p:spPr bwMode="auto">
          <a:xfrm>
            <a:off x="4859338" y="1557338"/>
            <a:ext cx="447675" cy="428625"/>
          </a:xfrm>
          <a:prstGeom prst="ellipse">
            <a:avLst/>
          </a:prstGeom>
          <a:solidFill>
            <a:srgbClr val="FFFFFF"/>
          </a:solidFill>
          <a:ln w="34925">
            <a:solidFill>
              <a:schemeClr val="tx2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latin typeface="+mn-lt"/>
            </a:endParaRPr>
          </a:p>
        </p:txBody>
      </p:sp>
      <p:sp>
        <p:nvSpPr>
          <p:cNvPr id="19461" name="TextBox 37"/>
          <p:cNvSpPr txBox="1">
            <a:spLocks noChangeArrowheads="1"/>
          </p:cNvSpPr>
          <p:nvPr/>
        </p:nvSpPr>
        <p:spPr bwMode="auto">
          <a:xfrm>
            <a:off x="4859338" y="1341438"/>
            <a:ext cx="428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Calibri" pitchFamily="34" charset="0"/>
              </a:rPr>
              <a:t>_</a:t>
            </a:r>
          </a:p>
        </p:txBody>
      </p:sp>
      <p:sp>
        <p:nvSpPr>
          <p:cNvPr id="19462" name="TextBox 40"/>
          <p:cNvSpPr txBox="1">
            <a:spLocks noChangeArrowheads="1"/>
          </p:cNvSpPr>
          <p:nvPr/>
        </p:nvSpPr>
        <p:spPr bwMode="auto">
          <a:xfrm>
            <a:off x="1116013" y="1243013"/>
            <a:ext cx="3214687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ctr"/>
            <a:r>
              <a:rPr lang="ru-RU" b="1">
                <a:solidFill>
                  <a:srgbClr val="002060"/>
                </a:solidFill>
                <a:cs typeface="Arial" charset="0"/>
              </a:rPr>
              <a:t>Существующие и реализуемые </a:t>
            </a:r>
          </a:p>
          <a:p>
            <a:pPr lvl="1" algn="ctr"/>
            <a:r>
              <a:rPr lang="ru-RU" b="1">
                <a:solidFill>
                  <a:srgbClr val="002060"/>
                </a:solidFill>
                <a:cs typeface="Arial" charset="0"/>
              </a:rPr>
              <a:t>результаты образования</a:t>
            </a:r>
          </a:p>
          <a:p>
            <a:endParaRPr lang="ru-RU" b="1">
              <a:solidFill>
                <a:srgbClr val="002060"/>
              </a:solidFill>
            </a:endParaRPr>
          </a:p>
        </p:txBody>
      </p:sp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1428750" y="2857500"/>
            <a:ext cx="2927350" cy="15081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4127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64" name="TextBox 42"/>
          <p:cNvSpPr txBox="1">
            <a:spLocks noChangeArrowheads="1"/>
          </p:cNvSpPr>
          <p:nvPr/>
        </p:nvSpPr>
        <p:spPr bwMode="auto">
          <a:xfrm>
            <a:off x="1116013" y="2971800"/>
            <a:ext cx="3214687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ctr"/>
            <a:r>
              <a:rPr lang="ru-RU" b="1">
                <a:solidFill>
                  <a:srgbClr val="002060"/>
                </a:solidFill>
                <a:cs typeface="Arial" charset="0"/>
              </a:rPr>
              <a:t>Существующий</a:t>
            </a:r>
          </a:p>
          <a:p>
            <a:pPr lvl="1" algn="ctr"/>
            <a:r>
              <a:rPr lang="ru-RU" b="1">
                <a:solidFill>
                  <a:srgbClr val="002060"/>
                </a:solidFill>
                <a:cs typeface="Arial" charset="0"/>
              </a:rPr>
              <a:t>процесс образования: содержание и технологии</a:t>
            </a:r>
          </a:p>
          <a:p>
            <a:endParaRPr lang="ru-RU"/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1403350" y="4581525"/>
            <a:ext cx="2952750" cy="15224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4127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5795963" y="4581525"/>
            <a:ext cx="2879725" cy="15224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4127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5795963" y="1052513"/>
            <a:ext cx="2879725" cy="15128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4127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5795963" y="2852738"/>
            <a:ext cx="2879725" cy="15128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4127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69" name="TextBox 47"/>
          <p:cNvSpPr txBox="1">
            <a:spLocks noChangeArrowheads="1"/>
          </p:cNvSpPr>
          <p:nvPr/>
        </p:nvSpPr>
        <p:spPr bwMode="auto">
          <a:xfrm>
            <a:off x="827088" y="4700588"/>
            <a:ext cx="3713162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ctr"/>
            <a:r>
              <a:rPr lang="ru-RU" b="1">
                <a:solidFill>
                  <a:srgbClr val="002060"/>
                </a:solidFill>
                <a:cs typeface="Arial" charset="0"/>
              </a:rPr>
              <a:t>Существующие </a:t>
            </a:r>
          </a:p>
          <a:p>
            <a:pPr lvl="1" algn="ctr"/>
            <a:r>
              <a:rPr lang="ru-RU" b="1">
                <a:solidFill>
                  <a:srgbClr val="002060"/>
                </a:solidFill>
                <a:cs typeface="Arial" charset="0"/>
              </a:rPr>
              <a:t>ресурсы: кадровые, учебники, программы, оборудование кабинетов</a:t>
            </a:r>
          </a:p>
          <a:p>
            <a:endParaRPr lang="ru-RU"/>
          </a:p>
        </p:txBody>
      </p:sp>
      <p:sp>
        <p:nvSpPr>
          <p:cNvPr id="19470" name="TextBox 48"/>
          <p:cNvSpPr txBox="1">
            <a:spLocks noChangeArrowheads="1"/>
          </p:cNvSpPr>
          <p:nvPr/>
        </p:nvSpPr>
        <p:spPr bwMode="auto">
          <a:xfrm>
            <a:off x="5292725" y="1301750"/>
            <a:ext cx="34480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ctr"/>
            <a:r>
              <a:rPr lang="ru-RU" b="1">
                <a:solidFill>
                  <a:srgbClr val="002060"/>
                </a:solidFill>
                <a:cs typeface="Arial" charset="0"/>
              </a:rPr>
              <a:t>Требования ФГОС</a:t>
            </a:r>
          </a:p>
          <a:p>
            <a:pPr lvl="1" algn="ctr"/>
            <a:r>
              <a:rPr lang="ru-RU" b="1">
                <a:solidFill>
                  <a:srgbClr val="002060"/>
                </a:solidFill>
                <a:cs typeface="Arial" charset="0"/>
              </a:rPr>
              <a:t>к планируемым  результатам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19471" name="TextBox 49"/>
          <p:cNvSpPr txBox="1">
            <a:spLocks noChangeArrowheads="1"/>
          </p:cNvSpPr>
          <p:nvPr/>
        </p:nvSpPr>
        <p:spPr bwMode="auto">
          <a:xfrm>
            <a:off x="5292725" y="2997200"/>
            <a:ext cx="3429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ctr"/>
            <a:r>
              <a:rPr lang="ru-RU" b="1">
                <a:solidFill>
                  <a:srgbClr val="002060"/>
                </a:solidFill>
                <a:cs typeface="Arial" charset="0"/>
              </a:rPr>
              <a:t>Требования ФГОС к процессу образования: содержание и технологии</a:t>
            </a:r>
          </a:p>
        </p:txBody>
      </p:sp>
      <p:sp>
        <p:nvSpPr>
          <p:cNvPr id="19472" name="TextBox 50"/>
          <p:cNvSpPr txBox="1">
            <a:spLocks noChangeArrowheads="1"/>
          </p:cNvSpPr>
          <p:nvPr/>
        </p:nvSpPr>
        <p:spPr bwMode="auto">
          <a:xfrm>
            <a:off x="5286375" y="4627563"/>
            <a:ext cx="3462338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ctr"/>
            <a:r>
              <a:rPr lang="ru-RU" b="1">
                <a:solidFill>
                  <a:srgbClr val="002060"/>
                </a:solidFill>
                <a:cs typeface="Arial" charset="0"/>
              </a:rPr>
              <a:t>Требования ФГОС к ресурсам: кадровым, учебникам, программы, оборудование кабинетов</a:t>
            </a:r>
          </a:p>
        </p:txBody>
      </p:sp>
      <p:sp>
        <p:nvSpPr>
          <p:cNvPr id="52" name="Oval 9"/>
          <p:cNvSpPr>
            <a:spLocks noChangeArrowheads="1"/>
          </p:cNvSpPr>
          <p:nvPr/>
        </p:nvSpPr>
        <p:spPr bwMode="auto">
          <a:xfrm>
            <a:off x="4859338" y="3284538"/>
            <a:ext cx="447675" cy="428625"/>
          </a:xfrm>
          <a:prstGeom prst="ellipse">
            <a:avLst/>
          </a:prstGeom>
          <a:solidFill>
            <a:srgbClr val="FFFFFF"/>
          </a:solidFill>
          <a:ln w="34925">
            <a:solidFill>
              <a:schemeClr val="tx2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latin typeface="+mn-lt"/>
            </a:endParaRPr>
          </a:p>
        </p:txBody>
      </p:sp>
      <p:sp>
        <p:nvSpPr>
          <p:cNvPr id="19474" name="TextBox 52"/>
          <p:cNvSpPr txBox="1">
            <a:spLocks noChangeArrowheads="1"/>
          </p:cNvSpPr>
          <p:nvPr/>
        </p:nvSpPr>
        <p:spPr bwMode="auto">
          <a:xfrm>
            <a:off x="4862513" y="3068638"/>
            <a:ext cx="428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Calibri" pitchFamily="34" charset="0"/>
              </a:rPr>
              <a:t>_</a:t>
            </a:r>
          </a:p>
        </p:txBody>
      </p:sp>
      <p:sp>
        <p:nvSpPr>
          <p:cNvPr id="54" name="Oval 9"/>
          <p:cNvSpPr>
            <a:spLocks noChangeArrowheads="1"/>
          </p:cNvSpPr>
          <p:nvPr/>
        </p:nvSpPr>
        <p:spPr bwMode="auto">
          <a:xfrm>
            <a:off x="4845050" y="5083175"/>
            <a:ext cx="447675" cy="428625"/>
          </a:xfrm>
          <a:prstGeom prst="ellipse">
            <a:avLst/>
          </a:prstGeom>
          <a:solidFill>
            <a:srgbClr val="FFFFFF"/>
          </a:solidFill>
          <a:ln w="34925">
            <a:solidFill>
              <a:schemeClr val="tx2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latin typeface="+mn-lt"/>
            </a:endParaRPr>
          </a:p>
        </p:txBody>
      </p:sp>
      <p:sp>
        <p:nvSpPr>
          <p:cNvPr id="19476" name="TextBox 54"/>
          <p:cNvSpPr txBox="1">
            <a:spLocks noChangeArrowheads="1"/>
          </p:cNvSpPr>
          <p:nvPr/>
        </p:nvSpPr>
        <p:spPr bwMode="auto">
          <a:xfrm>
            <a:off x="4845050" y="4868863"/>
            <a:ext cx="428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Calibri" pitchFamily="34" charset="0"/>
              </a:rPr>
              <a:t>_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0034" y="500042"/>
            <a:ext cx="449739" cy="5857917"/>
          </a:xfrm>
          <a:prstGeom prst="rect">
            <a:avLst/>
          </a:prstGeom>
          <a:noFill/>
        </p:spPr>
        <p:txBody>
          <a:bodyPr vert="wordArtVert">
            <a:spAutoFit/>
          </a:bodyPr>
          <a:lstStyle/>
          <a:p>
            <a:pPr marR="90488" lvl="1"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Arial" pitchFamily="34" charset="0"/>
              </a:rPr>
              <a:t>Направление анализа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2"/>
          <p:cNvSpPr txBox="1">
            <a:spLocks noChangeArrowheads="1"/>
          </p:cNvSpPr>
          <p:nvPr/>
        </p:nvSpPr>
        <p:spPr bwMode="auto">
          <a:xfrm>
            <a:off x="0" y="0"/>
            <a:ext cx="9144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u="sng">
                <a:solidFill>
                  <a:srgbClr val="054B11"/>
                </a:solidFill>
              </a:rPr>
              <a:t>Блок-схема для проведения анализа изменений образовательной системы школы</a:t>
            </a:r>
            <a:endParaRPr lang="ru-RU" sz="2400" u="sng">
              <a:solidFill>
                <a:srgbClr val="054B11"/>
              </a:solidFill>
            </a:endParaRPr>
          </a:p>
          <a:p>
            <a:pPr algn="ctr"/>
            <a:endParaRPr lang="ru-RU" sz="2400">
              <a:solidFill>
                <a:srgbClr val="054B11"/>
              </a:solidFill>
            </a:endParaRPr>
          </a:p>
        </p:txBody>
      </p:sp>
      <p:sp>
        <p:nvSpPr>
          <p:cNvPr id="21506" name="Rectangle 1"/>
          <p:cNvSpPr>
            <a:spLocks noChangeArrowheads="1"/>
          </p:cNvSpPr>
          <p:nvPr/>
        </p:nvSpPr>
        <p:spPr bwMode="auto">
          <a:xfrm>
            <a:off x="282575" y="836613"/>
            <a:ext cx="4240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2400" b="1" u="sng">
                <a:solidFill>
                  <a:srgbClr val="990F30"/>
                </a:solidFill>
                <a:cs typeface="Times New Roman" pitchFamily="18" charset="0"/>
              </a:rPr>
              <a:t>1. Анализ целей образования</a:t>
            </a:r>
            <a:endParaRPr lang="ru-RU" sz="2400" b="1" u="sng">
              <a:solidFill>
                <a:srgbClr val="990F30"/>
              </a:solidFill>
              <a:cs typeface="Arial" charset="0"/>
            </a:endParaRPr>
          </a:p>
        </p:txBody>
      </p:sp>
      <p:graphicFrame>
        <p:nvGraphicFramePr>
          <p:cNvPr id="31794" name="Group 50"/>
          <p:cNvGraphicFramePr>
            <a:graphicFrameLocks noGrp="1"/>
          </p:cNvGraphicFramePr>
          <p:nvPr/>
        </p:nvGraphicFramePr>
        <p:xfrm>
          <a:off x="179388" y="1484313"/>
          <a:ext cx="8785225" cy="5213033"/>
        </p:xfrm>
        <a:graphic>
          <a:graphicData uri="http://schemas.openxmlformats.org/drawingml/2006/table">
            <a:tbl>
              <a:tblPr/>
              <a:tblGrid>
                <a:gridCol w="8785225"/>
              </a:tblGrid>
              <a:tr h="1001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Результаты анализа:  определение необходимых изменений в иерархической системе образовательных целей  и планируемых результатах по предметам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В школе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497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Перечень целей, которые </a:t>
                      </a:r>
                      <a:r>
                        <a:rPr kumimoji="0" lang="ru-RU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не обеспечены ресурсами: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ранее не ставились;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ставились, но фактически не достигались, поскольку их достижение не обеспечивалось содержанием реализуемых в школе учебных и внеучебных программ;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ранее ставились, но требуют корректировки.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585788" y="261938"/>
            <a:ext cx="545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2400" b="1" u="sng">
                <a:solidFill>
                  <a:srgbClr val="990F30"/>
                </a:solidFill>
                <a:cs typeface="Times New Roman" pitchFamily="18" charset="0"/>
              </a:rPr>
              <a:t>2.Анализ школьных учебных планов </a:t>
            </a:r>
          </a:p>
        </p:txBody>
      </p:sp>
      <p:graphicFrame>
        <p:nvGraphicFramePr>
          <p:cNvPr id="33828" name="Group 36"/>
          <p:cNvGraphicFramePr>
            <a:graphicFrameLocks noGrp="1"/>
          </p:cNvGraphicFramePr>
          <p:nvPr/>
        </p:nvGraphicFramePr>
        <p:xfrm>
          <a:off x="179388" y="908050"/>
          <a:ext cx="8785225" cy="5689601"/>
        </p:xfrm>
        <a:graphic>
          <a:graphicData uri="http://schemas.openxmlformats.org/drawingml/2006/table">
            <a:tbl>
              <a:tblPr/>
              <a:tblGrid>
                <a:gridCol w="8785225"/>
              </a:tblGrid>
              <a:tr h="1114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Результаты анализа: определение  необходимых изменений в учебных планах школы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В школе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7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Перечень изменений, которые  нужно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внести 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в состав предметов по образовательным областям школьного учебного плана;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в   компонент учебного плана, формируемый школой;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в количество часов, которые отводится на изучение предметов;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в организацию учебного процесса в течение учебного года;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в содержание воспитывающей деятельности и методы ее организации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Инновационный характер стандарта</a:t>
            </a:r>
            <a:endParaRPr lang="ru-RU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0" y="1285860"/>
            <a:ext cx="9144000" cy="5357850"/>
          </a:xfrm>
        </p:spPr>
        <p:txBody>
          <a:bodyPr/>
          <a:lstStyle/>
          <a:p>
            <a:r>
              <a:rPr lang="ru-RU" sz="1600" dirty="0" smtClean="0">
                <a:latin typeface="Arial Black" pitchFamily="34" charset="0"/>
              </a:rPr>
              <a:t>1. Использование </a:t>
            </a:r>
            <a:r>
              <a:rPr lang="ru-RU" sz="1600" dirty="0" err="1" smtClean="0">
                <a:latin typeface="Arial Black" pitchFamily="34" charset="0"/>
              </a:rPr>
              <a:t>деятельностного</a:t>
            </a:r>
            <a:r>
              <a:rPr lang="ru-RU" sz="1600" dirty="0" smtClean="0">
                <a:latin typeface="Arial Black" pitchFamily="34" charset="0"/>
              </a:rPr>
              <a:t> подхода в обучении </a:t>
            </a:r>
            <a:r>
              <a:rPr lang="ru-RU" sz="1600" dirty="0" smtClean="0">
                <a:latin typeface="Arial Black" pitchFamily="34" charset="0"/>
              </a:rPr>
              <a:t>школьников:  изменения в отборе и структурировании содержания учебных предметов; изменение в технологиях обучения: постановка учениками учебной задачи; проблемное обучение, учебные ситуации, исследования; проектные технологии.</a:t>
            </a:r>
          </a:p>
          <a:p>
            <a:r>
              <a:rPr lang="ru-RU" sz="1600" dirty="0" smtClean="0">
                <a:latin typeface="Arial Black" pitchFamily="34" charset="0"/>
              </a:rPr>
              <a:t>2. </a:t>
            </a:r>
            <a:r>
              <a:rPr lang="ru-RU" sz="1600" dirty="0" smtClean="0">
                <a:latin typeface="Arial Black" pitchFamily="34" charset="0"/>
              </a:rPr>
              <a:t>Обязательное формирование УУД (умения учиться)  как </a:t>
            </a:r>
            <a:r>
              <a:rPr lang="ru-RU" sz="1600" dirty="0" smtClean="0">
                <a:latin typeface="Arial Black" pitchFamily="34" charset="0"/>
              </a:rPr>
              <a:t> основы для самостоятельной учебной деятельности школьников.</a:t>
            </a:r>
            <a:endParaRPr lang="ru-RU" sz="1600" dirty="0" smtClean="0">
              <a:latin typeface="Arial Black" pitchFamily="34" charset="0"/>
            </a:endParaRPr>
          </a:p>
          <a:p>
            <a:r>
              <a:rPr lang="ru-RU" sz="1600" dirty="0" smtClean="0">
                <a:latin typeface="Arial Black" pitchFamily="34" charset="0"/>
              </a:rPr>
              <a:t>3. Расширение прав и свобод образовательного учреждения в формировании учебного плана и образовательной программы, включающей программы обучения по предметам и программы воспитания.</a:t>
            </a:r>
          </a:p>
          <a:p>
            <a:r>
              <a:rPr lang="ru-RU" sz="1600" dirty="0" smtClean="0">
                <a:latin typeface="Arial Black" pitchFamily="34" charset="0"/>
              </a:rPr>
              <a:t>4. Введение формирующей оценки результатов обучения.</a:t>
            </a:r>
          </a:p>
          <a:p>
            <a:r>
              <a:rPr lang="ru-RU" sz="1600" dirty="0" smtClean="0">
                <a:latin typeface="Arial Black" pitchFamily="34" charset="0"/>
              </a:rPr>
              <a:t>5. Введение комплексной оценки результатов обучения, включающей </a:t>
            </a:r>
            <a:r>
              <a:rPr lang="ru-RU" sz="1600" dirty="0" err="1" smtClean="0">
                <a:latin typeface="Arial Black" pitchFamily="34" charset="0"/>
              </a:rPr>
              <a:t>сформированность</a:t>
            </a:r>
            <a:r>
              <a:rPr lang="ru-RU" sz="1600" dirty="0" smtClean="0">
                <a:latin typeface="Arial Black" pitchFamily="34" charset="0"/>
              </a:rPr>
              <a:t> УУД.</a:t>
            </a:r>
          </a:p>
          <a:p>
            <a:r>
              <a:rPr lang="ru-RU" sz="1600" dirty="0" smtClean="0">
                <a:latin typeface="Arial Black" pitchFamily="34" charset="0"/>
              </a:rPr>
              <a:t>5. Обязательная реализация в школах программы духовно-нравственного воспитания учащихся на предметных занятиях и во внеурочной деятельности.</a:t>
            </a:r>
          </a:p>
          <a:p>
            <a:r>
              <a:rPr lang="ru-RU" sz="1600" dirty="0" smtClean="0">
                <a:latin typeface="Arial Black" pitchFamily="34" charset="0"/>
              </a:rPr>
              <a:t>6.  Оплачиваемая внеурочная работа с учащимися.</a:t>
            </a:r>
          </a:p>
          <a:p>
            <a:r>
              <a:rPr lang="ru-RU" sz="1600" dirty="0" smtClean="0">
                <a:latin typeface="Arial Black" pitchFamily="34" charset="0"/>
              </a:rPr>
              <a:t>7. Реализация стандарта по принципу общественного договора.</a:t>
            </a:r>
          </a:p>
          <a:p>
            <a:endParaRPr lang="ru-RU" sz="1600" dirty="0" smtClean="0">
              <a:latin typeface="Arial Black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142875"/>
            <a:ext cx="59705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24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3.Анализ учебных программ и учебников</a:t>
            </a:r>
          </a:p>
        </p:txBody>
      </p:sp>
      <p:graphicFrame>
        <p:nvGraphicFramePr>
          <p:cNvPr id="34851" name="Group 35"/>
          <p:cNvGraphicFramePr>
            <a:graphicFrameLocks noGrp="1"/>
          </p:cNvGraphicFramePr>
          <p:nvPr/>
        </p:nvGraphicFramePr>
        <p:xfrm>
          <a:off x="179388" y="836613"/>
          <a:ext cx="8785225" cy="6186805"/>
        </p:xfrm>
        <a:graphic>
          <a:graphicData uri="http://schemas.openxmlformats.org/drawingml/2006/table">
            <a:tbl>
              <a:tblPr/>
              <a:tblGrid>
                <a:gridCol w="8785225"/>
              </a:tblGrid>
              <a:tr h="1128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Результаты анализа: определение необходимых изменений в используемых программах и учебниках по предметам и для осуществления воспитательной работы.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В школе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02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1.Перечень программ по предметам, которые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могут быть использованы без изменения;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нуждаются в коррекции, с указанием тех тем, которые должны быть откорректированы;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перечень программ по предметам, которые нужно разработать заново.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2.Перечень предметов, учебники по которым нужно заменить.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Прямоугольник 1"/>
          <p:cNvSpPr>
            <a:spLocks noChangeArrowheads="1"/>
          </p:cNvSpPr>
          <p:nvPr/>
        </p:nvSpPr>
        <p:spPr bwMode="auto">
          <a:xfrm>
            <a:off x="836613" y="142875"/>
            <a:ext cx="3087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4.Анализ технологий</a:t>
            </a:r>
          </a:p>
        </p:txBody>
      </p:sp>
      <p:graphicFrame>
        <p:nvGraphicFramePr>
          <p:cNvPr id="35873" name="Group 33"/>
          <p:cNvGraphicFramePr>
            <a:graphicFrameLocks noGrp="1"/>
          </p:cNvGraphicFramePr>
          <p:nvPr/>
        </p:nvGraphicFramePr>
        <p:xfrm>
          <a:off x="179388" y="620713"/>
          <a:ext cx="8785225" cy="6048376"/>
        </p:xfrm>
        <a:graphic>
          <a:graphicData uri="http://schemas.openxmlformats.org/drawingml/2006/table">
            <a:tbl>
              <a:tblPr/>
              <a:tblGrid>
                <a:gridCol w="8785225"/>
              </a:tblGrid>
              <a:tr h="1184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Результаты анализа: определение необходимых изменений в технологиях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6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В школе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22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Перечень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технологий и форм обучения, которые соответствуют требованиям стандарта и сохраняются при переходе к новой образовательной системе;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технологий и форм обучения, которые не отвечают требованиям стандарта и нуждаются в замене;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новые технологии и формы обучения, ориентированные на достижение образовательных целей.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94297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5.Анализ  способов контроля и оценки планируемых результатов обучения</a:t>
            </a:r>
          </a:p>
        </p:txBody>
      </p:sp>
      <p:graphicFrame>
        <p:nvGraphicFramePr>
          <p:cNvPr id="36897" name="Group 33"/>
          <p:cNvGraphicFramePr>
            <a:graphicFrameLocks noGrp="1"/>
          </p:cNvGraphicFramePr>
          <p:nvPr/>
        </p:nvGraphicFramePr>
        <p:xfrm>
          <a:off x="250825" y="1052513"/>
          <a:ext cx="8713788" cy="5705158"/>
        </p:xfrm>
        <a:graphic>
          <a:graphicData uri="http://schemas.openxmlformats.org/drawingml/2006/table">
            <a:tbl>
              <a:tblPr/>
              <a:tblGrid>
                <a:gridCol w="8713788"/>
              </a:tblGrid>
              <a:tr h="1100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Результаты анализа: определение необходимых изменений в  способах контроля результатов образования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В школе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24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Перечень: 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способов и организационных механизмов контроля и оценки планируемых результатов образования, включаемых в новую систему без изменений;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способов и организационных механизмов контроля и оценки планируемых результатов образования, требующих корректировки.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693738" y="1588"/>
            <a:ext cx="6038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4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6.Анализ ресурсов  для реализации ФГОС</a:t>
            </a:r>
          </a:p>
        </p:txBody>
      </p:sp>
      <p:graphicFrame>
        <p:nvGraphicFramePr>
          <p:cNvPr id="37907" name="Group 19"/>
          <p:cNvGraphicFramePr>
            <a:graphicFrameLocks noGrp="1"/>
          </p:cNvGraphicFramePr>
          <p:nvPr/>
        </p:nvGraphicFramePr>
        <p:xfrm>
          <a:off x="214313" y="639763"/>
          <a:ext cx="8786812" cy="6036946"/>
        </p:xfrm>
        <a:graphic>
          <a:graphicData uri="http://schemas.openxmlformats.org/drawingml/2006/table">
            <a:tbl>
              <a:tblPr/>
              <a:tblGrid>
                <a:gridCol w="4256087"/>
                <a:gridCol w="4530725"/>
              </a:tblGrid>
              <a:tr h="322263">
                <a:tc rowSpan="3">
                  <a:txBody>
                    <a:bodyPr/>
                    <a:lstStyle/>
                    <a:p>
                      <a:pPr marL="349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9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9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9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Определяется</a:t>
                      </a:r>
                    </a:p>
                    <a:p>
                      <a:pPr marL="349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по каким вопросам требуется  обучать кадры</a:t>
                      </a:r>
                    </a:p>
                    <a:p>
                      <a:pPr marL="349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каких учебников и др. учебной литературы недостает в школьной библиотеке</a:t>
                      </a:r>
                    </a:p>
                    <a:p>
                      <a:pPr marL="349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какого оборудования  в кабинетах не хватает для введения ФГОС</a:t>
                      </a:r>
                    </a:p>
                  </a:txBody>
                  <a:tcPr marL="3074" marR="30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92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Результаты анализа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074" marR="30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8E4"/>
                    </a:solidFill>
                  </a:tcPr>
                </a:tc>
              </a:tr>
              <a:tr h="6619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9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школе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074" marR="30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48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35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Перечни</a:t>
                      </a:r>
                    </a:p>
                    <a:p>
                      <a:pPr marL="2635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тем курсов для повышения квалификации кадров</a:t>
                      </a:r>
                    </a:p>
                    <a:p>
                      <a:pPr marL="2635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учебников, наименований литературных изданий</a:t>
                      </a:r>
                    </a:p>
                    <a:p>
                      <a:pPr marL="2635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видов учебного оборудования</a:t>
                      </a: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3074" marR="30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-34925"/>
            <a:ext cx="9144000" cy="688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ctr">
              <a:tabLst>
                <a:tab pos="630238" algn="l"/>
              </a:tabLst>
            </a:pPr>
            <a:r>
              <a:rPr lang="ru-RU" sz="2400" b="1">
                <a:solidFill>
                  <a:srgbClr val="054B11"/>
                </a:solidFill>
              </a:rPr>
              <a:t>Требования к качеству планов</a:t>
            </a:r>
            <a:r>
              <a:rPr lang="ru-RU" sz="2400" b="1">
                <a:solidFill>
                  <a:srgbClr val="294349"/>
                </a:solidFill>
              </a:rPr>
              <a:t> </a:t>
            </a:r>
            <a:endParaRPr lang="ru-RU" sz="2400">
              <a:solidFill>
                <a:srgbClr val="294349"/>
              </a:solidFill>
            </a:endParaRPr>
          </a:p>
          <a:p>
            <a:pPr indent="450850" algn="just" eaLnBrk="0" hangingPunct="0">
              <a:tabLst>
                <a:tab pos="630238" algn="l"/>
              </a:tabLst>
            </a:pPr>
            <a:endParaRPr lang="ru-RU" sz="1400" b="1">
              <a:latin typeface="Times New Roman" pitchFamily="18" charset="0"/>
              <a:cs typeface="Times New Roman" pitchFamily="18" charset="0"/>
            </a:endParaRPr>
          </a:p>
          <a:p>
            <a:pPr indent="450850" algn="just" eaLnBrk="0" hangingPunct="0">
              <a:tabLst>
                <a:tab pos="630238" algn="l"/>
              </a:tabLst>
            </a:pPr>
            <a:r>
              <a:rPr lang="ru-RU" sz="1700" b="1">
                <a:cs typeface="Times New Roman" pitchFamily="18" charset="0"/>
              </a:rPr>
              <a:t>1. </a:t>
            </a:r>
            <a:r>
              <a:rPr lang="ru-RU" sz="1700" b="1">
                <a:solidFill>
                  <a:srgbClr val="990F30"/>
                </a:solidFill>
                <a:cs typeface="Times New Roman" pitchFamily="18" charset="0"/>
              </a:rPr>
              <a:t>Полнота</a:t>
            </a:r>
            <a:r>
              <a:rPr lang="ru-RU" sz="1700" b="1">
                <a:cs typeface="Times New Roman" pitchFamily="18" charset="0"/>
              </a:rPr>
              <a:t> </a:t>
            </a:r>
            <a:r>
              <a:rPr lang="ru-RU" sz="1700" b="1">
                <a:solidFill>
                  <a:srgbClr val="3F3F4B"/>
                </a:solidFill>
                <a:cs typeface="Times New Roman" pitchFamily="18" charset="0"/>
              </a:rPr>
              <a:t>состава действий - обеспечивается включением в план всех необходимых и достаточных для достижения поставленных целей действий</a:t>
            </a:r>
            <a:r>
              <a:rPr lang="ru-RU" sz="1700" b="1">
                <a:solidFill>
                  <a:schemeClr val="tx2"/>
                </a:solidFill>
                <a:cs typeface="Times New Roman" pitchFamily="18" charset="0"/>
              </a:rPr>
              <a:t>.</a:t>
            </a:r>
          </a:p>
          <a:p>
            <a:pPr indent="450850" algn="just" eaLnBrk="0" hangingPunct="0">
              <a:tabLst>
                <a:tab pos="630238" algn="l"/>
              </a:tabLst>
            </a:pPr>
            <a:r>
              <a:rPr lang="ru-RU" sz="1700" b="1">
                <a:cs typeface="Times New Roman" pitchFamily="18" charset="0"/>
              </a:rPr>
              <a:t>2. </a:t>
            </a:r>
            <a:r>
              <a:rPr lang="ru-RU" sz="1700" b="1">
                <a:solidFill>
                  <a:srgbClr val="990F30"/>
                </a:solidFill>
                <a:cs typeface="Times New Roman" pitchFamily="18" charset="0"/>
              </a:rPr>
              <a:t>Целостность, скоординированность</a:t>
            </a:r>
            <a:r>
              <a:rPr lang="ru-RU" sz="1700" b="1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ru-RU" sz="1700" b="1">
                <a:solidFill>
                  <a:srgbClr val="3F3F4B"/>
                </a:solidFill>
                <a:cs typeface="Times New Roman" pitchFamily="18" charset="0"/>
              </a:rPr>
              <a:t>действий - обеспечивается согласованностью действий между собой по содержанию и срокам.</a:t>
            </a:r>
          </a:p>
          <a:p>
            <a:pPr indent="450850" algn="just" eaLnBrk="0" hangingPunct="0">
              <a:tabLst>
                <a:tab pos="630238" algn="l"/>
              </a:tabLst>
            </a:pPr>
            <a:r>
              <a:rPr lang="ru-RU" sz="1700" b="1">
                <a:cs typeface="Times New Roman" pitchFamily="18" charset="0"/>
              </a:rPr>
              <a:t>3. </a:t>
            </a:r>
            <a:r>
              <a:rPr lang="ru-RU" sz="1700" b="1">
                <a:solidFill>
                  <a:srgbClr val="990F30"/>
                </a:solidFill>
                <a:cs typeface="Times New Roman" pitchFamily="18" charset="0"/>
              </a:rPr>
              <a:t>Сбалансированность и реалистичность по всем ресурсам</a:t>
            </a:r>
            <a:r>
              <a:rPr lang="ru-RU" sz="1700" b="1">
                <a:solidFill>
                  <a:srgbClr val="C00000"/>
                </a:solidFill>
                <a:cs typeface="Times New Roman" pitchFamily="18" charset="0"/>
              </a:rPr>
              <a:t>: </a:t>
            </a:r>
            <a:r>
              <a:rPr lang="ru-RU" sz="1700" b="1">
                <a:solidFill>
                  <a:srgbClr val="3F3F4B"/>
                </a:solidFill>
                <a:cs typeface="Times New Roman" pitchFamily="18" charset="0"/>
              </a:rPr>
              <a:t>кадровым, научно-методическим, материально-техническим, финансовым - обеспечивается запланированностью всех видов ресурсов, необходимых для обеспечения других ресурсов и в конечном итоге - для реализации целей.</a:t>
            </a:r>
          </a:p>
          <a:p>
            <a:pPr indent="450850" algn="just" eaLnBrk="0" hangingPunct="0">
              <a:tabLst>
                <a:tab pos="630238" algn="l"/>
              </a:tabLst>
            </a:pPr>
            <a:r>
              <a:rPr lang="ru-RU" sz="1700" b="1">
                <a:cs typeface="Times New Roman" pitchFamily="18" charset="0"/>
              </a:rPr>
              <a:t>4. </a:t>
            </a:r>
            <a:r>
              <a:rPr lang="ru-RU" sz="1700" b="1">
                <a:solidFill>
                  <a:srgbClr val="990F30"/>
                </a:solidFill>
                <a:cs typeface="Times New Roman" pitchFamily="18" charset="0"/>
              </a:rPr>
              <a:t>Рациональная степень детализации</a:t>
            </a:r>
            <a:r>
              <a:rPr lang="ru-RU" sz="1700" b="1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ru-RU" sz="1700" b="1">
                <a:cs typeface="Times New Roman" pitchFamily="18" charset="0"/>
              </a:rPr>
              <a:t>- </a:t>
            </a:r>
            <a:r>
              <a:rPr lang="ru-RU" sz="1700" b="1">
                <a:solidFill>
                  <a:srgbClr val="3F3F4B"/>
                </a:solidFill>
                <a:cs typeface="Times New Roman" pitchFamily="18" charset="0"/>
              </a:rPr>
              <a:t>обеспечивается рациональной для каждого вида планирования степенью обобщенности и конкретности запланированной деятельности.</a:t>
            </a:r>
          </a:p>
          <a:p>
            <a:pPr indent="450850" algn="just" eaLnBrk="0" hangingPunct="0">
              <a:tabLst>
                <a:tab pos="630238" algn="l"/>
              </a:tabLst>
            </a:pPr>
            <a:r>
              <a:rPr lang="ru-RU" sz="1700" b="1">
                <a:cs typeface="Times New Roman" pitchFamily="18" charset="0"/>
              </a:rPr>
              <a:t>5. </a:t>
            </a:r>
            <a:r>
              <a:rPr lang="ru-RU" sz="1700" b="1">
                <a:solidFill>
                  <a:srgbClr val="990F30"/>
                </a:solidFill>
                <a:cs typeface="Times New Roman" pitchFamily="18" charset="0"/>
              </a:rPr>
              <a:t>Контролируемость</a:t>
            </a:r>
            <a:r>
              <a:rPr lang="ru-RU" sz="1700" b="1">
                <a:cs typeface="Times New Roman" pitchFamily="18" charset="0"/>
              </a:rPr>
              <a:t> - </a:t>
            </a:r>
            <a:r>
              <a:rPr lang="ru-RU" sz="1700" b="1">
                <a:solidFill>
                  <a:srgbClr val="3F3F4B"/>
                </a:solidFill>
                <a:cs typeface="Times New Roman" pitchFamily="18" charset="0"/>
              </a:rPr>
              <a:t>обеспечивается возможностью оценить промежуточные и конечные цели, благодаря конкретности запланированных действий, их операциональности и выделению в плане контрольных точек. </a:t>
            </a:r>
          </a:p>
          <a:p>
            <a:pPr indent="450850" algn="just" eaLnBrk="0" hangingPunct="0">
              <a:tabLst>
                <a:tab pos="630238" algn="l"/>
              </a:tabLst>
            </a:pPr>
            <a:r>
              <a:rPr lang="ru-RU" sz="1700" b="1">
                <a:cs typeface="Times New Roman" pitchFamily="18" charset="0"/>
              </a:rPr>
              <a:t>6. </a:t>
            </a:r>
            <a:r>
              <a:rPr lang="ru-RU" sz="1700" b="1">
                <a:solidFill>
                  <a:srgbClr val="990F30"/>
                </a:solidFill>
                <a:cs typeface="Times New Roman" pitchFamily="18" charset="0"/>
              </a:rPr>
              <a:t>Чувствительность к сбоям</a:t>
            </a:r>
            <a:r>
              <a:rPr lang="ru-RU" sz="1700" b="1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ru-RU" sz="1700" b="1">
                <a:solidFill>
                  <a:srgbClr val="3F3F4B"/>
                </a:solidFill>
                <a:cs typeface="Times New Roman" pitchFamily="18" charset="0"/>
              </a:rPr>
              <a:t>состоит в возможности своевременно выявлять и устранять сбои в реализации намеченного. Обеспечивается:</a:t>
            </a:r>
          </a:p>
          <a:p>
            <a:pPr indent="450850" algn="just" eaLnBrk="0" hangingPunct="0">
              <a:buFontTx/>
              <a:buChar char="•"/>
              <a:tabLst>
                <a:tab pos="630238" algn="l"/>
              </a:tabLst>
            </a:pPr>
            <a:r>
              <a:rPr lang="ru-RU" sz="1700" b="1">
                <a:solidFill>
                  <a:srgbClr val="3F3F4B"/>
                </a:solidFill>
                <a:cs typeface="Times New Roman" pitchFamily="18" charset="0"/>
              </a:rPr>
              <a:t>контролируемостью промежуточных и итоговых результатов проектов;</a:t>
            </a:r>
          </a:p>
          <a:p>
            <a:pPr indent="450850" algn="just" eaLnBrk="0" hangingPunct="0">
              <a:buFontTx/>
              <a:buChar char="•"/>
              <a:tabLst>
                <a:tab pos="630238" algn="l"/>
              </a:tabLst>
            </a:pPr>
            <a:r>
              <a:rPr lang="ru-RU" sz="1700" b="1">
                <a:solidFill>
                  <a:srgbClr val="3F3F4B"/>
                </a:solidFill>
                <a:cs typeface="Times New Roman" pitchFamily="18" charset="0"/>
              </a:rPr>
              <a:t>определенностью времени, которое отводится в плане на отдельные действия;</a:t>
            </a:r>
          </a:p>
          <a:p>
            <a:pPr indent="450850" algn="just" eaLnBrk="0" hangingPunct="0">
              <a:buFontTx/>
              <a:buChar char="•"/>
              <a:tabLst>
                <a:tab pos="630238" algn="l"/>
              </a:tabLst>
            </a:pPr>
            <a:r>
              <a:rPr lang="ru-RU" sz="1700" b="1">
                <a:solidFill>
                  <a:srgbClr val="3F3F4B"/>
                </a:solidFill>
                <a:cs typeface="Times New Roman" pitchFamily="18" charset="0"/>
              </a:rPr>
              <a:t>наличием резервного времени, нужного для устранения сбоев, то есть коррекции плана. </a:t>
            </a:r>
          </a:p>
          <a:p>
            <a:pPr indent="450850" algn="just" eaLnBrk="0" hangingPunct="0">
              <a:tabLst>
                <a:tab pos="630238" algn="l"/>
              </a:tabLst>
            </a:pPr>
            <a:r>
              <a:rPr lang="ru-RU" sz="1700" b="1">
                <a:cs typeface="Times New Roman" pitchFamily="18" charset="0"/>
              </a:rPr>
              <a:t>7. </a:t>
            </a:r>
            <a:r>
              <a:rPr lang="ru-RU" sz="1700" b="1">
                <a:solidFill>
                  <a:srgbClr val="990F30"/>
                </a:solidFill>
                <a:cs typeface="Times New Roman" pitchFamily="18" charset="0"/>
              </a:rPr>
              <a:t>Реалистичность плана с точки зрения сроков реализации</a:t>
            </a:r>
            <a:r>
              <a:rPr lang="ru-RU" sz="1700" b="1">
                <a:cs typeface="Times New Roman" pitchFamily="18" charset="0"/>
              </a:rPr>
              <a:t> - </a:t>
            </a:r>
            <a:r>
              <a:rPr lang="ru-RU" sz="1700" b="1">
                <a:solidFill>
                  <a:srgbClr val="3F3F4B"/>
                </a:solidFill>
                <a:cs typeface="Times New Roman" pitchFamily="18" charset="0"/>
              </a:rPr>
              <a:t>обеспечивается достаточностью времени на выполнение запланированных действий и коррекции плана. </a:t>
            </a:r>
          </a:p>
          <a:p>
            <a:pPr indent="450850" algn="just" eaLnBrk="0" hangingPunct="0">
              <a:tabLst>
                <a:tab pos="630238" algn="l"/>
              </a:tabLst>
            </a:pPr>
            <a:r>
              <a:rPr lang="ru-RU" sz="1700" b="1">
                <a:cs typeface="Times New Roman" pitchFamily="18" charset="0"/>
              </a:rPr>
              <a:t>8. </a:t>
            </a:r>
            <a:r>
              <a:rPr lang="ru-RU" sz="1700" b="1">
                <a:solidFill>
                  <a:srgbClr val="990F30"/>
                </a:solidFill>
                <a:cs typeface="Times New Roman" pitchFamily="18" charset="0"/>
              </a:rPr>
              <a:t>Гибкость</a:t>
            </a:r>
            <a:r>
              <a:rPr lang="ru-RU" sz="1700" b="1">
                <a:cs typeface="Times New Roman" pitchFamily="18" charset="0"/>
              </a:rPr>
              <a:t> </a:t>
            </a:r>
            <a:r>
              <a:rPr lang="ru-RU" sz="1700" b="1">
                <a:solidFill>
                  <a:srgbClr val="3F3F4B"/>
                </a:solidFill>
                <a:cs typeface="Times New Roman" pitchFamily="18" charset="0"/>
              </a:rPr>
              <a:t>планирования - обеспечивается чувствительностью плана к сбоям, его контролируемостью, а также вариативностью.</a:t>
            </a: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46088" y="773113"/>
            <a:ext cx="8229600" cy="1000125"/>
          </a:xfrm>
        </p:spPr>
        <p:txBody>
          <a:bodyPr/>
          <a:lstStyle/>
          <a:p>
            <a:pPr algn="ctr" eaLnBrk="1" hangingPunct="1"/>
            <a:r>
              <a:rPr lang="ru-RU" sz="2900" smtClean="0">
                <a:latin typeface="Cambria" pitchFamily="18" charset="0"/>
              </a:rPr>
              <a:t/>
            </a:r>
            <a:br>
              <a:rPr lang="ru-RU" sz="2900" smtClean="0">
                <a:latin typeface="Cambria" pitchFamily="18" charset="0"/>
              </a:rPr>
            </a:br>
            <a:r>
              <a:rPr lang="ru-RU" b="1" smtClean="0">
                <a:solidFill>
                  <a:srgbClr val="054B11"/>
                </a:solidFill>
              </a:rPr>
              <a:t>Разработка  содержания и </a:t>
            </a:r>
            <a:r>
              <a:rPr lang="en-US" b="1" smtClean="0">
                <a:solidFill>
                  <a:srgbClr val="054B11"/>
                </a:solidFill>
              </a:rPr>
              <a:t/>
            </a:r>
            <a:br>
              <a:rPr lang="en-US" b="1" smtClean="0">
                <a:solidFill>
                  <a:srgbClr val="054B11"/>
                </a:solidFill>
              </a:rPr>
            </a:br>
            <a:r>
              <a:rPr lang="ru-RU" b="1" smtClean="0">
                <a:solidFill>
                  <a:srgbClr val="054B11"/>
                </a:solidFill>
              </a:rPr>
              <a:t>планов реализации единичных проектов</a:t>
            </a:r>
            <a:endParaRPr lang="ru-RU" smtClean="0">
              <a:solidFill>
                <a:srgbClr val="054B11"/>
              </a:solidFill>
            </a:endParaRPr>
          </a:p>
        </p:txBody>
      </p:sp>
      <p:sp>
        <p:nvSpPr>
          <p:cNvPr id="29698" name="Содержимое 2"/>
          <p:cNvSpPr>
            <a:spLocks noGrp="1"/>
          </p:cNvSpPr>
          <p:nvPr>
            <p:ph idx="4294967295"/>
          </p:nvPr>
        </p:nvSpPr>
        <p:spPr>
          <a:xfrm>
            <a:off x="914400" y="2095500"/>
            <a:ext cx="8229600" cy="4286250"/>
          </a:xfrm>
        </p:spPr>
        <p:txBody>
          <a:bodyPr/>
          <a:lstStyle/>
          <a:p>
            <a:pPr marL="0" eaLnBrk="1" hangingPunct="1">
              <a:buFont typeface="Wingdings 3" pitchFamily="18" charset="2"/>
              <a:buNone/>
            </a:pPr>
            <a:r>
              <a:rPr lang="ru-RU" sz="2400" b="1" smtClean="0">
                <a:solidFill>
                  <a:srgbClr val="3F3F4B"/>
                </a:solidFill>
                <a:cs typeface="Times New Roman" pitchFamily="18" charset="0"/>
              </a:rPr>
              <a:t>Для определения полного состава действий  весь процесс делится на два этапа:</a:t>
            </a:r>
            <a:r>
              <a:rPr lang="ru-RU" sz="2400" b="1" smtClean="0">
                <a:cs typeface="Times New Roman" pitchFamily="18" charset="0"/>
              </a:rPr>
              <a:t> </a:t>
            </a:r>
          </a:p>
          <a:p>
            <a:pPr marL="0" eaLnBrk="1" hangingPunct="1">
              <a:buClr>
                <a:srgbClr val="294349"/>
              </a:buClr>
              <a:buFont typeface="Wingdings" pitchFamily="2" charset="2"/>
              <a:buChar char="q"/>
            </a:pPr>
            <a:r>
              <a:rPr lang="ru-RU" sz="2400" b="1" smtClean="0">
                <a:cs typeface="Times New Roman" pitchFamily="18" charset="0"/>
              </a:rPr>
              <a:t>этап разработки </a:t>
            </a:r>
          </a:p>
          <a:p>
            <a:pPr marL="0" eaLnBrk="1" hangingPunct="1">
              <a:buClr>
                <a:srgbClr val="294349"/>
              </a:buClr>
              <a:buFont typeface="Wingdings" pitchFamily="2" charset="2"/>
              <a:buChar char="q"/>
            </a:pPr>
            <a:r>
              <a:rPr lang="ru-RU" sz="2400" b="1" smtClean="0">
                <a:cs typeface="Times New Roman" pitchFamily="18" charset="0"/>
              </a:rPr>
              <a:t>этап реализации проекта</a:t>
            </a:r>
            <a:r>
              <a:rPr lang="ru-RU" sz="2400" b="1" smtClean="0">
                <a:solidFill>
                  <a:srgbClr val="525B7E"/>
                </a:solidFill>
                <a:cs typeface="Times New Roman" pitchFamily="18" charset="0"/>
              </a:rPr>
              <a:t> </a:t>
            </a:r>
            <a:r>
              <a:rPr lang="ru-RU" sz="2400" b="1" smtClean="0">
                <a:solidFill>
                  <a:srgbClr val="3F3F4B"/>
                </a:solidFill>
                <a:cs typeface="Times New Roman" pitchFamily="18" charset="0"/>
              </a:rPr>
              <a:t>(введения разработанного новшества в образовательный процесс).</a:t>
            </a:r>
          </a:p>
          <a:p>
            <a:pPr marL="0" eaLnBrk="1" hangingPunct="1">
              <a:buFont typeface="Wingdings 3" pitchFamily="18" charset="2"/>
              <a:buNone/>
            </a:pPr>
            <a:r>
              <a:rPr lang="ru-RU" sz="2400" b="1" smtClean="0">
                <a:solidFill>
                  <a:srgbClr val="3F3F4B"/>
                </a:solidFill>
                <a:cs typeface="Times New Roman" pitchFamily="18" charset="0"/>
              </a:rPr>
              <a:t> После этого в рамках каждого этапа выделяется перечень задач (пакетов работ и отдельных работ), решение которых обеспечивает достижение поставленных в проекте целей</a:t>
            </a:r>
            <a:r>
              <a:rPr lang="ru-RU" sz="2400" b="1" smtClean="0">
                <a:solidFill>
                  <a:srgbClr val="3F3F4B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eaLnBrk="1" hangingPunct="1">
              <a:buFont typeface="Wingdings 3" pitchFamily="18" charset="2"/>
              <a:buNone/>
            </a:pPr>
            <a:endParaRPr lang="ru-RU" b="1" smtClean="0">
              <a:solidFill>
                <a:srgbClr val="3F3F4B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211263" y="930275"/>
            <a:ext cx="6843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28600" algn="ctr">
              <a:tabLst>
                <a:tab pos="457200" algn="l"/>
                <a:tab pos="571500" algn="l"/>
                <a:tab pos="800100" algn="l"/>
              </a:tabLst>
            </a:pPr>
            <a:r>
              <a:rPr lang="ru-RU" sz="2000" b="1">
                <a:solidFill>
                  <a:srgbClr val="054B11"/>
                </a:solidFill>
                <a:cs typeface="Times New Roman" pitchFamily="18" charset="0"/>
              </a:rPr>
              <a:t>1.Содержание работ по разработке единичного проекта</a:t>
            </a:r>
            <a:endParaRPr lang="ru-RU" sz="2000">
              <a:solidFill>
                <a:srgbClr val="054B11"/>
              </a:solidFill>
            </a:endParaRPr>
          </a:p>
        </p:txBody>
      </p:sp>
      <p:graphicFrame>
        <p:nvGraphicFramePr>
          <p:cNvPr id="40998" name="Group 38"/>
          <p:cNvGraphicFramePr>
            <a:graphicFrameLocks noGrp="1"/>
          </p:cNvGraphicFramePr>
          <p:nvPr/>
        </p:nvGraphicFramePr>
        <p:xfrm>
          <a:off x="285750" y="1571625"/>
          <a:ext cx="8643938" cy="1367155"/>
        </p:xfrm>
        <a:graphic>
          <a:graphicData uri="http://schemas.openxmlformats.org/drawingml/2006/table">
            <a:tbl>
              <a:tblPr/>
              <a:tblGrid>
                <a:gridCol w="2535238"/>
                <a:gridCol w="2546350"/>
                <a:gridCol w="1776412"/>
                <a:gridCol w="1785938"/>
              </a:tblGrid>
              <a:tr h="944563">
                <a:tc>
                  <a:txBody>
                    <a:bodyPr/>
                    <a:lstStyle/>
                    <a:p>
                      <a:pPr marL="0" marR="0" lvl="0" indent="2222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F3F4B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Пакеты работ, входящие в единичный проект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F3F4B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Отдельные работы, входящие в пакеты работ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F3F4B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Ожидаемые результаты выполнения работ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F3F4B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Ответственные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222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39" name="Rectangle 3"/>
          <p:cNvSpPr>
            <a:spLocks noChangeArrowheads="1"/>
          </p:cNvSpPr>
          <p:nvPr/>
        </p:nvSpPr>
        <p:spPr bwMode="auto">
          <a:xfrm>
            <a:off x="857250" y="3503613"/>
            <a:ext cx="71437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28600" algn="ctr">
              <a:tabLst>
                <a:tab pos="457200" algn="l"/>
                <a:tab pos="571500" algn="l"/>
                <a:tab pos="800100" algn="l"/>
              </a:tabLst>
            </a:pPr>
            <a:r>
              <a:rPr lang="ru-RU" sz="2000" b="1">
                <a:solidFill>
                  <a:srgbClr val="054B11"/>
                </a:solidFill>
              </a:rPr>
              <a:t>2.Содержание работ, выполняемых в рамках </a:t>
            </a:r>
            <a:endParaRPr lang="ru-RU" sz="2000">
              <a:solidFill>
                <a:srgbClr val="054B11"/>
              </a:solidFill>
            </a:endParaRPr>
          </a:p>
          <a:p>
            <a:pPr indent="228600" algn="ctr" eaLnBrk="0" hangingPunct="0">
              <a:tabLst>
                <a:tab pos="457200" algn="l"/>
                <a:tab pos="571500" algn="l"/>
                <a:tab pos="800100" algn="l"/>
              </a:tabLst>
            </a:pPr>
            <a:r>
              <a:rPr lang="ru-RU" sz="2000" b="1">
                <a:solidFill>
                  <a:srgbClr val="054B11"/>
                </a:solidFill>
              </a:rPr>
              <a:t>реализации единичного проекта</a:t>
            </a:r>
            <a:endParaRPr lang="ru-RU" sz="2000">
              <a:solidFill>
                <a:srgbClr val="054B11"/>
              </a:solidFill>
            </a:endParaRPr>
          </a:p>
        </p:txBody>
      </p:sp>
      <p:graphicFrame>
        <p:nvGraphicFramePr>
          <p:cNvPr id="40999" name="Group 39"/>
          <p:cNvGraphicFramePr>
            <a:graphicFrameLocks noGrp="1"/>
          </p:cNvGraphicFramePr>
          <p:nvPr/>
        </p:nvGraphicFramePr>
        <p:xfrm>
          <a:off x="357188" y="4500563"/>
          <a:ext cx="8572500" cy="1341755"/>
        </p:xfrm>
        <a:graphic>
          <a:graphicData uri="http://schemas.openxmlformats.org/drawingml/2006/table">
            <a:tbl>
              <a:tblPr/>
              <a:tblGrid>
                <a:gridCol w="2514600"/>
                <a:gridCol w="2525712"/>
                <a:gridCol w="1746250"/>
                <a:gridCol w="1785938"/>
              </a:tblGrid>
              <a:tr h="1041400">
                <a:tc>
                  <a:txBody>
                    <a:bodyPr/>
                    <a:lstStyle/>
                    <a:p>
                      <a:pPr marL="0" marR="0" lvl="0" indent="2222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F3F4B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Пакеты работ, входящие в единичный проект.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F3F4B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Отдельные работы, входящие в пакеты работ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F3F4B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Ожидаемые результаты выполнения работ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F3F4B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Ответственные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222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3F3F4B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3F3F4B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3F3F4B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3F3F4B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1588"/>
            <a:ext cx="9144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28600" algn="ctr">
              <a:tabLst>
                <a:tab pos="457200" algn="l"/>
                <a:tab pos="571500" algn="l"/>
                <a:tab pos="800100" algn="l"/>
              </a:tabLst>
            </a:pPr>
            <a:r>
              <a:rPr lang="ru-RU" sz="1600" b="1">
                <a:solidFill>
                  <a:srgbClr val="054B11"/>
                </a:solidFill>
                <a:cs typeface="Times New Roman" pitchFamily="18" charset="0"/>
              </a:rPr>
              <a:t>Рекомендации по содержанию работ, которые должны войти </a:t>
            </a:r>
            <a:endParaRPr lang="ru-RU" sz="1600">
              <a:solidFill>
                <a:srgbClr val="054B11"/>
              </a:solidFill>
            </a:endParaRPr>
          </a:p>
          <a:p>
            <a:pPr indent="228600" algn="ctr" eaLnBrk="0" hangingPunct="0">
              <a:tabLst>
                <a:tab pos="457200" algn="l"/>
                <a:tab pos="571500" algn="l"/>
                <a:tab pos="800100" algn="l"/>
              </a:tabLst>
            </a:pPr>
            <a:r>
              <a:rPr lang="ru-RU" sz="1600" b="1">
                <a:solidFill>
                  <a:srgbClr val="054B11"/>
                </a:solidFill>
                <a:cs typeface="Times New Roman" pitchFamily="18" charset="0"/>
              </a:rPr>
              <a:t>в единичный школьный проект</a:t>
            </a:r>
            <a:r>
              <a:rPr lang="ru-RU" sz="1600">
                <a:solidFill>
                  <a:srgbClr val="054B11"/>
                </a:solidFill>
                <a:cs typeface="Times New Roman" pitchFamily="18" charset="0"/>
              </a:rPr>
              <a:t> </a:t>
            </a:r>
            <a:r>
              <a:rPr lang="ru-RU" sz="1600" b="1">
                <a:solidFill>
                  <a:srgbClr val="054B11"/>
                </a:solidFill>
                <a:cs typeface="Times New Roman" pitchFamily="18" charset="0"/>
              </a:rPr>
              <a:t>преподавания учебного предмета </a:t>
            </a:r>
            <a:r>
              <a:rPr lang="en-US" sz="1600" b="1">
                <a:solidFill>
                  <a:srgbClr val="054B11"/>
                </a:solidFill>
                <a:cs typeface="Times New Roman" pitchFamily="18" charset="0"/>
              </a:rPr>
              <a:t/>
            </a:r>
            <a:br>
              <a:rPr lang="en-US" sz="1600" b="1">
                <a:solidFill>
                  <a:srgbClr val="054B11"/>
                </a:solidFill>
                <a:cs typeface="Times New Roman" pitchFamily="18" charset="0"/>
              </a:rPr>
            </a:br>
            <a:r>
              <a:rPr lang="ru-RU" sz="1600" b="1">
                <a:solidFill>
                  <a:srgbClr val="054B11"/>
                </a:solidFill>
                <a:cs typeface="Times New Roman" pitchFamily="18" charset="0"/>
              </a:rPr>
              <a:t>в соответствии с требованиями ФГОС</a:t>
            </a:r>
            <a:endParaRPr lang="ru-RU" sz="1600">
              <a:solidFill>
                <a:srgbClr val="054B11"/>
              </a:solidFill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642938" y="928688"/>
            <a:ext cx="8001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457200" algn="l"/>
                <a:tab pos="571500" algn="l"/>
                <a:tab pos="800100" algn="l"/>
              </a:tabLst>
            </a:pPr>
            <a:r>
              <a:rPr lang="en-US" sz="1400" b="1">
                <a:solidFill>
                  <a:srgbClr val="054B11"/>
                </a:solidFill>
                <a:cs typeface="Times New Roman" pitchFamily="18" charset="0"/>
              </a:rPr>
              <a:t>1</a:t>
            </a:r>
            <a:r>
              <a:rPr lang="ru-RU" sz="1400" b="1">
                <a:solidFill>
                  <a:srgbClr val="054B11"/>
                </a:solidFill>
                <a:cs typeface="Times New Roman" pitchFamily="18" charset="0"/>
              </a:rPr>
              <a:t>. Разработка проекта преподавания предмета</a:t>
            </a:r>
            <a:r>
              <a:rPr lang="en-US" sz="1400" b="1">
                <a:solidFill>
                  <a:srgbClr val="054B11"/>
                </a:solidFill>
                <a:cs typeface="Times New Roman" pitchFamily="18" charset="0"/>
              </a:rPr>
              <a:t> </a:t>
            </a:r>
            <a:r>
              <a:rPr lang="ru-RU" sz="1400" b="1">
                <a:solidFill>
                  <a:srgbClr val="054B11"/>
                </a:solidFill>
                <a:cs typeface="Times New Roman" pitchFamily="18" charset="0"/>
              </a:rPr>
              <a:t>в соответствии с требованиями ФГОС</a:t>
            </a:r>
            <a:r>
              <a:rPr lang="ru-RU" sz="900">
                <a:solidFill>
                  <a:srgbClr val="054B11"/>
                </a:solidFill>
              </a:rPr>
              <a:t> </a:t>
            </a:r>
            <a:endParaRPr lang="ru-RU">
              <a:solidFill>
                <a:srgbClr val="054B11"/>
              </a:solidFill>
            </a:endParaRPr>
          </a:p>
        </p:txBody>
      </p:sp>
      <p:graphicFrame>
        <p:nvGraphicFramePr>
          <p:cNvPr id="42019" name="Group 35"/>
          <p:cNvGraphicFramePr>
            <a:graphicFrameLocks noGrp="1"/>
          </p:cNvGraphicFramePr>
          <p:nvPr/>
        </p:nvGraphicFramePr>
        <p:xfrm>
          <a:off x="0" y="1268413"/>
          <a:ext cx="9144000" cy="5497197"/>
        </p:xfrm>
        <a:graphic>
          <a:graphicData uri="http://schemas.openxmlformats.org/drawingml/2006/table">
            <a:tbl>
              <a:tblPr/>
              <a:tblGrid>
                <a:gridCol w="2886075"/>
                <a:gridCol w="6257925"/>
              </a:tblGrid>
              <a:tr h="387350">
                <a:tc>
                  <a:txBody>
                    <a:bodyPr/>
                    <a:lstStyle/>
                    <a:p>
                      <a:pPr marL="0" marR="0" lvl="0" indent="2222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Пакеты работ, </a:t>
                      </a: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входящие в единичный проект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Отдельные работы, входящие в пакеты работ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543" marR="435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72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 изменений в  образовательной системе и ресурсах  в связи с введением ФГОС НО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 изменений в целях изучения предмета в соответствии с  требованиями ФГОС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 изменений в формировании УУД в рамках предмета в соответствии с  требованиями ФГОС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 изменений в формировании личностных в соответствии с  требованиями ФГОС целях в рамках предмета в соответствии с  требованиями ФГОС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 изменений в содержании образовательной программы по предмету в соответствии с  требованиями ФГОС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 изменений в технологии преподавания предмета в соответствии с  требованиями ФГОС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 изменений в оборудование кабинета в соответствии с  требованиями ФГОС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 изменений в собственной профессиональной компетентности в соответствии с  требованиями ФГОС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Модернизация системы преподавания предмета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учебной программы и мероприятий внеурочной деятельности  по предмету.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18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Изменение учебного оборудования, учебно-методических ресурсов,  методической работы по предмету 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содержания методической работы учителей школы по предмету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Определение   изменений в учебном оборудовании в кабинетах начальной школы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Разработка  содержания обновления фонда школьной библиотеки в соответствии с требованиями ФГОС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плана-графика реализации проекта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плана-графика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Согласование графика реализации данного проекта с другими и с исполнителями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механизмов организации проектных работ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Определение и формирование проектной группы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(обновление должностных инструкций руководителей и учителей школы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графика контроля работ по разработке проекта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Составление графика предварительного, текущего и итогового контроля процесса разработки проекта.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-26988"/>
            <a:ext cx="9144000" cy="336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457200" algn="l"/>
                <a:tab pos="571500" algn="l"/>
                <a:tab pos="800100" algn="l"/>
              </a:tabLst>
            </a:pPr>
            <a:r>
              <a:rPr lang="ru-RU" sz="1600" b="1">
                <a:solidFill>
                  <a:srgbClr val="054B11"/>
                </a:solidFill>
                <a:cs typeface="Times New Roman" pitchFamily="18" charset="0"/>
              </a:rPr>
              <a:t>2. Реализация проекта преподавания предмета в соответствии с требованиями ФГОС</a:t>
            </a:r>
            <a:endParaRPr lang="ru-RU" sz="1600">
              <a:solidFill>
                <a:srgbClr val="054B11"/>
              </a:solidFill>
            </a:endParaRPr>
          </a:p>
        </p:txBody>
      </p:sp>
      <p:graphicFrame>
        <p:nvGraphicFramePr>
          <p:cNvPr id="43040" name="Group 32"/>
          <p:cNvGraphicFramePr>
            <a:graphicFrameLocks noGrp="1"/>
          </p:cNvGraphicFramePr>
          <p:nvPr/>
        </p:nvGraphicFramePr>
        <p:xfrm>
          <a:off x="0" y="265113"/>
          <a:ext cx="9144000" cy="6537960"/>
        </p:xfrm>
        <a:graphic>
          <a:graphicData uri="http://schemas.openxmlformats.org/drawingml/2006/table">
            <a:tbl>
              <a:tblPr/>
              <a:tblGrid>
                <a:gridCol w="2024063"/>
                <a:gridCol w="7119937"/>
              </a:tblGrid>
              <a:tr h="165100">
                <a:tc>
                  <a:txBody>
                    <a:bodyPr/>
                    <a:lstStyle/>
                    <a:p>
                      <a:pPr marL="0" marR="0" lvl="0" indent="2222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Пакеты работ, входящие в единичный проект</a:t>
                      </a:r>
                    </a:p>
                  </a:txBody>
                  <a:tcPr marL="31102" marR="311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Примеры отдельных работ, входящих в пакеты работ</a:t>
                      </a:r>
                    </a:p>
                  </a:txBody>
                  <a:tcPr marL="31102" marR="3110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0" marR="0" lvl="0" indent="222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Реализация новой (откорректированной) учебной  программы преподавания предмета</a:t>
                      </a:r>
                    </a:p>
                  </a:txBody>
                  <a:tcPr marL="31102" marR="311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и реализация календарно-тематического и поурочного планирования учебной программы преподавания предмета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Использование нового оборудования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Информирование родителей об успешности освоения учащимися содержания новой программы по предмету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Выработка рекомендаций для родителей по возникающим у обучающихся  затруднениям.</a:t>
                      </a:r>
                    </a:p>
                  </a:txBody>
                  <a:tcPr marL="31102" marR="311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2250">
                <a:tc>
                  <a:txBody>
                    <a:bodyPr/>
                    <a:lstStyle/>
                    <a:p>
                      <a:pPr marL="0" marR="0" lvl="0" indent="222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Введение новой технологии преподавания предмета</a:t>
                      </a:r>
                    </a:p>
                  </a:txBody>
                  <a:tcPr marL="31102" marR="311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и реализация календарно-тематического и поурочного планирования с учетом использования новой технологии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Определение новых  методов работы, которые должны освоить учащиеся для работы в новой технологии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Обучение учащихся методам работы в новой технологии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Проведение самостоятельного анализа успешности освоения работы в новой технологии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Подготовка сценариев мероприятий по анализу успешности освоения учащимися работы в новой технологии   для родителей и учащихся.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Проведение учебных занятий по анализу успешности освоения  учащимися методов работы в новой технологии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Проведение родительских собраний по анализу успешности освоения учащимися содержания и технологии работы по новой программе </a:t>
                      </a:r>
                    </a:p>
                  </a:txBody>
                  <a:tcPr marL="31102" marR="311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222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Реализация с обучающимися нового (откорректированного) плана воспитательной работы </a:t>
                      </a:r>
                    </a:p>
                  </a:txBody>
                  <a:tcPr marL="31102" marR="311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сценариев  воспитательных мероприятий, запланированных в рамках проекта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Подготовка и проведение воспитательных мероприятий, запланированных в рамках проекта.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 результативности  воспитательных мероприятий с точки зрения целей ФГОС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Внесение  изменений в план воспитательной работы</a:t>
                      </a:r>
                    </a:p>
                  </a:txBody>
                  <a:tcPr marL="31102" marR="311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3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системы оценки  планируемых результатов по предмету</a:t>
                      </a:r>
                    </a:p>
                  </a:txBody>
                  <a:tcPr marL="31102" marR="311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содержания портфолио обучающегося по предмету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(или их отбор) системы и текстов текущих и итоговых контрольных работ по предмету.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комплексных контрольных работ по предмету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системы контроля за выполнением проектных работ по предмету</a:t>
                      </a:r>
                    </a:p>
                  </a:txBody>
                  <a:tcPr marL="31102" marR="311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222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Реализация новой системы контроля результатов и  проекта введения ФГОС</a:t>
                      </a:r>
                    </a:p>
                  </a:txBody>
                  <a:tcPr marL="31102" marR="311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Подготовка и проведение с родителями мероприятий информационного характера по новым формам и методам контроля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Проведение запланированных контрольных работ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 результатов выполнения работ и коррекция </a:t>
                      </a:r>
                    </a:p>
                  </a:txBody>
                  <a:tcPr marL="31102" marR="311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-26988"/>
            <a:ext cx="9144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28600" algn="ctr">
              <a:tabLst>
                <a:tab pos="457200" algn="l"/>
                <a:tab pos="571500" algn="l"/>
                <a:tab pos="800100" algn="l"/>
              </a:tabLst>
            </a:pPr>
            <a:r>
              <a:rPr lang="ru-RU" b="1">
                <a:solidFill>
                  <a:srgbClr val="054B11"/>
                </a:solidFill>
                <a:latin typeface="Arial Black" pitchFamily="34" charset="0"/>
                <a:cs typeface="Times New Roman" pitchFamily="18" charset="0"/>
              </a:rPr>
              <a:t>Ленточная диаграмма Гантта для планирования графика </a:t>
            </a:r>
            <a:br>
              <a:rPr lang="ru-RU" b="1">
                <a:solidFill>
                  <a:srgbClr val="054B11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b="1">
                <a:solidFill>
                  <a:srgbClr val="054B11"/>
                </a:solidFill>
                <a:latin typeface="Arial Black" pitchFamily="34" charset="0"/>
                <a:cs typeface="Times New Roman" pitchFamily="18" charset="0"/>
              </a:rPr>
              <a:t>разработки  и реализации  пакетов работ </a:t>
            </a:r>
          </a:p>
          <a:p>
            <a:pPr indent="228600" algn="ctr">
              <a:tabLst>
                <a:tab pos="457200" algn="l"/>
                <a:tab pos="571500" algn="l"/>
                <a:tab pos="800100" algn="l"/>
              </a:tabLst>
            </a:pPr>
            <a:r>
              <a:rPr lang="ru-RU" b="1">
                <a:solidFill>
                  <a:srgbClr val="054B11"/>
                </a:solidFill>
                <a:latin typeface="Arial Black" pitchFamily="34" charset="0"/>
                <a:cs typeface="Times New Roman" pitchFamily="18" charset="0"/>
              </a:rPr>
              <a:t>комплексного проекта введения ФГОС</a:t>
            </a:r>
            <a:endParaRPr lang="ru-RU" b="1">
              <a:solidFill>
                <a:srgbClr val="054B11"/>
              </a:solidFill>
              <a:latin typeface="Arial Black" pitchFamily="34" charset="0"/>
            </a:endParaRPr>
          </a:p>
        </p:txBody>
      </p:sp>
      <p:graphicFrame>
        <p:nvGraphicFramePr>
          <p:cNvPr id="44251" name="Group 219"/>
          <p:cNvGraphicFramePr>
            <a:graphicFrameLocks noGrp="1"/>
          </p:cNvGraphicFramePr>
          <p:nvPr/>
        </p:nvGraphicFramePr>
        <p:xfrm>
          <a:off x="250825" y="936625"/>
          <a:ext cx="8499475" cy="3140076"/>
        </p:xfrm>
        <a:graphic>
          <a:graphicData uri="http://schemas.openxmlformats.org/drawingml/2006/table">
            <a:tbl>
              <a:tblPr/>
              <a:tblGrid>
                <a:gridCol w="822325"/>
                <a:gridCol w="822325"/>
                <a:gridCol w="344488"/>
                <a:gridCol w="477837"/>
                <a:gridCol w="481013"/>
                <a:gridCol w="547687"/>
                <a:gridCol w="479425"/>
                <a:gridCol w="412750"/>
                <a:gridCol w="477838"/>
                <a:gridCol w="481012"/>
                <a:gridCol w="295275"/>
                <a:gridCol w="307975"/>
                <a:gridCol w="541338"/>
                <a:gridCol w="463550"/>
                <a:gridCol w="539750"/>
                <a:gridCol w="463550"/>
                <a:gridCol w="541337"/>
              </a:tblGrid>
              <a:tr h="28575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Единичные проекты</a:t>
                      </a: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Пакеты работ</a:t>
                      </a: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Годы  и месяцы</a:t>
                      </a: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57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2011 год</a:t>
                      </a: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 год</a:t>
                      </a: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41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1.............</a:t>
                      </a: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286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286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2.............</a:t>
                      </a: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286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286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8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8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3.............</a:t>
                      </a: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286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286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286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286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286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286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4.............</a:t>
                      </a: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286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286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286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5.............</a:t>
                      </a: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286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2869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6.............</a:t>
                      </a: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2869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286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8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7.............</a:t>
                      </a: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286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286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286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8.............</a:t>
                      </a: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286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286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069" marR="450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2869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71625" y="4224338"/>
          <a:ext cx="6030913" cy="213360"/>
        </p:xfrm>
        <a:graphic>
          <a:graphicData uri="http://schemas.openxmlformats.org/drawingml/2006/table">
            <a:tbl>
              <a:tblPr/>
              <a:tblGrid>
                <a:gridCol w="428625"/>
                <a:gridCol w="2643188"/>
                <a:gridCol w="322262"/>
                <a:gridCol w="2636838"/>
              </a:tblGrid>
              <a:tr h="212725"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286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Продолжительность работы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8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Резерв времени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980" name="Rectangle 2"/>
          <p:cNvSpPr>
            <a:spLocks noChangeArrowheads="1"/>
          </p:cNvSpPr>
          <p:nvPr/>
        </p:nvSpPr>
        <p:spPr bwMode="auto">
          <a:xfrm>
            <a:off x="1477963" y="4621213"/>
            <a:ext cx="65103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28600" algn="ctr">
              <a:tabLst>
                <a:tab pos="457200" algn="l"/>
                <a:tab pos="571500" algn="l"/>
                <a:tab pos="800100" algn="l"/>
              </a:tabLst>
            </a:pPr>
            <a:r>
              <a:rPr lang="ru-RU" sz="1600" b="1">
                <a:solidFill>
                  <a:srgbClr val="054B11"/>
                </a:solidFill>
                <a:cs typeface="Times New Roman" pitchFamily="18" charset="0"/>
              </a:rPr>
              <a:t>План-график реализации комплексного проекта введения ФГОС</a:t>
            </a:r>
            <a:endParaRPr lang="ru-RU" sz="1600">
              <a:solidFill>
                <a:srgbClr val="054B11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850" y="5013325"/>
          <a:ext cx="8496300" cy="1593851"/>
        </p:xfrm>
        <a:graphic>
          <a:graphicData uri="http://schemas.openxmlformats.org/drawingml/2006/table">
            <a:tbl>
              <a:tblPr/>
              <a:tblGrid>
                <a:gridCol w="412750"/>
                <a:gridCol w="2366963"/>
                <a:gridCol w="1101725"/>
                <a:gridCol w="1196975"/>
                <a:gridCol w="1816100"/>
                <a:gridCol w="1601787"/>
              </a:tblGrid>
              <a:tr h="827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Единичные проекты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Сроки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587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Ответственные исполнители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587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Ожидаемые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587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результаты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Начало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Окончание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ПРОБЛЕМЫ ВВЕДЕНИЯ И РЕАЛИЗАЦИИ ФГОС</a:t>
            </a:r>
            <a:endParaRPr lang="ru-RU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0" y="1214422"/>
            <a:ext cx="9144000" cy="5643578"/>
          </a:xfrm>
        </p:spPr>
        <p:txBody>
          <a:bodyPr/>
          <a:lstStyle/>
          <a:p>
            <a:r>
              <a:rPr lang="ru-RU" sz="1600" dirty="0" smtClean="0">
                <a:latin typeface="Arial Black" pitchFamily="34" charset="0"/>
              </a:rPr>
              <a:t>1. Недостаточная </a:t>
            </a:r>
            <a:r>
              <a:rPr lang="ru-RU" sz="1600" dirty="0" err="1" smtClean="0">
                <a:latin typeface="Arial Black" pitchFamily="34" charset="0"/>
              </a:rPr>
              <a:t>готовновность</a:t>
            </a:r>
            <a:r>
              <a:rPr lang="ru-RU" sz="1600" dirty="0" smtClean="0">
                <a:latin typeface="Arial Black" pitchFamily="34" charset="0"/>
              </a:rPr>
              <a:t> </a:t>
            </a:r>
            <a:r>
              <a:rPr lang="ru-RU" sz="1600" dirty="0" err="1" smtClean="0">
                <a:latin typeface="Arial Black" pitchFamily="34" charset="0"/>
              </a:rPr>
              <a:t>педколлективов</a:t>
            </a:r>
            <a:r>
              <a:rPr lang="ru-RU" sz="1600" dirty="0" smtClean="0">
                <a:latin typeface="Arial Black" pitchFamily="34" charset="0"/>
              </a:rPr>
              <a:t> к осуществлению системного развития образовательных учреждений.</a:t>
            </a:r>
          </a:p>
          <a:p>
            <a:r>
              <a:rPr lang="ru-RU" sz="1600" dirty="0" smtClean="0">
                <a:latin typeface="Arial Black" pitchFamily="34" charset="0"/>
              </a:rPr>
              <a:t>2.Неподготовленность кадров к реализации </a:t>
            </a:r>
            <a:r>
              <a:rPr lang="ru-RU" sz="1600" dirty="0" err="1" smtClean="0">
                <a:latin typeface="Arial Black" pitchFamily="34" charset="0"/>
              </a:rPr>
              <a:t>деятельностного</a:t>
            </a:r>
            <a:r>
              <a:rPr lang="ru-RU" sz="1600" dirty="0" smtClean="0">
                <a:latin typeface="Arial Black" pitchFamily="34" charset="0"/>
              </a:rPr>
              <a:t> подхода, формированию УУД и новой системы оценки знаний.  </a:t>
            </a:r>
          </a:p>
          <a:p>
            <a:r>
              <a:rPr lang="ru-RU" sz="1600" dirty="0" smtClean="0">
                <a:latin typeface="Arial Black" pitchFamily="34" charset="0"/>
              </a:rPr>
              <a:t>3. </a:t>
            </a:r>
            <a:r>
              <a:rPr lang="ru-RU" sz="1600" dirty="0" smtClean="0">
                <a:latin typeface="Arial Black" pitchFamily="34" charset="0"/>
              </a:rPr>
              <a:t>Неготовность </a:t>
            </a:r>
            <a:r>
              <a:rPr lang="ru-RU" sz="1600" dirty="0" err="1" smtClean="0">
                <a:latin typeface="Arial Black" pitchFamily="34" charset="0"/>
              </a:rPr>
              <a:t>педколлективов</a:t>
            </a:r>
            <a:r>
              <a:rPr lang="ru-RU" sz="1600" dirty="0" smtClean="0">
                <a:latin typeface="Arial Black" pitchFamily="34" charset="0"/>
              </a:rPr>
              <a:t> к </a:t>
            </a:r>
            <a:r>
              <a:rPr lang="ru-RU" sz="1600" dirty="0" smtClean="0">
                <a:latin typeface="Arial Black" pitchFamily="34" charset="0"/>
              </a:rPr>
              <a:t>совместной </a:t>
            </a:r>
            <a:r>
              <a:rPr lang="ru-RU" sz="1600" dirty="0" smtClean="0">
                <a:latin typeface="Arial Black" pitchFamily="34" charset="0"/>
              </a:rPr>
              <a:t>деятельности  по разработке и реализации собственных образовательных программ</a:t>
            </a:r>
            <a:r>
              <a:rPr lang="ru-RU" sz="1600" dirty="0" smtClean="0">
                <a:latin typeface="Arial Black" pitchFamily="34" charset="0"/>
              </a:rPr>
              <a:t>.</a:t>
            </a:r>
          </a:p>
          <a:p>
            <a:r>
              <a:rPr lang="ru-RU" sz="1600" dirty="0" smtClean="0">
                <a:latin typeface="Arial Black" pitchFamily="34" charset="0"/>
              </a:rPr>
              <a:t>4. Опасность отчетного внедрения ФГОС, параллельного существования двух систем: старой,  </a:t>
            </a:r>
            <a:r>
              <a:rPr lang="ru-RU" sz="1600" dirty="0" err="1" smtClean="0">
                <a:latin typeface="Arial Black" pitchFamily="34" charset="0"/>
              </a:rPr>
              <a:t>знаньевой</a:t>
            </a:r>
            <a:r>
              <a:rPr lang="ru-RU" sz="1600" dirty="0" smtClean="0">
                <a:latin typeface="Arial Black" pitchFamily="34" charset="0"/>
              </a:rPr>
              <a:t>, и новой.</a:t>
            </a:r>
          </a:p>
          <a:p>
            <a:r>
              <a:rPr lang="ru-RU" sz="1600" dirty="0" smtClean="0">
                <a:latin typeface="Arial Black" pitchFamily="34" charset="0"/>
              </a:rPr>
              <a:t>5. </a:t>
            </a:r>
            <a:r>
              <a:rPr lang="ru-RU" sz="1600" dirty="0" err="1" smtClean="0">
                <a:latin typeface="Arial Black" pitchFamily="34" charset="0"/>
              </a:rPr>
              <a:t>Неразработанность</a:t>
            </a:r>
            <a:r>
              <a:rPr lang="ru-RU" sz="1600" dirty="0" smtClean="0">
                <a:latin typeface="Arial Black" pitchFamily="34" charset="0"/>
              </a:rPr>
              <a:t> большинства вопросов ФГОС до уровня, необходимого при внедрении: содержания и формы ООП школы, программы формирования УУД, учебных программ и программ воспитательной работы; заданий для оценки.</a:t>
            </a:r>
          </a:p>
          <a:p>
            <a:r>
              <a:rPr lang="ru-RU" sz="1600" dirty="0" smtClean="0">
                <a:latin typeface="Arial Black" pitchFamily="34" charset="0"/>
              </a:rPr>
              <a:t>6.Неразработанность вопросов управления введением ФГОС на всех уровнях.</a:t>
            </a:r>
          </a:p>
          <a:p>
            <a:r>
              <a:rPr lang="ru-RU" sz="1600" dirty="0" smtClean="0">
                <a:latin typeface="Arial Black" pitchFamily="34" charset="0"/>
              </a:rPr>
              <a:t>7. Отсутствие  программ ПП и ПК  кадров и неготовность системы ДППО к их разработке и реализации.</a:t>
            </a:r>
          </a:p>
          <a:p>
            <a:r>
              <a:rPr lang="ru-RU" sz="1600" dirty="0" smtClean="0">
                <a:latin typeface="Arial Black" pitchFamily="34" charset="0"/>
              </a:rPr>
              <a:t>8. Наличие устаревшей, не соответствующих  ФГОС системы педагогического образования.</a:t>
            </a:r>
          </a:p>
          <a:p>
            <a:r>
              <a:rPr lang="ru-RU" sz="1600" dirty="0" smtClean="0">
                <a:latin typeface="Arial Black" pitchFamily="34" charset="0"/>
              </a:rPr>
              <a:t>9. Необходимость значительного обновления материально-технической базы и учебного оборудования школ.</a:t>
            </a: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1665288" y="260350"/>
            <a:ext cx="5715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28600" algn="ctr">
              <a:tabLst>
                <a:tab pos="457200" algn="l"/>
                <a:tab pos="571500" algn="l"/>
                <a:tab pos="800100" algn="l"/>
              </a:tabLst>
            </a:pPr>
            <a:r>
              <a:rPr lang="ru-RU" sz="2400" b="1">
                <a:solidFill>
                  <a:srgbClr val="054B11"/>
                </a:solidFill>
                <a:cs typeface="Times New Roman" pitchFamily="18" charset="0"/>
              </a:rPr>
              <a:t>Форма представления плана-графика </a:t>
            </a:r>
            <a:br>
              <a:rPr lang="ru-RU" sz="2400" b="1">
                <a:solidFill>
                  <a:srgbClr val="054B11"/>
                </a:solidFill>
                <a:cs typeface="Times New Roman" pitchFamily="18" charset="0"/>
              </a:rPr>
            </a:br>
            <a:r>
              <a:rPr lang="ru-RU" sz="2400" b="1">
                <a:solidFill>
                  <a:srgbClr val="054B11"/>
                </a:solidFill>
                <a:cs typeface="Times New Roman" pitchFamily="18" charset="0"/>
              </a:rPr>
              <a:t>реализации единичного проекта</a:t>
            </a:r>
            <a:endParaRPr lang="ru-RU" sz="2400" b="1">
              <a:solidFill>
                <a:srgbClr val="054B1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50" y="1428750"/>
          <a:ext cx="8501063" cy="4786314"/>
        </p:xfrm>
        <a:graphic>
          <a:graphicData uri="http://schemas.openxmlformats.org/drawingml/2006/table">
            <a:tbl>
              <a:tblPr/>
              <a:tblGrid>
                <a:gridCol w="642938"/>
                <a:gridCol w="2071687"/>
                <a:gridCol w="1214438"/>
                <a:gridCol w="1214437"/>
                <a:gridCol w="1939925"/>
                <a:gridCol w="1417638"/>
              </a:tblGrid>
              <a:tr h="425450">
                <a:tc rowSpan="2">
                  <a:txBody>
                    <a:bodyPr/>
                    <a:lstStyle/>
                    <a:p>
                      <a:pPr marL="0" marR="0" lvl="0" indent="587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587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65314" marR="6531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587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Этапы единичного проекта и решаемые задачи</a:t>
                      </a:r>
                    </a:p>
                  </a:txBody>
                  <a:tcPr marL="65314" marR="6531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587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Сроки</a:t>
                      </a:r>
                    </a:p>
                  </a:txBody>
                  <a:tcPr marL="65314" marR="6531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587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Ответственные</a:t>
                      </a:r>
                    </a:p>
                    <a:p>
                      <a:pPr marL="0" marR="0" lvl="0" indent="587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исполнители</a:t>
                      </a:r>
                    </a:p>
                  </a:txBody>
                  <a:tcPr marL="65314" marR="6531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587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Ожидаемые</a:t>
                      </a:r>
                    </a:p>
                    <a:p>
                      <a:pPr marL="0" marR="0" lvl="0" indent="587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результаты</a:t>
                      </a:r>
                    </a:p>
                  </a:txBody>
                  <a:tcPr marL="65314" marR="6531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0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587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начала</a:t>
                      </a:r>
                    </a:p>
                  </a:txBody>
                  <a:tcPr marL="65314" marR="65314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587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окончания</a:t>
                      </a:r>
                    </a:p>
                  </a:txBody>
                  <a:tcPr marL="65314" marR="65314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5314" marR="6531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587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5314" marR="6531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587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5314" marR="6531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587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5314" marR="6531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587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5314" marR="6531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587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5314" marR="6531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1788">
                <a:tc>
                  <a:txBody>
                    <a:bodyPr/>
                    <a:lstStyle/>
                    <a:p>
                      <a:pPr marL="0" marR="0" lvl="0" indent="587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  <a:p>
                      <a:pPr marL="0" marR="0" lvl="0" indent="587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1.1.</a:t>
                      </a:r>
                    </a:p>
                    <a:p>
                      <a:pPr marL="0" marR="0" lvl="0" indent="587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1.2.</a:t>
                      </a:r>
                    </a:p>
                  </a:txBody>
                  <a:tcPr marL="65314" marR="6531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проекта  осуществления изменений</a:t>
                      </a:r>
                    </a:p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Задача 1</a:t>
                      </a:r>
                    </a:p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</a:t>
                      </a:r>
                    </a:p>
                  </a:txBody>
                  <a:tcPr marL="65314" marR="6531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587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314" marR="6531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587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314" marR="6531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587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314" marR="6531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587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314" marR="6531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1788">
                <a:tc>
                  <a:txBody>
                    <a:bodyPr/>
                    <a:lstStyle/>
                    <a:p>
                      <a:pPr marL="0" marR="0" lvl="0" indent="587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  <a:p>
                      <a:pPr marL="0" marR="0" lvl="0" indent="587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2.1.</a:t>
                      </a:r>
                    </a:p>
                    <a:p>
                      <a:pPr marL="0" marR="0" lvl="0" indent="587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2.2.</a:t>
                      </a:r>
                    </a:p>
                  </a:txBody>
                  <a:tcPr marL="65314" marR="6531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Реализация проекта осуществления изменений</a:t>
                      </a:r>
                    </a:p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Задача 1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</a:t>
                      </a:r>
                    </a:p>
                  </a:txBody>
                  <a:tcPr marL="65314" marR="6531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587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314" marR="6531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587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314" marR="6531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587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314" marR="6531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587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314" marR="6531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336550"/>
            <a:ext cx="9144000" cy="618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/>
            <a:r>
              <a:rPr lang="ru-RU" sz="2000" b="1" i="1" dirty="0">
                <a:solidFill>
                  <a:srgbClr val="990F30"/>
                </a:solidFill>
                <a:latin typeface="Arial Black" pitchFamily="34" charset="0"/>
              </a:rPr>
              <a:t>Организационная структура</a:t>
            </a:r>
            <a:r>
              <a:rPr lang="ru-RU" sz="2000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ru-RU" sz="2000" dirty="0">
                <a:solidFill>
                  <a:srgbClr val="3F3F4B"/>
                </a:solidFill>
                <a:latin typeface="Arial Black" pitchFamily="34" charset="0"/>
              </a:rPr>
              <a:t>отражает иерархическую взаимную подчиненность участников проекта (руководителя проекта в целом, руководителей </a:t>
            </a:r>
            <a:r>
              <a:rPr lang="ru-RU" sz="2000" dirty="0" err="1">
                <a:solidFill>
                  <a:srgbClr val="3F3F4B"/>
                </a:solidFill>
                <a:latin typeface="Arial Black" pitchFamily="34" charset="0"/>
              </a:rPr>
              <a:t>подпроектов</a:t>
            </a:r>
            <a:r>
              <a:rPr lang="ru-RU" sz="2000" dirty="0">
                <a:solidFill>
                  <a:srgbClr val="3F3F4B"/>
                </a:solidFill>
                <a:latin typeface="Arial Black" pitchFamily="34" charset="0"/>
              </a:rPr>
              <a:t>/работ, исполнителей). </a:t>
            </a:r>
          </a:p>
          <a:p>
            <a:pPr indent="450850" algn="just"/>
            <a:endParaRPr lang="ru-RU" sz="2000" dirty="0">
              <a:solidFill>
                <a:srgbClr val="3F3F4B"/>
              </a:solidFill>
              <a:latin typeface="Arial Black" pitchFamily="34" charset="0"/>
            </a:endParaRPr>
          </a:p>
          <a:p>
            <a:pPr indent="450850" algn="just" eaLnBrk="0" hangingPunct="0"/>
            <a:r>
              <a:rPr lang="ru-RU" sz="2000" b="1" dirty="0">
                <a:solidFill>
                  <a:srgbClr val="990F30"/>
                </a:solidFill>
                <a:latin typeface="Arial Black" pitchFamily="34" charset="0"/>
              </a:rPr>
              <a:t>Организационная структура управления комплексным проектом введения ФГОС</a:t>
            </a:r>
          </a:p>
          <a:p>
            <a:pPr indent="450850" algn="just" eaLnBrk="0" hangingPunct="0"/>
            <a:endParaRPr lang="ru-RU" sz="2000" dirty="0">
              <a:solidFill>
                <a:srgbClr val="525B7E"/>
              </a:solidFill>
              <a:latin typeface="Arial Black" pitchFamily="34" charset="0"/>
            </a:endParaRPr>
          </a:p>
          <a:p>
            <a:pPr indent="450850" algn="just" eaLnBrk="0" hangingPunct="0">
              <a:buFont typeface="Wingdings" pitchFamily="2" charset="2"/>
              <a:buChar char="q"/>
            </a:pPr>
            <a:r>
              <a:rPr lang="ru-RU" sz="2000" dirty="0">
                <a:solidFill>
                  <a:srgbClr val="3F3F4B"/>
                </a:solidFill>
                <a:latin typeface="Arial Black" pitchFamily="34" charset="0"/>
              </a:rPr>
              <a:t>Координационный совет реализации комплексного проекта введения ФГОС</a:t>
            </a:r>
          </a:p>
          <a:p>
            <a:pPr indent="450850" algn="just" eaLnBrk="0" hangingPunct="0">
              <a:buFont typeface="Wingdings" pitchFamily="2" charset="2"/>
              <a:buChar char="q"/>
            </a:pPr>
            <a:endParaRPr lang="ru-RU" sz="2000" dirty="0">
              <a:solidFill>
                <a:srgbClr val="3F3F4B"/>
              </a:solidFill>
              <a:latin typeface="Arial Black" pitchFamily="34" charset="0"/>
            </a:endParaRPr>
          </a:p>
          <a:p>
            <a:pPr indent="450850" algn="just" eaLnBrk="0" hangingPunct="0">
              <a:buFont typeface="Wingdings" pitchFamily="2" charset="2"/>
              <a:buChar char="q"/>
            </a:pPr>
            <a:r>
              <a:rPr lang="ru-RU" sz="2000" dirty="0">
                <a:solidFill>
                  <a:srgbClr val="3F3F4B"/>
                </a:solidFill>
                <a:latin typeface="Arial Black" pitchFamily="34" charset="0"/>
              </a:rPr>
              <a:t>Рабочая группа реализации комплексного проекта введения ФГОС</a:t>
            </a:r>
          </a:p>
          <a:p>
            <a:pPr indent="450850" algn="just" eaLnBrk="0" hangingPunct="0">
              <a:buFont typeface="Wingdings" pitchFamily="2" charset="2"/>
              <a:buChar char="q"/>
            </a:pPr>
            <a:endParaRPr lang="ru-RU" sz="2000" dirty="0">
              <a:solidFill>
                <a:srgbClr val="3F3F4B"/>
              </a:solidFill>
              <a:latin typeface="Arial Black" pitchFamily="34" charset="0"/>
            </a:endParaRPr>
          </a:p>
          <a:p>
            <a:pPr indent="450850" algn="just" eaLnBrk="0" hangingPunct="0">
              <a:buFont typeface="Wingdings" pitchFamily="2" charset="2"/>
              <a:buChar char="q"/>
            </a:pPr>
            <a:r>
              <a:rPr lang="ru-RU" sz="2000" dirty="0">
                <a:solidFill>
                  <a:srgbClr val="3F3F4B"/>
                </a:solidFill>
                <a:latin typeface="Arial Black" pitchFamily="34" charset="0"/>
              </a:rPr>
              <a:t>Руководители единичных проектов введения ФГОС</a:t>
            </a:r>
          </a:p>
          <a:p>
            <a:pPr indent="450850" algn="just" eaLnBrk="0" hangingPunct="0">
              <a:buFont typeface="Wingdings" pitchFamily="2" charset="2"/>
              <a:buChar char="q"/>
            </a:pPr>
            <a:endParaRPr lang="ru-RU" sz="2000" dirty="0">
              <a:solidFill>
                <a:srgbClr val="3F3F4B"/>
              </a:solidFill>
              <a:latin typeface="Arial Black" pitchFamily="34" charset="0"/>
            </a:endParaRPr>
          </a:p>
          <a:p>
            <a:pPr indent="450850" algn="just" eaLnBrk="0" hangingPunct="0">
              <a:buFont typeface="Wingdings" pitchFamily="2" charset="2"/>
              <a:buChar char="q"/>
            </a:pPr>
            <a:r>
              <a:rPr lang="ru-RU" sz="2000" dirty="0">
                <a:solidFill>
                  <a:srgbClr val="3F3F4B"/>
                </a:solidFill>
                <a:latin typeface="Arial Black" pitchFamily="34" charset="0"/>
              </a:rPr>
              <a:t>Руководители </a:t>
            </a:r>
            <a:r>
              <a:rPr lang="ru-RU" sz="2000" dirty="0" err="1">
                <a:solidFill>
                  <a:srgbClr val="3F3F4B"/>
                </a:solidFill>
                <a:latin typeface="Arial Black" pitchFamily="34" charset="0"/>
              </a:rPr>
              <a:t>микрогрупп</a:t>
            </a:r>
            <a:r>
              <a:rPr lang="ru-RU" sz="2000" dirty="0">
                <a:solidFill>
                  <a:srgbClr val="3F3F4B"/>
                </a:solidFill>
                <a:latin typeface="Arial Black" pitchFamily="34" charset="0"/>
              </a:rPr>
              <a:t>, реализующих пакеты работ в рамках единичных проектов введения ФГОС</a:t>
            </a:r>
          </a:p>
          <a:p>
            <a:pPr indent="450850" algn="just" eaLnBrk="0" hangingPunct="0">
              <a:buFont typeface="Wingdings" pitchFamily="2" charset="2"/>
              <a:buChar char="q"/>
            </a:pPr>
            <a:endParaRPr lang="ru-RU" sz="2000" dirty="0">
              <a:solidFill>
                <a:srgbClr val="3F3F4B"/>
              </a:solidFill>
              <a:latin typeface="Arial Black" pitchFamily="34" charset="0"/>
            </a:endParaRPr>
          </a:p>
          <a:p>
            <a:pPr indent="450850" algn="just" eaLnBrk="0" hangingPunct="0">
              <a:buFont typeface="Wingdings" pitchFamily="2" charset="2"/>
              <a:buChar char="q"/>
            </a:pPr>
            <a:r>
              <a:rPr lang="ru-RU" sz="2000" dirty="0">
                <a:solidFill>
                  <a:srgbClr val="3F3F4B"/>
                </a:solidFill>
                <a:latin typeface="Arial Black" pitchFamily="34" charset="0"/>
              </a:rPr>
              <a:t>Члены </a:t>
            </a:r>
            <a:r>
              <a:rPr lang="ru-RU" sz="2000" dirty="0" err="1">
                <a:solidFill>
                  <a:srgbClr val="3F3F4B"/>
                </a:solidFill>
                <a:latin typeface="Arial Black" pitchFamily="34" charset="0"/>
              </a:rPr>
              <a:t>микрогрупп</a:t>
            </a:r>
            <a:r>
              <a:rPr lang="ru-RU" sz="2000" dirty="0">
                <a:solidFill>
                  <a:srgbClr val="3F3F4B"/>
                </a:solidFill>
                <a:latin typeface="Arial Black" pitchFamily="34" charset="0"/>
              </a:rPr>
              <a:t> - исполнители отдельных работ</a:t>
            </a: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Заголовок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pPr algn="ctr" eaLnBrk="1" hangingPunct="1"/>
            <a:r>
              <a:rPr lang="ru-RU" sz="2900" b="1" smtClean="0">
                <a:solidFill>
                  <a:srgbClr val="B21238"/>
                </a:solidFill>
                <a:latin typeface="Arial Black" pitchFamily="34" charset="0"/>
              </a:rPr>
              <a:t>Причины возникновения проектной технологии</a:t>
            </a:r>
          </a:p>
        </p:txBody>
      </p:sp>
      <p:sp>
        <p:nvSpPr>
          <p:cNvPr id="5122" name="Прямоугольник 2"/>
          <p:cNvSpPr>
            <a:spLocks noChangeArrowheads="1"/>
          </p:cNvSpPr>
          <p:nvPr/>
        </p:nvSpPr>
        <p:spPr bwMode="auto">
          <a:xfrm>
            <a:off x="428625" y="836613"/>
            <a:ext cx="8286750" cy="481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0850" algn="just"/>
            <a:endParaRPr lang="ru-RU" sz="2000">
              <a:solidFill>
                <a:srgbClr val="525B7E"/>
              </a:solidFill>
              <a:latin typeface="Arial Black" pitchFamily="34" charset="0"/>
            </a:endParaRPr>
          </a:p>
          <a:p>
            <a:pPr indent="450850" algn="just"/>
            <a:r>
              <a:rPr lang="ru-RU" sz="2100" b="1">
                <a:solidFill>
                  <a:schemeClr val="tx2"/>
                </a:solidFill>
              </a:rPr>
              <a:t>Понятия </a:t>
            </a:r>
            <a:r>
              <a:rPr lang="ru-RU" sz="2100" b="1" i="1">
                <a:solidFill>
                  <a:srgbClr val="B21238"/>
                </a:solidFill>
              </a:rPr>
              <a:t>проектов</a:t>
            </a:r>
            <a:r>
              <a:rPr lang="ru-RU" sz="2100" b="1" i="1">
                <a:solidFill>
                  <a:schemeClr val="tx2"/>
                </a:solidFill>
              </a:rPr>
              <a:t> </a:t>
            </a:r>
            <a:r>
              <a:rPr lang="ru-RU" sz="2100" b="1">
                <a:solidFill>
                  <a:schemeClr val="tx2"/>
                </a:solidFill>
              </a:rPr>
              <a:t> и </a:t>
            </a:r>
            <a:r>
              <a:rPr lang="ru-RU" sz="2100" b="1" i="1">
                <a:solidFill>
                  <a:srgbClr val="B21238"/>
                </a:solidFill>
              </a:rPr>
              <a:t>программ </a:t>
            </a:r>
            <a:r>
              <a:rPr lang="ru-RU" sz="2100" b="1">
                <a:solidFill>
                  <a:schemeClr val="tx2"/>
                </a:solidFill>
              </a:rPr>
              <a:t> появились к концу ХХ века</a:t>
            </a:r>
          </a:p>
          <a:p>
            <a:pPr indent="450850" algn="just"/>
            <a:endParaRPr lang="ru-RU" sz="2100" b="1">
              <a:solidFill>
                <a:schemeClr val="tx2"/>
              </a:solidFill>
            </a:endParaRPr>
          </a:p>
          <a:p>
            <a:pPr indent="450850" algn="just" eaLnBrk="0" hangingPunct="0"/>
            <a:r>
              <a:rPr lang="ru-RU" sz="2100" b="1">
                <a:solidFill>
                  <a:schemeClr val="tx2"/>
                </a:solidFill>
              </a:rPr>
              <a:t>Объективными причинами для их повсеместного распространения в ХХ веке  стали  </a:t>
            </a:r>
            <a:endParaRPr lang="en-US" sz="2100" b="1">
              <a:solidFill>
                <a:schemeClr val="tx2"/>
              </a:solidFill>
            </a:endParaRPr>
          </a:p>
          <a:p>
            <a:pPr indent="450850" algn="just" eaLnBrk="0" hangingPunct="0">
              <a:buFont typeface="Arial" charset="0"/>
              <a:buChar char="•"/>
            </a:pPr>
            <a:r>
              <a:rPr lang="ru-RU" sz="2100" b="1">
                <a:solidFill>
                  <a:schemeClr val="tx2"/>
                </a:solidFill>
              </a:rPr>
              <a:t>инновационность практики,  которая должна постоянно перестраиваться применительно к непрерывно  изменяющимся   условиям  выполнения человеком профессиональной деятельности;</a:t>
            </a:r>
          </a:p>
          <a:p>
            <a:pPr indent="450850" algn="just" eaLnBrk="0" hangingPunct="0">
              <a:buFont typeface="Arial" charset="0"/>
              <a:buChar char="•"/>
            </a:pPr>
            <a:r>
              <a:rPr lang="ru-RU" sz="2100" b="1">
                <a:solidFill>
                  <a:schemeClr val="tx2"/>
                </a:solidFill>
              </a:rPr>
              <a:t>недостаточная разработанность новшеств и ресурсов для их внедрения </a:t>
            </a:r>
            <a:endParaRPr lang="en-US" sz="2100" b="1">
              <a:solidFill>
                <a:schemeClr val="tx2"/>
              </a:solidFill>
            </a:endParaRPr>
          </a:p>
          <a:p>
            <a:pPr indent="450850" algn="just" eaLnBrk="0" hangingPunct="0"/>
            <a:r>
              <a:rPr lang="en-US" sz="2100">
                <a:solidFill>
                  <a:srgbClr val="525B7E"/>
                </a:solidFill>
                <a:latin typeface="Arial Black" pitchFamily="34" charset="0"/>
              </a:rPr>
              <a:t> </a:t>
            </a:r>
            <a:endParaRPr lang="ru-RU" sz="2100">
              <a:solidFill>
                <a:srgbClr val="525B7E"/>
              </a:solidFill>
              <a:latin typeface="Arial Black" pitchFamily="34" charset="0"/>
            </a:endParaRPr>
          </a:p>
          <a:p>
            <a:pPr indent="450850" algn="just" eaLnBrk="0" hangingPunct="0"/>
            <a:endParaRPr lang="ru-RU" sz="2100">
              <a:solidFill>
                <a:srgbClr val="525B7E"/>
              </a:solidFill>
            </a:endParaRPr>
          </a:p>
          <a:p>
            <a:pPr indent="450850" algn="just" eaLnBrk="0" hangingPunct="0"/>
            <a:endParaRPr lang="ru-RU" sz="1600"/>
          </a:p>
        </p:txBody>
      </p:sp>
      <p:sp>
        <p:nvSpPr>
          <p:cNvPr id="5123" name="Прямоугольник 3"/>
          <p:cNvSpPr>
            <a:spLocks noChangeArrowheads="1"/>
          </p:cNvSpPr>
          <p:nvPr/>
        </p:nvSpPr>
        <p:spPr bwMode="auto">
          <a:xfrm>
            <a:off x="531813" y="4557713"/>
            <a:ext cx="814387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ru-RU" b="1">
              <a:solidFill>
                <a:srgbClr val="FF0000"/>
              </a:solidFill>
              <a:latin typeface="Bookman Old Style" pitchFamily="18" charset="0"/>
            </a:endParaRPr>
          </a:p>
          <a:p>
            <a:pPr algn="ctr" eaLnBrk="0" hangingPunct="0"/>
            <a:r>
              <a:rPr lang="ru-RU" sz="2000" b="1">
                <a:solidFill>
                  <a:srgbClr val="B21238"/>
                </a:solidFill>
              </a:rPr>
              <a:t>Программы развития  образовательных учреждений и систем</a:t>
            </a:r>
          </a:p>
        </p:txBody>
      </p:sp>
      <p:sp>
        <p:nvSpPr>
          <p:cNvPr id="15364" name="Прямоугольник 6"/>
          <p:cNvSpPr>
            <a:spLocks noChangeArrowheads="1"/>
          </p:cNvSpPr>
          <p:nvPr/>
        </p:nvSpPr>
        <p:spPr bwMode="auto">
          <a:xfrm>
            <a:off x="395288" y="5734050"/>
            <a:ext cx="8215312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28600" algn="ctr" eaLnBrk="0" hangingPunct="0">
              <a:tabLst>
                <a:tab pos="457200" algn="l"/>
                <a:tab pos="571500" algn="l"/>
                <a:tab pos="800100" algn="l"/>
              </a:tabLst>
              <a:defRPr/>
            </a:pPr>
            <a:endParaRPr lang="ru-RU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itchFamily="18" charset="0"/>
            </a:endParaRPr>
          </a:p>
          <a:p>
            <a:pPr indent="228600" algn="ctr" eaLnBrk="0" hangingPunct="0">
              <a:tabLst>
                <a:tab pos="457200" algn="l"/>
                <a:tab pos="571500" algn="l"/>
                <a:tab pos="800100" algn="l"/>
              </a:tabLst>
              <a:defRPr/>
            </a:pPr>
            <a:r>
              <a:rPr lang="ru-RU" sz="2000" b="1">
                <a:solidFill>
                  <a:srgbClr val="AF1137"/>
                </a:solidFill>
              </a:rPr>
              <a:t>Проектная технология  введения инноваций</a:t>
            </a:r>
            <a:endParaRPr lang="ru-RU" sz="2000">
              <a:solidFill>
                <a:srgbClr val="AF1137"/>
              </a:solidFill>
            </a:endParaRPr>
          </a:p>
        </p:txBody>
      </p:sp>
      <p:sp>
        <p:nvSpPr>
          <p:cNvPr id="8" name="Стрелка вниз 7"/>
          <p:cNvSpPr>
            <a:spLocks noChangeArrowheads="1"/>
          </p:cNvSpPr>
          <p:nvPr/>
        </p:nvSpPr>
        <p:spPr bwMode="auto">
          <a:xfrm>
            <a:off x="4067175" y="5300663"/>
            <a:ext cx="785813" cy="71437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86EA"/>
          </a:solidFill>
          <a:ln w="19050" algn="ctr">
            <a:solidFill>
              <a:srgbClr val="525977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ChangeArrowheads="1"/>
          </p:cNvSpPr>
          <p:nvPr/>
        </p:nvSpPr>
        <p:spPr bwMode="auto">
          <a:xfrm>
            <a:off x="142875" y="319088"/>
            <a:ext cx="8858250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/>
            <a:r>
              <a:rPr lang="ru-RU" sz="2400" b="1">
                <a:solidFill>
                  <a:schemeClr val="tx2"/>
                </a:solidFill>
              </a:rPr>
              <a:t>Современным  типом является</a:t>
            </a:r>
            <a:r>
              <a:rPr lang="ru-RU" sz="2400" b="1">
                <a:solidFill>
                  <a:srgbClr val="525B7E"/>
                </a:solidFill>
              </a:rPr>
              <a:t> </a:t>
            </a:r>
            <a:r>
              <a:rPr lang="ru-RU" sz="2400" b="1" i="1">
                <a:solidFill>
                  <a:srgbClr val="B21238"/>
                </a:solidFill>
              </a:rPr>
              <a:t>проектно-технологический тип организационной культуры</a:t>
            </a:r>
            <a:r>
              <a:rPr lang="ru-RU" sz="2400" b="1">
                <a:solidFill>
                  <a:srgbClr val="B21238"/>
                </a:solidFill>
              </a:rPr>
              <a:t>.</a:t>
            </a:r>
            <a:r>
              <a:rPr lang="ru-RU" sz="2400" b="1">
                <a:solidFill>
                  <a:srgbClr val="955E4B"/>
                </a:solidFill>
              </a:rPr>
              <a:t> </a:t>
            </a:r>
            <a:r>
              <a:rPr lang="ru-RU" sz="2400" b="1">
                <a:solidFill>
                  <a:schemeClr val="tx2"/>
                </a:solidFill>
              </a:rPr>
              <a:t>Он  состоит в том, что единый процесс  деятельности разбивается на отдельные завершенные циклы, которые называются</a:t>
            </a:r>
            <a:r>
              <a:rPr lang="ru-RU" sz="2400" b="1">
                <a:solidFill>
                  <a:srgbClr val="525B7E"/>
                </a:solidFill>
              </a:rPr>
              <a:t> </a:t>
            </a:r>
            <a:r>
              <a:rPr lang="ru-RU" sz="2400" b="1" i="1">
                <a:solidFill>
                  <a:srgbClr val="B21238"/>
                </a:solidFill>
              </a:rPr>
              <a:t>проектами.</a:t>
            </a:r>
            <a:r>
              <a:rPr lang="ru-RU" sz="2400" b="1">
                <a:solidFill>
                  <a:srgbClr val="955E4B"/>
                </a:solidFill>
              </a:rPr>
              <a:t> </a:t>
            </a:r>
          </a:p>
          <a:p>
            <a:pPr indent="450850" algn="just"/>
            <a:endParaRPr lang="ru-RU" sz="2400" b="1">
              <a:solidFill>
                <a:srgbClr val="525B7E"/>
              </a:solidFill>
            </a:endParaRPr>
          </a:p>
          <a:p>
            <a:pPr indent="450850" algn="just" eaLnBrk="0" hangingPunct="0"/>
            <a:r>
              <a:rPr lang="ru-RU" sz="2400" b="1">
                <a:solidFill>
                  <a:schemeClr val="tx2"/>
                </a:solidFill>
              </a:rPr>
              <a:t>Введение новшеств с помощью проектных технологий обеспечивается не только и не столько теоретическими знаниями, сколько</a:t>
            </a:r>
            <a:r>
              <a:rPr lang="ru-RU" sz="2400" b="1">
                <a:solidFill>
                  <a:srgbClr val="525B7E"/>
                </a:solidFill>
              </a:rPr>
              <a:t> </a:t>
            </a:r>
            <a:r>
              <a:rPr lang="ru-RU" sz="2400" b="1" i="1">
                <a:solidFill>
                  <a:srgbClr val="B21238"/>
                </a:solidFill>
              </a:rPr>
              <a:t>аналитической работой команды исполнителей и  ее поэтапным осуществлением.</a:t>
            </a:r>
          </a:p>
          <a:p>
            <a:pPr indent="450850" algn="just" eaLnBrk="0" hangingPunct="0"/>
            <a:endParaRPr lang="ru-RU" sz="2400" b="1">
              <a:solidFill>
                <a:srgbClr val="B21238"/>
              </a:solidFill>
            </a:endParaRPr>
          </a:p>
          <a:p>
            <a:pPr indent="450850" algn="just" eaLnBrk="0" hangingPunct="0"/>
            <a:r>
              <a:rPr lang="ru-RU" sz="2400" b="1" i="1">
                <a:solidFill>
                  <a:srgbClr val="B21238"/>
                </a:solidFill>
              </a:rPr>
              <a:t>Проект</a:t>
            </a:r>
            <a:r>
              <a:rPr lang="ru-RU" sz="2400" b="1">
                <a:solidFill>
                  <a:srgbClr val="525B7E"/>
                </a:solidFill>
              </a:rPr>
              <a:t> </a:t>
            </a:r>
            <a:r>
              <a:rPr lang="ru-RU" sz="2400" b="1">
                <a:solidFill>
                  <a:schemeClr val="tx2"/>
                </a:solidFill>
              </a:rPr>
              <a:t>- целенаправленное создание или изменение некоторой системы, ограниченное во времени и ресурсах и имеющее специфическую организацию. </a:t>
            </a: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0" y="0"/>
            <a:ext cx="9144000" cy="692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>
              <a:defRPr/>
            </a:pPr>
            <a:r>
              <a:rPr lang="ru-RU" sz="2400" b="1" dirty="0">
                <a:solidFill>
                  <a:srgbClr val="054B1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Особенности проекта</a:t>
            </a:r>
          </a:p>
          <a:p>
            <a:pPr indent="450850" algn="ctr">
              <a:defRPr/>
            </a:pPr>
            <a:endParaRPr lang="ru-RU" sz="2400" b="1" dirty="0">
              <a:solidFill>
                <a:srgbClr val="054B11"/>
              </a:solidFill>
            </a:endParaRPr>
          </a:p>
          <a:p>
            <a:pPr indent="450850" algn="just" eaLnBrk="0" hangingPunct="0">
              <a:defRPr/>
            </a:pPr>
            <a:r>
              <a:rPr lang="ru-RU" sz="2200" b="1" dirty="0">
                <a:solidFill>
                  <a:schemeClr val="tx2"/>
                </a:solidFill>
              </a:rPr>
              <a:t>1. Направленность </a:t>
            </a:r>
            <a:r>
              <a:rPr lang="ru-RU" sz="2200" b="1" i="1" dirty="0">
                <a:solidFill>
                  <a:schemeClr val="tx2"/>
                </a:solidFill>
              </a:rPr>
              <a:t>на </a:t>
            </a:r>
            <a:r>
              <a:rPr lang="ru-RU" sz="2200" b="1" i="1" dirty="0">
                <a:solidFill>
                  <a:srgbClr val="990F30"/>
                </a:solidFill>
              </a:rPr>
              <a:t>достижение конечных целей</a:t>
            </a:r>
            <a:r>
              <a:rPr lang="ru-RU" sz="2200" b="1" dirty="0">
                <a:solidFill>
                  <a:schemeClr val="tx2"/>
                </a:solidFill>
              </a:rPr>
              <a:t> и  получение новых (уникальных) результатов.</a:t>
            </a:r>
          </a:p>
          <a:p>
            <a:pPr indent="450850" algn="just" eaLnBrk="0" hangingPunct="0">
              <a:defRPr/>
            </a:pPr>
            <a:endParaRPr lang="ru-RU" sz="2200" b="1" dirty="0">
              <a:solidFill>
                <a:schemeClr val="tx2"/>
              </a:solidFill>
            </a:endParaRPr>
          </a:p>
          <a:p>
            <a:pPr indent="450850" algn="just" eaLnBrk="0" hangingPunct="0">
              <a:defRPr/>
            </a:pPr>
            <a:r>
              <a:rPr lang="ru-RU" sz="2200" b="1" dirty="0">
                <a:solidFill>
                  <a:schemeClr val="tx2"/>
                </a:solidFill>
              </a:rPr>
              <a:t>2. </a:t>
            </a:r>
            <a:r>
              <a:rPr lang="ru-RU" sz="2200" b="1" i="1" dirty="0">
                <a:solidFill>
                  <a:srgbClr val="990F30"/>
                </a:solidFill>
              </a:rPr>
              <a:t>Координированное выполнение многочисленных взаимосвязанных работ</a:t>
            </a:r>
            <a:r>
              <a:rPr lang="ru-RU" sz="2200" b="1" dirty="0">
                <a:solidFill>
                  <a:schemeClr val="tx2"/>
                </a:solidFill>
              </a:rPr>
              <a:t> с </a:t>
            </a:r>
            <a:r>
              <a:rPr lang="ru-RU" sz="2200" b="1" dirty="0" err="1">
                <a:solidFill>
                  <a:schemeClr val="tx2"/>
                </a:solidFill>
              </a:rPr>
              <a:t>поуровневой</a:t>
            </a:r>
            <a:r>
              <a:rPr lang="ru-RU" sz="2200" b="1" dirty="0">
                <a:solidFill>
                  <a:schemeClr val="tx2"/>
                </a:solidFill>
              </a:rPr>
              <a:t> детализацией по видам деятельности, ответственности, объемам и ресурсам.</a:t>
            </a:r>
          </a:p>
          <a:p>
            <a:pPr indent="450850" algn="just" eaLnBrk="0" hangingPunct="0">
              <a:defRPr/>
            </a:pPr>
            <a:endParaRPr lang="ru-RU" sz="2200" b="1" dirty="0">
              <a:solidFill>
                <a:schemeClr val="tx2"/>
              </a:solidFill>
            </a:endParaRPr>
          </a:p>
          <a:p>
            <a:pPr indent="450850" algn="just" eaLnBrk="0" hangingPunct="0">
              <a:defRPr/>
            </a:pPr>
            <a:r>
              <a:rPr lang="ru-RU" sz="2200" b="1" dirty="0">
                <a:solidFill>
                  <a:schemeClr val="tx2"/>
                </a:solidFill>
              </a:rPr>
              <a:t>3. </a:t>
            </a:r>
            <a:r>
              <a:rPr lang="ru-RU" sz="2200" b="1" i="1" dirty="0">
                <a:solidFill>
                  <a:srgbClr val="990F30"/>
                </a:solidFill>
              </a:rPr>
              <a:t>Ограниченная протяженность во времени</a:t>
            </a:r>
            <a:r>
              <a:rPr lang="ru-RU" sz="2200" b="1" dirty="0">
                <a:solidFill>
                  <a:schemeClr val="tx2"/>
                </a:solidFill>
              </a:rPr>
              <a:t>, с определенными моментами начала и завершения всех работ и проект в целом.</a:t>
            </a:r>
          </a:p>
          <a:p>
            <a:pPr indent="450850" algn="just" eaLnBrk="0" hangingPunct="0">
              <a:defRPr/>
            </a:pPr>
            <a:endParaRPr lang="ru-RU" sz="2200" b="1" dirty="0">
              <a:solidFill>
                <a:schemeClr val="tx2"/>
              </a:solidFill>
            </a:endParaRPr>
          </a:p>
          <a:p>
            <a:pPr indent="450850" algn="just" eaLnBrk="0" hangingPunct="0">
              <a:defRPr/>
            </a:pPr>
            <a:r>
              <a:rPr lang="ru-RU" sz="2200" b="1" dirty="0">
                <a:solidFill>
                  <a:schemeClr val="tx2"/>
                </a:solidFill>
              </a:rPr>
              <a:t>4. </a:t>
            </a:r>
            <a:r>
              <a:rPr lang="ru-RU" sz="2200" b="1" i="1" dirty="0">
                <a:solidFill>
                  <a:srgbClr val="990F30"/>
                </a:solidFill>
              </a:rPr>
              <a:t>Ограниченность</a:t>
            </a:r>
            <a:r>
              <a:rPr lang="ru-RU" sz="2200" b="1" dirty="0">
                <a:solidFill>
                  <a:srgbClr val="990F30"/>
                </a:solidFill>
              </a:rPr>
              <a:t> </a:t>
            </a:r>
            <a:r>
              <a:rPr lang="ru-RU" sz="2200" b="1" dirty="0">
                <a:solidFill>
                  <a:schemeClr val="tx2"/>
                </a:solidFill>
              </a:rPr>
              <a:t>требуемых </a:t>
            </a:r>
            <a:r>
              <a:rPr lang="ru-RU" sz="2200" b="1" i="1" dirty="0">
                <a:solidFill>
                  <a:srgbClr val="990F30"/>
                </a:solidFill>
              </a:rPr>
              <a:t>ресурсов</a:t>
            </a:r>
            <a:r>
              <a:rPr lang="ru-RU" sz="2200" b="1" dirty="0">
                <a:solidFill>
                  <a:schemeClr val="tx2"/>
                </a:solidFill>
              </a:rPr>
              <a:t>.</a:t>
            </a:r>
          </a:p>
          <a:p>
            <a:pPr indent="450850" algn="just" eaLnBrk="0" hangingPunct="0">
              <a:defRPr/>
            </a:pPr>
            <a:endParaRPr lang="ru-RU" sz="2200" b="1" dirty="0">
              <a:solidFill>
                <a:schemeClr val="tx2"/>
              </a:solidFill>
            </a:endParaRPr>
          </a:p>
          <a:p>
            <a:pPr indent="450850" algn="just" eaLnBrk="0" hangingPunct="0">
              <a:defRPr/>
            </a:pPr>
            <a:r>
              <a:rPr lang="ru-RU" sz="2200" b="1" dirty="0">
                <a:solidFill>
                  <a:schemeClr val="tx2"/>
                </a:solidFill>
              </a:rPr>
              <a:t>5. Специфическая организация управления, опирающегося на работу </a:t>
            </a:r>
            <a:r>
              <a:rPr lang="ru-RU" sz="2200" b="1" i="1" dirty="0">
                <a:solidFill>
                  <a:srgbClr val="990F30"/>
                </a:solidFill>
              </a:rPr>
              <a:t>проектных команд</a:t>
            </a:r>
            <a:r>
              <a:rPr lang="ru-RU" sz="2200" b="1" dirty="0">
                <a:solidFill>
                  <a:schemeClr val="tx2"/>
                </a:solidFill>
              </a:rPr>
              <a:t>.</a:t>
            </a:r>
          </a:p>
          <a:p>
            <a:pPr indent="450850" algn="just" eaLnBrk="0" hangingPunct="0">
              <a:defRPr/>
            </a:pPr>
            <a:endParaRPr lang="ru-RU" sz="2200" b="1" dirty="0">
              <a:solidFill>
                <a:schemeClr val="tx2"/>
              </a:solidFill>
            </a:endParaRPr>
          </a:p>
          <a:p>
            <a:pPr indent="450850" algn="just" eaLnBrk="0" hangingPunct="0">
              <a:defRPr/>
            </a:pPr>
            <a:r>
              <a:rPr lang="ru-RU" sz="2200" b="1" dirty="0">
                <a:solidFill>
                  <a:schemeClr val="tx2"/>
                </a:solidFill>
              </a:rPr>
              <a:t>6. Наличие </a:t>
            </a:r>
            <a:r>
              <a:rPr lang="ru-RU" sz="2200" b="1" i="1" dirty="0">
                <a:solidFill>
                  <a:srgbClr val="990F30"/>
                </a:solidFill>
              </a:rPr>
              <a:t>оперативного управления</a:t>
            </a:r>
            <a:r>
              <a:rPr lang="ru-RU" sz="2200" b="1" dirty="0">
                <a:solidFill>
                  <a:schemeClr val="tx2"/>
                </a:solidFill>
              </a:rPr>
              <a:t> разработкой и реализацией проектов на основе систем их контроля.</a:t>
            </a:r>
            <a:r>
              <a:rPr lang="ru-RU" sz="2000" b="1" baseline="30000" dirty="0">
                <a:solidFill>
                  <a:srgbClr val="525B7E"/>
                </a:solidFill>
                <a:latin typeface="Arial Black" pitchFamily="34" charset="0"/>
              </a:rPr>
              <a:t>  </a:t>
            </a:r>
            <a:endParaRPr lang="ru-RU" sz="2000" b="1" dirty="0">
              <a:solidFill>
                <a:srgbClr val="525B7E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549275"/>
            <a:ext cx="8929688" cy="511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/>
            <a:r>
              <a:rPr lang="ru-RU" sz="2200" b="1" i="1">
                <a:solidFill>
                  <a:schemeClr val="tx2"/>
                </a:solidFill>
              </a:rPr>
              <a:t>Фаза </a:t>
            </a:r>
            <a:r>
              <a:rPr lang="ru-RU" sz="2200" b="1" i="1">
                <a:solidFill>
                  <a:srgbClr val="990F30"/>
                </a:solidFill>
              </a:rPr>
              <a:t>проектирования</a:t>
            </a:r>
            <a:r>
              <a:rPr lang="ru-RU" sz="2200" b="1">
                <a:solidFill>
                  <a:srgbClr val="990F30"/>
                </a:solidFill>
              </a:rPr>
              <a:t>,</a:t>
            </a:r>
            <a:r>
              <a:rPr lang="ru-RU" sz="2200" b="1">
                <a:solidFill>
                  <a:schemeClr val="tx2"/>
                </a:solidFill>
              </a:rPr>
              <a:t> результатом которой является построенная модель создаваемой системы и план ее реализации.</a:t>
            </a:r>
          </a:p>
          <a:p>
            <a:pPr indent="450850" algn="just" eaLnBrk="0" hangingPunct="0"/>
            <a:endParaRPr lang="ru-RU" sz="2200" b="1">
              <a:solidFill>
                <a:schemeClr val="tx2"/>
              </a:solidFill>
            </a:endParaRPr>
          </a:p>
          <a:p>
            <a:pPr indent="450850" algn="just" eaLnBrk="0" hangingPunct="0"/>
            <a:r>
              <a:rPr lang="ru-RU" sz="2200" b="1" i="1">
                <a:solidFill>
                  <a:srgbClr val="990F30"/>
                </a:solidFill>
              </a:rPr>
              <a:t>Технологическая фаза</a:t>
            </a:r>
            <a:r>
              <a:rPr lang="ru-RU" sz="2200" b="1">
                <a:solidFill>
                  <a:schemeClr val="tx2"/>
                </a:solidFill>
              </a:rPr>
              <a:t>, результатом которой является реализация системы.</a:t>
            </a:r>
          </a:p>
          <a:p>
            <a:pPr indent="450850" algn="just" eaLnBrk="0" hangingPunct="0"/>
            <a:endParaRPr lang="ru-RU" sz="2200" b="1">
              <a:solidFill>
                <a:schemeClr val="tx2"/>
              </a:solidFill>
            </a:endParaRPr>
          </a:p>
          <a:p>
            <a:pPr indent="450850" algn="just" eaLnBrk="0" hangingPunct="0"/>
            <a:r>
              <a:rPr lang="ru-RU" sz="2200" b="1" i="1">
                <a:solidFill>
                  <a:srgbClr val="990F30"/>
                </a:solidFill>
              </a:rPr>
              <a:t>Рефлексивная фаза</a:t>
            </a:r>
            <a:r>
              <a:rPr lang="ru-RU" sz="2200" b="1">
                <a:solidFill>
                  <a:schemeClr val="tx2"/>
                </a:solidFill>
              </a:rPr>
              <a:t>, результатом которой является оценка реализованной системы и определение необходимости либо ее дальнейшей коррекции, либо «запуска» нового проекта.  Рефлексивная фаза позволяет использовать приобретенный опыт  проектной деятельности при реализации других проектов (обучение)</a:t>
            </a:r>
          </a:p>
          <a:p>
            <a:pPr indent="450850" algn="just" eaLnBrk="0" hangingPunct="0"/>
            <a:r>
              <a:rPr lang="ru-RU" sz="2200" b="1" i="1">
                <a:solidFill>
                  <a:srgbClr val="990F30"/>
                </a:solidFill>
              </a:rPr>
              <a:t>Два этапа цикла  проекта</a:t>
            </a:r>
            <a:r>
              <a:rPr lang="ru-RU" sz="2200" b="1" i="1">
                <a:solidFill>
                  <a:schemeClr val="tx2"/>
                </a:solidFill>
              </a:rPr>
              <a:t> </a:t>
            </a:r>
            <a:r>
              <a:rPr lang="ru-RU" sz="2200" b="1">
                <a:solidFill>
                  <a:schemeClr val="tx2"/>
                </a:solidFill>
              </a:rPr>
              <a:t>являются как бы противоположными: </a:t>
            </a:r>
          </a:p>
        </p:txBody>
      </p:sp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503238" y="5734050"/>
            <a:ext cx="8964612" cy="153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100" b="1">
                <a:solidFill>
                  <a:srgbClr val="990F30"/>
                </a:solidFill>
              </a:rPr>
              <a:t>проект</a:t>
            </a:r>
            <a:r>
              <a:rPr lang="ru-RU" sz="2100" b="1">
                <a:solidFill>
                  <a:schemeClr val="tx2"/>
                </a:solidFill>
              </a:rPr>
              <a:t>  дословно означает «</a:t>
            </a:r>
            <a:r>
              <a:rPr lang="ru-RU" sz="2100" b="1">
                <a:solidFill>
                  <a:srgbClr val="990F30"/>
                </a:solidFill>
              </a:rPr>
              <a:t>брошенный вперед</a:t>
            </a:r>
            <a:r>
              <a:rPr lang="ru-RU" sz="2100" b="1">
                <a:solidFill>
                  <a:schemeClr val="tx2"/>
                </a:solidFill>
              </a:rPr>
              <a:t>»</a:t>
            </a:r>
          </a:p>
          <a:p>
            <a:pPr>
              <a:buFont typeface="Wingdings" pitchFamily="2" charset="2"/>
              <a:buChar char="q"/>
            </a:pPr>
            <a:endParaRPr lang="ru-RU" sz="2100" b="1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ru-RU" sz="2100" b="1">
                <a:solidFill>
                  <a:srgbClr val="990F30"/>
                </a:solidFill>
              </a:rPr>
              <a:t>рефлексия</a:t>
            </a:r>
            <a:r>
              <a:rPr lang="ru-RU" sz="2100" b="1">
                <a:solidFill>
                  <a:schemeClr val="tx2"/>
                </a:solidFill>
              </a:rPr>
              <a:t> дословно означает  – «</a:t>
            </a:r>
            <a:r>
              <a:rPr lang="ru-RU" sz="2100" b="1">
                <a:solidFill>
                  <a:srgbClr val="990F30"/>
                </a:solidFill>
              </a:rPr>
              <a:t>обращение назад</a:t>
            </a:r>
            <a:r>
              <a:rPr lang="ru-RU" sz="2100" b="1">
                <a:solidFill>
                  <a:schemeClr val="tx2"/>
                </a:solidFill>
              </a:rPr>
              <a:t>».</a:t>
            </a:r>
          </a:p>
          <a:p>
            <a:pPr>
              <a:spcBef>
                <a:spcPct val="50000"/>
              </a:spcBef>
            </a:pPr>
            <a:endParaRPr lang="ru-RU" sz="2100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474788" y="44450"/>
            <a:ext cx="61928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>
                <a:solidFill>
                  <a:srgbClr val="054B1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Жизненный цикл проекта</a:t>
            </a:r>
            <a:endParaRPr lang="ru-RU" sz="2800">
              <a:solidFill>
                <a:srgbClr val="054B11"/>
              </a:solidFill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1125538"/>
            <a:ext cx="9144000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 eaLnBrk="0" hangingPunct="0"/>
            <a:r>
              <a:rPr lang="ru-RU" sz="2000" b="1">
                <a:solidFill>
                  <a:schemeClr val="tx2"/>
                </a:solidFill>
              </a:rPr>
              <a:t>В порядке возрастания   целенаправленные  изменения могут производиться как :</a:t>
            </a:r>
          </a:p>
          <a:p>
            <a:pPr indent="450850" algn="just" eaLnBrk="0" hangingPunct="0">
              <a:buFont typeface="Wingdings" pitchFamily="2" charset="2"/>
              <a:buChar char="Ø"/>
            </a:pPr>
            <a:r>
              <a:rPr lang="ru-RU" sz="2000" b="1">
                <a:solidFill>
                  <a:schemeClr val="tx2"/>
                </a:solidFill>
              </a:rPr>
              <a:t>- </a:t>
            </a:r>
            <a:r>
              <a:rPr lang="ru-RU" sz="2000" b="1" i="1">
                <a:solidFill>
                  <a:srgbClr val="990F30"/>
                </a:solidFill>
              </a:rPr>
              <a:t>отдельные работы</a:t>
            </a:r>
            <a:r>
              <a:rPr lang="ru-RU" sz="2000" b="1">
                <a:solidFill>
                  <a:schemeClr val="tx2"/>
                </a:solidFill>
              </a:rPr>
              <a:t> (операции);</a:t>
            </a:r>
          </a:p>
          <a:p>
            <a:pPr indent="450850" algn="just" eaLnBrk="0" hangingPunct="0">
              <a:buFont typeface="Wingdings" pitchFamily="2" charset="2"/>
              <a:buChar char="Ø"/>
            </a:pPr>
            <a:r>
              <a:rPr lang="ru-RU" sz="2000" b="1">
                <a:solidFill>
                  <a:schemeClr val="tx2"/>
                </a:solidFill>
              </a:rPr>
              <a:t>- </a:t>
            </a:r>
            <a:r>
              <a:rPr lang="ru-RU" sz="2000" b="1" i="1">
                <a:solidFill>
                  <a:srgbClr val="990F30"/>
                </a:solidFill>
              </a:rPr>
              <a:t>пакеты работ</a:t>
            </a:r>
            <a:r>
              <a:rPr lang="ru-RU" sz="2000" b="1">
                <a:solidFill>
                  <a:schemeClr val="tx2"/>
                </a:solidFill>
              </a:rPr>
              <a:t> (комплексы технологически взаимосвязанных операций);</a:t>
            </a:r>
          </a:p>
          <a:p>
            <a:pPr indent="450850" algn="just" eaLnBrk="0" hangingPunct="0">
              <a:buFont typeface="Wingdings" pitchFamily="2" charset="2"/>
              <a:buChar char="Ø"/>
            </a:pPr>
            <a:r>
              <a:rPr lang="ru-RU" sz="2000" b="1">
                <a:solidFill>
                  <a:schemeClr val="tx2"/>
                </a:solidFill>
              </a:rPr>
              <a:t>- </a:t>
            </a:r>
            <a:r>
              <a:rPr lang="ru-RU" sz="2000" b="1" i="1">
                <a:solidFill>
                  <a:srgbClr val="990F30"/>
                </a:solidFill>
              </a:rPr>
              <a:t>единичные проекты</a:t>
            </a:r>
            <a:r>
              <a:rPr lang="ru-RU" sz="2000" b="1">
                <a:solidFill>
                  <a:schemeClr val="tx2"/>
                </a:solidFill>
              </a:rPr>
              <a:t>;</a:t>
            </a:r>
          </a:p>
          <a:p>
            <a:pPr indent="450850" algn="just" eaLnBrk="0" hangingPunct="0">
              <a:buFont typeface="Wingdings" pitchFamily="2" charset="2"/>
              <a:buChar char="Ø"/>
            </a:pPr>
            <a:r>
              <a:rPr lang="ru-RU" sz="2000" b="1">
                <a:solidFill>
                  <a:schemeClr val="tx2"/>
                </a:solidFill>
              </a:rPr>
              <a:t>- </a:t>
            </a:r>
            <a:r>
              <a:rPr lang="ru-RU" sz="2000" b="1" i="1">
                <a:solidFill>
                  <a:srgbClr val="990F30"/>
                </a:solidFill>
              </a:rPr>
              <a:t>мультипроекты</a:t>
            </a:r>
            <a:r>
              <a:rPr lang="ru-RU" sz="2000" b="1">
                <a:solidFill>
                  <a:schemeClr val="tx2"/>
                </a:solidFill>
              </a:rPr>
              <a:t> (мультипроект – проект, состоящий из нескольких технологически зависимых проектов, объединенных общими ресурсами);</a:t>
            </a:r>
          </a:p>
          <a:p>
            <a:pPr indent="450850" algn="just" eaLnBrk="0" hangingPunct="0">
              <a:buFont typeface="Wingdings" pitchFamily="2" charset="2"/>
              <a:buChar char="Ø"/>
            </a:pPr>
            <a:r>
              <a:rPr lang="ru-RU" sz="2000" b="1">
                <a:solidFill>
                  <a:schemeClr val="tx2"/>
                </a:solidFill>
              </a:rPr>
              <a:t>- </a:t>
            </a:r>
            <a:r>
              <a:rPr lang="ru-RU" sz="2000" b="1" i="1">
                <a:solidFill>
                  <a:srgbClr val="990F30"/>
                </a:solidFill>
              </a:rPr>
              <a:t>программы</a:t>
            </a:r>
            <a:r>
              <a:rPr lang="ru-RU" sz="2000" b="1">
                <a:solidFill>
                  <a:schemeClr val="tx2"/>
                </a:solidFill>
              </a:rPr>
              <a:t> (программа – комплекс операций </a:t>
            </a:r>
            <a:r>
              <a:rPr lang="ru-RU" sz="2000" b="1" i="1">
                <a:solidFill>
                  <a:srgbClr val="990F30"/>
                </a:solidFill>
              </a:rPr>
              <a:t>(мероприятий, проектов),</a:t>
            </a:r>
            <a:r>
              <a:rPr lang="ru-RU" sz="2000" b="1">
                <a:solidFill>
                  <a:schemeClr val="tx2"/>
                </a:solidFill>
              </a:rPr>
              <a:t> увязанных технологически, ресурсно и организационно и обеспечивающих достижение поставленной цели);</a:t>
            </a:r>
          </a:p>
          <a:p>
            <a:pPr indent="450850" algn="just" eaLnBrk="0" hangingPunct="0">
              <a:buFont typeface="Wingdings" pitchFamily="2" charset="2"/>
              <a:buChar char="Ø"/>
            </a:pPr>
            <a:r>
              <a:rPr lang="ru-RU" sz="2000" b="1">
                <a:solidFill>
                  <a:schemeClr val="tx2"/>
                </a:solidFill>
              </a:rPr>
              <a:t>- </a:t>
            </a:r>
            <a:r>
              <a:rPr lang="ru-RU" sz="2000" b="1" i="1">
                <a:solidFill>
                  <a:srgbClr val="990F30"/>
                </a:solidFill>
              </a:rPr>
              <a:t>портфели проектов</a:t>
            </a:r>
            <a:r>
              <a:rPr lang="ru-RU" sz="2000" b="1">
                <a:solidFill>
                  <a:schemeClr val="tx2"/>
                </a:solidFill>
              </a:rPr>
              <a:t> (набор не обязательно технологически зависимых проектов, реализуемый организацией в условиях ресурсных ограничений и обеспечивающий достижение ее стратегических целей); дает возможность менять очередность реализации проектов и приступать к реализации портфеля при  минимальном количестве ресурсов.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203575" y="0"/>
            <a:ext cx="2808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>
                <a:solidFill>
                  <a:srgbClr val="054B1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Класс проекта</a:t>
            </a: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431800" y="423863"/>
            <a:ext cx="87487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i="1">
                <a:solidFill>
                  <a:srgbClr val="990F30"/>
                </a:solidFill>
              </a:rPr>
              <a:t>Класс  проекта определяется в зависимости от масштаба и степени взаимозависимости целенаправленных изменений.</a:t>
            </a:r>
            <a:r>
              <a:rPr lang="ru-RU"/>
              <a:t> </a:t>
            </a: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69633" name="Рисунок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781050"/>
            <a:ext cx="6886575" cy="5972175"/>
          </a:xfrm>
          <a:prstGeom prst="rect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</p:pic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285750" y="188913"/>
            <a:ext cx="83581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 algn="ctr">
              <a:defRPr/>
            </a:pPr>
            <a:r>
              <a:rPr lang="ru-RU" sz="2800" b="1">
                <a:solidFill>
                  <a:srgbClr val="054B1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Структура проекта введения ФГОС НО</a:t>
            </a:r>
            <a:endParaRPr lang="ru-RU" sz="2800">
              <a:solidFill>
                <a:srgbClr val="054B1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</TotalTime>
  <Words>2505</Words>
  <Application>Microsoft Office PowerPoint</Application>
  <PresentationFormat>Экран (4:3)</PresentationFormat>
  <Paragraphs>380</Paragraphs>
  <Slides>31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Начальная</vt:lpstr>
      <vt:lpstr>УПРАВЛЕНИЕ ВВЕДЕНИЕМ ФГОС   Немова Н.В.,  советник ректора по инновационной деятельности и развитию АПК и ППРО, к.п.наук, профессор</vt:lpstr>
      <vt:lpstr>Инновационный характер стандарта</vt:lpstr>
      <vt:lpstr>ПРОБЛЕМЫ ВВЕДЕНИЯ И РЕАЛИЗАЦИИ ФГОС</vt:lpstr>
      <vt:lpstr>Причины возникновения проектной технологии</vt:lpstr>
      <vt:lpstr>Слайд 5</vt:lpstr>
      <vt:lpstr>Слайд 6</vt:lpstr>
      <vt:lpstr>Слайд 7</vt:lpstr>
      <vt:lpstr>Слайд 8</vt:lpstr>
      <vt:lpstr>Слайд 9</vt:lpstr>
      <vt:lpstr>Последовательность шагов проектной технологии введения ФГОС в школе</vt:lpstr>
      <vt:lpstr>     ОПРЕДЕЛЕНИЕ ПЕРЕЧНЯ ЕДИНИЧНЫХ ПРОЕКТОВ  ПО ВВЕДЕНИЮ ФГОС</vt:lpstr>
      <vt:lpstr>Слайд 12</vt:lpstr>
      <vt:lpstr>Слайд 13</vt:lpstr>
      <vt:lpstr>Слайд 14</vt:lpstr>
      <vt:lpstr>Слайд 15</vt:lpstr>
      <vt:lpstr>Понятие системы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 Разработка  содержания и  планов реализации единичных проектов</vt:lpstr>
      <vt:lpstr>Слайд 26</vt:lpstr>
      <vt:lpstr>Слайд 27</vt:lpstr>
      <vt:lpstr>Слайд 28</vt:lpstr>
      <vt:lpstr>Слайд 29</vt:lpstr>
      <vt:lpstr>Слайд 30</vt:lpstr>
      <vt:lpstr>Слайд 31</vt:lpstr>
    </vt:vector>
  </TitlesOfParts>
  <Company>АПК и ППРО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filenkova</dc:creator>
  <cp:lastModifiedBy>Natalia</cp:lastModifiedBy>
  <cp:revision>95</cp:revision>
  <dcterms:created xsi:type="dcterms:W3CDTF">2010-05-17T07:41:22Z</dcterms:created>
  <dcterms:modified xsi:type="dcterms:W3CDTF">2010-08-23T08:02:52Z</dcterms:modified>
</cp:coreProperties>
</file>