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38"/>
  </p:notesMasterIdLst>
  <p:sldIdLst>
    <p:sldId id="352" r:id="rId2"/>
    <p:sldId id="350" r:id="rId3"/>
    <p:sldId id="340" r:id="rId4"/>
    <p:sldId id="341" r:id="rId5"/>
    <p:sldId id="342" r:id="rId6"/>
    <p:sldId id="344" r:id="rId7"/>
    <p:sldId id="345" r:id="rId8"/>
    <p:sldId id="346" r:id="rId9"/>
    <p:sldId id="347" r:id="rId10"/>
    <p:sldId id="348" r:id="rId11"/>
    <p:sldId id="338" r:id="rId12"/>
    <p:sldId id="351" r:id="rId13"/>
    <p:sldId id="339" r:id="rId14"/>
    <p:sldId id="330" r:id="rId15"/>
    <p:sldId id="331" r:id="rId16"/>
    <p:sldId id="256" r:id="rId17"/>
    <p:sldId id="262" r:id="rId18"/>
    <p:sldId id="332" r:id="rId19"/>
    <p:sldId id="263" r:id="rId20"/>
    <p:sldId id="260" r:id="rId21"/>
    <p:sldId id="333" r:id="rId22"/>
    <p:sldId id="334" r:id="rId23"/>
    <p:sldId id="278" r:id="rId24"/>
    <p:sldId id="281" r:id="rId25"/>
    <p:sldId id="282" r:id="rId26"/>
    <p:sldId id="292" r:id="rId27"/>
    <p:sldId id="293" r:id="rId28"/>
    <p:sldId id="297" r:id="rId29"/>
    <p:sldId id="298" r:id="rId30"/>
    <p:sldId id="303" r:id="rId31"/>
    <p:sldId id="304" r:id="rId32"/>
    <p:sldId id="305" r:id="rId33"/>
    <p:sldId id="287" r:id="rId34"/>
    <p:sldId id="307" r:id="rId35"/>
    <p:sldId id="319" r:id="rId36"/>
    <p:sldId id="306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>
        <p:scale>
          <a:sx n="100" d="100"/>
          <a:sy n="100" d="100"/>
        </p:scale>
        <p:origin x="-294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1CF77-80BB-46BB-8DA3-414738E65984}" type="datetimeFigureOut">
              <a:rPr lang="ru-RU" smtClean="0"/>
              <a:pPr/>
              <a:t>05.09.2013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141DA-E881-4015-A82F-BB04F255A3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72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052736"/>
            <a:ext cx="7630616" cy="3602831"/>
          </a:xfrm>
        </p:spPr>
        <p:txBody>
          <a:bodyPr>
            <a:normAutofit/>
          </a:bodyPr>
          <a:lstStyle/>
          <a:p>
            <a:r>
              <a:rPr lang="ru-RU" b="1" dirty="0" smtClean="0"/>
              <a:t>Организация </a:t>
            </a:r>
            <a:r>
              <a:rPr lang="ru-RU" b="1" dirty="0"/>
              <a:t>доступной среды в образовательном учреждении для детей с ограниченными возможностями </a:t>
            </a:r>
            <a:r>
              <a:rPr lang="ru-RU" b="1" dirty="0" smtClean="0"/>
              <a:t>здоровья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6574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«Жилая среда с планировочными элементами. Доступными инвалидам» (СП 35-102-2001)</a:t>
            </a:r>
          </a:p>
          <a:p>
            <a:r>
              <a:rPr lang="ru-RU" dirty="0" smtClean="0"/>
              <a:t>«Общественные здания и сооружения, доступные </a:t>
            </a:r>
            <a:r>
              <a:rPr lang="ru-RU" dirty="0" err="1" smtClean="0"/>
              <a:t>маломобильным</a:t>
            </a:r>
            <a:r>
              <a:rPr lang="ru-RU" dirty="0" smtClean="0"/>
              <a:t> посетителям» (СП 35-103-2001)</a:t>
            </a:r>
          </a:p>
          <a:p>
            <a:r>
              <a:rPr lang="ru-RU" dirty="0" smtClean="0"/>
              <a:t>«Интернет-ресурс. Требования доступности для инвалидов по зрению»  ГОСТ Р 52872-2007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Маломобильные</a:t>
            </a:r>
            <a:r>
              <a:rPr lang="ru-RU" dirty="0" smtClean="0"/>
              <a:t> группы населения (МГН)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490063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 smtClean="0"/>
          </a:p>
          <a:p>
            <a:pPr lvl="0"/>
            <a:r>
              <a:rPr lang="ru-RU" dirty="0" smtClean="0"/>
              <a:t>инвалиды с поражением  опорно-двигательного аппарата (включая инвалидов, использующих кресла-коляски);</a:t>
            </a:r>
          </a:p>
          <a:p>
            <a:pPr lvl="0"/>
            <a:r>
              <a:rPr lang="ru-RU" dirty="0" smtClean="0"/>
              <a:t>инвалиды с недостатками зрения и слуха;</a:t>
            </a:r>
          </a:p>
          <a:p>
            <a:pPr lvl="0"/>
            <a:r>
              <a:rPr lang="ru-RU" dirty="0" smtClean="0"/>
              <a:t>лица преклонного возраста (60 лет и стар­</a:t>
            </a:r>
            <a:br>
              <a:rPr lang="ru-RU" dirty="0" smtClean="0"/>
            </a:br>
            <a:r>
              <a:rPr lang="ru-RU" dirty="0" err="1" smtClean="0"/>
              <a:t>ше</a:t>
            </a:r>
            <a:r>
              <a:rPr lang="ru-RU" dirty="0" smtClean="0"/>
              <a:t>);</a:t>
            </a:r>
          </a:p>
          <a:p>
            <a:pPr lvl="0"/>
            <a:r>
              <a:rPr lang="ru-RU" dirty="0" smtClean="0"/>
              <a:t>временно нетрудоспособные;</a:t>
            </a:r>
          </a:p>
          <a:p>
            <a:pPr lvl="0"/>
            <a:r>
              <a:rPr lang="ru-RU" dirty="0" smtClean="0"/>
              <a:t>беременные женщины;</a:t>
            </a:r>
          </a:p>
          <a:p>
            <a:pPr lvl="0"/>
            <a:r>
              <a:rPr lang="ru-RU" dirty="0" smtClean="0"/>
              <a:t>люди с детскими колясками;</a:t>
            </a:r>
          </a:p>
          <a:p>
            <a:pPr lvl="0"/>
            <a:r>
              <a:rPr lang="ru-RU" dirty="0" smtClean="0"/>
              <a:t>дети дошкольного возраста.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международный указатель месторасположения до­ступного для инвалидов входа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268760"/>
            <a:ext cx="4608512" cy="52565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346092"/>
          </a:xfrm>
        </p:spPr>
        <p:txBody>
          <a:bodyPr>
            <a:noAutofit/>
          </a:bodyPr>
          <a:lstStyle/>
          <a:p>
            <a:r>
              <a:rPr lang="ru-RU" sz="2400" dirty="0" smtClean="0"/>
              <a:t>Параметры инвалидной коляски </a:t>
            </a:r>
            <a:br>
              <a:rPr lang="ru-RU" sz="2400" dirty="0" smtClean="0"/>
            </a:br>
            <a:r>
              <a:rPr lang="ru-RU" sz="2400" dirty="0" smtClean="0"/>
              <a:t>ширина – 0,7 м, длина – 1,2м</a:t>
            </a:r>
            <a:br>
              <a:rPr lang="ru-RU" sz="2400" dirty="0" smtClean="0"/>
            </a:br>
            <a:r>
              <a:rPr lang="ru-RU" sz="2400" dirty="0" smtClean="0"/>
              <a:t>Зона для размещения коляски, не менее: </a:t>
            </a:r>
            <a:br>
              <a:rPr lang="ru-RU" sz="2400" dirty="0" smtClean="0"/>
            </a:br>
            <a:r>
              <a:rPr lang="ru-RU" sz="2400" dirty="0" smtClean="0"/>
              <a:t>ширина -0,9м, длина – 1,5м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03648" y="2348880"/>
            <a:ext cx="6480720" cy="3888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Пандус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14282" y="2000240"/>
            <a:ext cx="8501122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Уклон пандуса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143116"/>
            <a:ext cx="742955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Пандусы</a:t>
            </a:r>
            <a:endParaRPr lang="ru-RU" dirty="0"/>
          </a:p>
        </p:txBody>
      </p:sp>
      <p:pic>
        <p:nvPicPr>
          <p:cNvPr id="4" name="Содержимое 3" descr="Методические указания по созданию доступной среды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8"/>
            <a:ext cx="8496944" cy="489654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Лестницы должны дублироваться пандусами,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060848"/>
            <a:ext cx="7920880" cy="45365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6801" name="Rectangle 1"/>
          <p:cNvSpPr>
            <a:spLocks noChangeArrowheads="1"/>
          </p:cNvSpPr>
          <p:nvPr/>
        </p:nvSpPr>
        <p:spPr bwMode="auto">
          <a:xfrm>
            <a:off x="611560" y="96307"/>
            <a:ext cx="784887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</a:rPr>
              <a:t>Ширина выходов из помещений и коридоров на лестничную клетку должна быть не менее 0,9 м.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</a:rPr>
              <a:t>Ширина марша лестниц -           не менее 1,35 м.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</a:rPr>
              <a:t>Ширина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</a:rPr>
              <a:t>проступей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</a:rPr>
              <a:t> лестниц  -   не менее 0,3 м,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</a:rPr>
              <a:t>Высота подъема ступеней -         не более 0,15 м.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  <a:ea typeface="Times New Roman" pitchFamily="18" charset="0"/>
              </a:rPr>
              <a:t>Уклоны лестниц должны быть  не более 1:2.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Лестница</a:t>
            </a:r>
            <a:endParaRPr lang="ru-RU" dirty="0"/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714488"/>
            <a:ext cx="7715304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доль обеих сторон всех лестниц необходимо устанавливать ограждения с поручням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44824"/>
            <a:ext cx="7776864" cy="47971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Рисунок 3" descr="Вдоль обеих сторон всех лестниц необходимо устанавливать ограждения с поручням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76672"/>
            <a:ext cx="7776864" cy="61778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ФЗ  от 24.11.1995 №181 –ФЗ </a:t>
            </a:r>
          </a:p>
          <a:p>
            <a:pPr algn="ctr">
              <a:buNone/>
            </a:pPr>
            <a:r>
              <a:rPr lang="ru-RU" b="1" dirty="0" smtClean="0"/>
              <a:t> (ред.от 01.07.2011)</a:t>
            </a:r>
          </a:p>
          <a:p>
            <a:pPr algn="ctr">
              <a:buNone/>
            </a:pPr>
            <a:r>
              <a:rPr lang="ru-RU" b="1" dirty="0" smtClean="0"/>
              <a:t> «О социальной защите инвалидов в Российской Федерации»  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pic>
        <p:nvPicPr>
          <p:cNvPr id="5" name="Рисунок 4" descr="Лестницы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12776"/>
            <a:ext cx="8496944" cy="45365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5039544" y="1268760"/>
            <a:ext cx="41044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ru-RU" sz="2000" dirty="0" smtClean="0">
              <a:latin typeface="Arial" pitchFamily="34" charset="0"/>
            </a:endParaRPr>
          </a:p>
          <a:p>
            <a:pPr algn="just"/>
            <a:r>
              <a:rPr lang="ru-RU" sz="2000" dirty="0" smtClean="0">
                <a:latin typeface="Verdana" pitchFamily="34" charset="0"/>
              </a:rPr>
              <a:t/>
            </a:r>
            <a:br>
              <a:rPr lang="ru-RU" sz="2000" dirty="0" smtClean="0">
                <a:latin typeface="Verdana" pitchFamily="34" charset="0"/>
              </a:rPr>
            </a:br>
            <a:endParaRPr lang="ru-RU" sz="2000" dirty="0">
              <a:latin typeface="Verdana" pitchFamily="34" charset="0"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Не допустимо</a:t>
            </a:r>
            <a:endParaRPr lang="ru-RU" dirty="0"/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5" y="1785926"/>
            <a:ext cx="6715173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неудобно</a:t>
            </a:r>
            <a:endParaRPr lang="ru-RU" dirty="0"/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857364"/>
            <a:ext cx="7786741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Лифты и подъемник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136904" cy="64087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Лифты и подъемник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7704856" cy="56166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Лифты и подъемник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692696"/>
            <a:ext cx="7128792" cy="49637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5012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САНИТАРНО-ГИГИЕНИЧЕСКИЕ ПОМЕЩЕНИЯ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7992888" cy="57886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АНИТАРНО-ГИГИЕНИЧЕСКИЕ ПОМЕЩЕНИЯ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4664"/>
            <a:ext cx="8136904" cy="60486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БЛАГОУСТРОЙСТВО ПРИЛЕГАЮЩЕЙ ТЕРРИТОРИИ. ПЕШЕХОДНЫЕ ПУТ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20688"/>
            <a:ext cx="8352928" cy="54726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ЛАГОУСТРОЙСТВО ПРИЛЕГАЮЩЕЙ ТЕРРИТОРИИ. ПЕШЕХОДНЫЕ ПУТ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32656"/>
            <a:ext cx="8172400" cy="61206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0" y="332656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000" dirty="0" smtClean="0">
                <a:latin typeface="Verdana" pitchFamily="34" charset="0"/>
              </a:rPr>
              <a:t>.</a:t>
            </a:r>
            <a:endParaRPr lang="ru-RU" sz="2000" dirty="0">
              <a:latin typeface="Verdana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850106"/>
          </a:xfrm>
        </p:spPr>
        <p:txBody>
          <a:bodyPr/>
          <a:lstStyle/>
          <a:p>
            <a:r>
              <a:rPr lang="ru-RU" dirty="0" smtClean="0"/>
              <a:t>Доступная среда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9685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sz="2400" dirty="0" smtClean="0"/>
          </a:p>
          <a:p>
            <a:r>
              <a:rPr lang="ru-RU" sz="2400" dirty="0" smtClean="0"/>
              <a:t>Постановление Правительства РФ от 20.02.2006 №95 (ред. От 30.12.2009) « О   порядке и условиях признания лица инвалидом»</a:t>
            </a:r>
          </a:p>
          <a:p>
            <a:r>
              <a:rPr lang="ru-RU" sz="2400" dirty="0" smtClean="0"/>
              <a:t>Постановление Правительства РФ от 18.07.1996 № 861 (ред.от 01.02.2005) «Об утверждении Порядка воспитания и обучения детей-инвалидов на дому и в негосударственных образовательных учреждениях»</a:t>
            </a:r>
          </a:p>
          <a:p>
            <a:r>
              <a:rPr lang="ru-RU" sz="2400" dirty="0" smtClean="0"/>
              <a:t>Постановление Правительства РФ от 07.04.2008 №240 (ред.от 08.04.2001) «О порядке обеспечения инвалидов техническими средствами реабилитации и отдельных категорий граждан их числа ветеранов протезами (кроме зубных),  </a:t>
            </a:r>
            <a:r>
              <a:rPr lang="ru-RU" sz="2400" dirty="0" err="1" smtClean="0"/>
              <a:t>протезно</a:t>
            </a:r>
            <a:r>
              <a:rPr lang="ru-RU" sz="2400" dirty="0" smtClean="0"/>
              <a:t>-  ортопедическими изделиями»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ПАРКОВ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04664"/>
            <a:ext cx="7528619" cy="58747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АРКОВ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844824"/>
            <a:ext cx="7344816" cy="33123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611560" y="-48390"/>
            <a:ext cx="756084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На открытых индивидуальных автостоянках около учреждений обслуживания следует выделять не менее 10% мест (но не менее одного места) для транспорта инвалидов. Эти места должны обозначаться знаками, принятыми в международной практике        (ст.15 ФЗ №181-ФЗ 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755576" y="5153416"/>
            <a:ext cx="813690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Места для личного автотранспорта инвалидов желательно размещать вблизи входа, доступного для инвалидов, но не далее 50 м, а при жилых зданиях - не далее 100 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АРКОВ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836712"/>
            <a:ext cx="7200800" cy="56886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" y="0"/>
            <a:ext cx="88204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Ширина зоны для парковки автомобиля инвалида должна быть не менее 3,5 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Пути движения</a:t>
            </a:r>
            <a:endParaRPr lang="ru-RU" dirty="0"/>
          </a:p>
        </p:txBody>
      </p:sp>
      <p:pic>
        <p:nvPicPr>
          <p:cNvPr id="3" name="Рисунок 2" descr="Пути движения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412776"/>
            <a:ext cx="6552728" cy="47525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ЕЖДУНАРОДНЫЕ СИМВОЛЫ И ЗНАК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268760"/>
            <a:ext cx="4464496" cy="38164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VI</a:t>
            </a:r>
            <a:r>
              <a:rPr lang="ru-RU" dirty="0" smtClean="0"/>
              <a:t> Международные символы и знаки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44008" y="1196753"/>
            <a:ext cx="44999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А – символ доступности для инвалидов</a:t>
            </a:r>
            <a:br>
              <a:rPr lang="ru-RU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</a:br>
            <a:r>
              <a:rPr lang="ru-RU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Б - символ доступности для людей с нарушением слуха</a:t>
            </a:r>
            <a:br>
              <a:rPr lang="ru-RU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</a:br>
            <a:r>
              <a:rPr lang="ru-RU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В - символ «Телекоммуникационные устройства для людей с нарушением слуха</a:t>
            </a:r>
            <a:br>
              <a:rPr lang="ru-RU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</a:br>
            <a:r>
              <a:rPr lang="ru-RU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1,2 - символ доступности для инвалидов</a:t>
            </a:r>
            <a:br>
              <a:rPr lang="ru-RU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</a:br>
            <a:r>
              <a:rPr lang="ru-RU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3 – место для инвалидов, пожилых с детьми</a:t>
            </a:r>
            <a:br>
              <a:rPr lang="ru-RU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</a:br>
            <a:r>
              <a:rPr lang="ru-RU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4 – эскалатор (подъемник)</a:t>
            </a:r>
            <a:br>
              <a:rPr lang="ru-RU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</a:br>
            <a:r>
              <a:rPr lang="ru-RU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5,6 – туалеты для инвалидов</a:t>
            </a:r>
            <a:br>
              <a:rPr lang="ru-RU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</a:br>
            <a:r>
              <a:rPr lang="ru-RU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7 – лифт для инвалидов</a:t>
            </a:r>
            <a:br>
              <a:rPr lang="ru-RU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</a:br>
            <a:endParaRPr lang="ru-RU" dirty="0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510367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8 – пути эвакуации</a:t>
            </a:r>
            <a:br>
              <a:rPr lang="ru-RU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</a:br>
            <a:r>
              <a:rPr lang="ru-RU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9,10 – вход и выход из помещения</a:t>
            </a:r>
            <a:br>
              <a:rPr lang="ru-RU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</a:br>
            <a:r>
              <a:rPr lang="ru-RU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11 – направление движения, поворот</a:t>
            </a:r>
            <a:br>
              <a:rPr lang="ru-RU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</a:br>
            <a:r>
              <a:rPr lang="ru-RU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</a:rPr>
              <a:t>12 – информационный центр (справочная)</a:t>
            </a:r>
            <a:endParaRPr lang="ru-RU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ЕЖДУНАРОДНЫЕ СИМВОЛЫ И ЗНАК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836712"/>
            <a:ext cx="5832648" cy="43204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1835696" y="5589240"/>
            <a:ext cx="57198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Verdana" pitchFamily="34" charset="0"/>
              </a:rPr>
              <a:t>Указатель мест обслуживания инвалидов</a:t>
            </a:r>
            <a:endParaRPr lang="ru-RU" sz="2000" dirty="0">
              <a:latin typeface="Verdana" pitchFamily="34" charset="0"/>
            </a:endParaRPr>
          </a:p>
        </p:txBody>
      </p:sp>
    </p:spTree>
  </p:cSld>
  <p:clrMapOvr>
    <a:masterClrMapping/>
  </p:clrMapOvr>
  <p:transition spd="med">
    <p:wipe dir="u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 ТРАНСПОРТ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ТРАНСПОРТ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196752"/>
            <a:ext cx="5760640" cy="54726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Постановление Правительства РФ от 25.09.2007 №608 (ред. От 08.04.2011) «О порядке предоставления инвалидам услуг по </a:t>
            </a:r>
            <a:r>
              <a:rPr lang="ru-RU" dirty="0" err="1" smtClean="0"/>
              <a:t>сурдопереводу</a:t>
            </a:r>
            <a:r>
              <a:rPr lang="ru-RU" dirty="0" smtClean="0"/>
              <a:t> за счёт средств федерального бюджета»</a:t>
            </a:r>
          </a:p>
          <a:p>
            <a:r>
              <a:rPr lang="ru-RU" dirty="0" smtClean="0"/>
              <a:t>Постановление Правительства РФ от 30.11.2005 </a:t>
            </a:r>
          </a:p>
          <a:p>
            <a:pPr>
              <a:buNone/>
            </a:pPr>
            <a:r>
              <a:rPr lang="ru-RU" dirty="0" smtClean="0"/>
              <a:t>№ 708 (ред. От 08.04.2011) «Об утверждении Правил обеспечения инвалидов собаками –проводниками, включая выплату ежегодной  денежной компенсации расходов на содержание и ветеринарное обслуживание собак – проводников»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30103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Государственная программа РФ «Доступная среда» на 2011-2015г.г</a:t>
            </a:r>
            <a:br>
              <a:rPr lang="ru-RU" dirty="0" smtClean="0"/>
            </a:br>
            <a:r>
              <a:rPr lang="ru-RU" dirty="0" smtClean="0"/>
              <a:t>Постановление Правительства РФ от 17.03.2011 №175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3016"/>
            <a:ext cx="8229600" cy="2553147"/>
          </a:xfrm>
        </p:spPr>
        <p:txBody>
          <a:bodyPr>
            <a:normAutofit fontScale="92500"/>
          </a:bodyPr>
          <a:lstStyle/>
          <a:p>
            <a:r>
              <a:rPr lang="ru-RU" sz="2800" dirty="0" smtClean="0"/>
              <a:t>Оценка состояния доступности приоритетных объектов и услуг в приоритетных сферах жизнедеятельности инвалидов и других </a:t>
            </a:r>
            <a:r>
              <a:rPr lang="ru-RU" sz="2800" dirty="0" err="1" smtClean="0"/>
              <a:t>маломобильных</a:t>
            </a:r>
            <a:r>
              <a:rPr lang="ru-RU" sz="2800" dirty="0" smtClean="0"/>
              <a:t> групп населения</a:t>
            </a:r>
          </a:p>
          <a:p>
            <a:r>
              <a:rPr lang="ru-RU" sz="2800" dirty="0" smtClean="0"/>
              <a:t>Повышение уровня доступности объектов и услуг в приоритетных сферах жизнедеятельности инвалидов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Областная целевая программа «Доступная среда»  на 2012-2015 годы</a:t>
            </a:r>
            <a:br>
              <a:rPr lang="ru-RU" dirty="0" smtClean="0"/>
            </a:br>
            <a:r>
              <a:rPr lang="ru-RU" dirty="0" smtClean="0"/>
              <a:t>(Постановление правительства ЯО от 10.10.2011 №770)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Письмо </a:t>
            </a:r>
            <a:r>
              <a:rPr lang="ru-RU" dirty="0" err="1" smtClean="0"/>
              <a:t>Минобрнауки</a:t>
            </a:r>
            <a:r>
              <a:rPr lang="ru-RU" dirty="0" smtClean="0"/>
              <a:t> РФ от 10.02.2009 г. №06-100 «О психолого-педагогической поддержке семей с детьми –инвалидами»</a:t>
            </a:r>
          </a:p>
          <a:p>
            <a:r>
              <a:rPr lang="ru-RU" dirty="0" smtClean="0"/>
              <a:t>Письмо </a:t>
            </a:r>
            <a:r>
              <a:rPr lang="ru-RU" dirty="0" err="1" smtClean="0"/>
              <a:t>Минобрнауки</a:t>
            </a:r>
            <a:r>
              <a:rPr lang="ru-RU" dirty="0" smtClean="0"/>
              <a:t> РФ от 18.04.2008 </a:t>
            </a:r>
          </a:p>
          <a:p>
            <a:pPr>
              <a:buNone/>
            </a:pPr>
            <a:r>
              <a:rPr lang="ru-RU" dirty="0" smtClean="0"/>
              <a:t>№ АФ-150/06 «Рекомендации по созданию условий для получения образования детьми с ОВЗ и детьми-инвалидами в субъекте РФ»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Приказ Минобразования и науки РФ от 21.09.2009 г №341 «Требования к оснащению рабочих мест для детей – инвалидов и педагогических работников, а также центров дистанционного образования детей-инвалидов компьютерным, телекоммуникационным и специализированным оборудованием и программным обеспечением»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Технические регламенты и стандарты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ru-RU" dirty="0" smtClean="0"/>
              <a:t>Доступность зданий и сооружений для </a:t>
            </a:r>
            <a:r>
              <a:rPr lang="ru-RU" dirty="0" err="1" smtClean="0"/>
              <a:t>маломобильных</a:t>
            </a:r>
            <a:r>
              <a:rPr lang="ru-RU" dirty="0" smtClean="0"/>
              <a:t> групп населения» (</a:t>
            </a:r>
            <a:r>
              <a:rPr lang="ru-RU" dirty="0" err="1" smtClean="0"/>
              <a:t>СНиП</a:t>
            </a:r>
            <a:r>
              <a:rPr lang="ru-RU" dirty="0" smtClean="0"/>
              <a:t> 35-01-2001)</a:t>
            </a:r>
          </a:p>
          <a:p>
            <a:r>
              <a:rPr lang="ru-RU" dirty="0" smtClean="0"/>
              <a:t>«Проектирование среды жизнедеятельности с учётом потребностей инвалидов и МГН»  (ВСН 62-91*)</a:t>
            </a:r>
          </a:p>
          <a:p>
            <a:r>
              <a:rPr lang="ru-RU" dirty="0" smtClean="0"/>
              <a:t>Проектирование зданий и сооружений с учётом доступности МГН. Общие положения» (СП 35-101-2001)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806</TotalTime>
  <Words>555</Words>
  <Application>Microsoft Office PowerPoint</Application>
  <PresentationFormat>Экран (4:3)</PresentationFormat>
  <Paragraphs>65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Тема Office</vt:lpstr>
      <vt:lpstr>Организация доступной среды в образовательном учреждении для детей с ограниченными возможностями здоровья</vt:lpstr>
      <vt:lpstr>Презентация PowerPoint</vt:lpstr>
      <vt:lpstr>Доступная среда</vt:lpstr>
      <vt:lpstr>Презентация PowerPoint</vt:lpstr>
      <vt:lpstr>   Государственная программа РФ «Доступная среда» на 2011-2015г.г Постановление Правительства РФ от 17.03.2011 №175  </vt:lpstr>
      <vt:lpstr>           Областная целевая программа «Доступная среда»  на 2012-2015 годы (Постановление правительства ЯО от 10.10.2011 №770)  </vt:lpstr>
      <vt:lpstr>Презентация PowerPoint</vt:lpstr>
      <vt:lpstr>Презентация PowerPoint</vt:lpstr>
      <vt:lpstr>Технические регламенты и стандарты</vt:lpstr>
      <vt:lpstr>Презентация PowerPoint</vt:lpstr>
      <vt:lpstr>Маломобильные группы населения (МГН)</vt:lpstr>
      <vt:lpstr>международный указатель месторасположения до­ступного для инвалидов входа </vt:lpstr>
      <vt:lpstr>Параметры инвалидной коляски  ширина – 0,7 м, длина – 1,2м Зона для размещения коляски, не менее:  ширина -0,9м, длина – 1,5м </vt:lpstr>
      <vt:lpstr>Пандус</vt:lpstr>
      <vt:lpstr>Уклон пандуса</vt:lpstr>
      <vt:lpstr>Пандусы</vt:lpstr>
      <vt:lpstr>Презентация PowerPoint</vt:lpstr>
      <vt:lpstr>Лестница</vt:lpstr>
      <vt:lpstr>Презентация PowerPoint</vt:lpstr>
      <vt:lpstr>Презентация PowerPoint</vt:lpstr>
      <vt:lpstr>Не допустимо</vt:lpstr>
      <vt:lpstr>неудобно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 </vt:lpstr>
      <vt:lpstr>Презентация PowerPoint</vt:lpstr>
      <vt:lpstr> </vt:lpstr>
      <vt:lpstr>Презентация PowerPoint</vt:lpstr>
      <vt:lpstr>Презентация PowerPoint</vt:lpstr>
      <vt:lpstr>Пути движения</vt:lpstr>
      <vt:lpstr>VI Международные символы и знаки</vt:lpstr>
      <vt:lpstr>Презентация PowerPoint</vt:lpstr>
      <vt:lpstr> ТРАНСПОРТ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Пандусы</dc:title>
  <dc:creator>User2</dc:creator>
  <cp:lastModifiedBy>Елена Станиславовна Червякова</cp:lastModifiedBy>
  <cp:revision>77</cp:revision>
  <dcterms:modified xsi:type="dcterms:W3CDTF">2013-09-05T10:21:19Z</dcterms:modified>
</cp:coreProperties>
</file>