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99" r:id="rId4"/>
    <p:sldId id="257" r:id="rId5"/>
    <p:sldId id="298" r:id="rId6"/>
    <p:sldId id="259" r:id="rId7"/>
    <p:sldId id="260" r:id="rId8"/>
    <p:sldId id="295" r:id="rId9"/>
    <p:sldId id="262" r:id="rId10"/>
    <p:sldId id="261" r:id="rId11"/>
    <p:sldId id="263" r:id="rId12"/>
    <p:sldId id="265" r:id="rId13"/>
    <p:sldId id="264" r:id="rId14"/>
    <p:sldId id="300" r:id="rId15"/>
    <p:sldId id="266" r:id="rId16"/>
    <p:sldId id="290" r:id="rId17"/>
    <p:sldId id="268" r:id="rId18"/>
    <p:sldId id="287" r:id="rId19"/>
    <p:sldId id="269" r:id="rId20"/>
    <p:sldId id="271" r:id="rId21"/>
    <p:sldId id="273" r:id="rId22"/>
    <p:sldId id="297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92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4F723-64B6-4B65-B504-CED54E2AF33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AEB946-CD70-4EA7-830E-E077B95322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6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72ABE-97CB-467D-BCE2-DB1B6A0030BD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1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6A78-66E3-49EA-84AB-1AF0A0B05D7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C578B-490B-4265-87E8-A16452B7F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39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5539-0CB2-44BA-943C-9B627509C89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07387-744E-4F0B-9E76-4CE1AC353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43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D44-E3F4-4B83-BBE8-91A2D3064F1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FD48-C519-4B02-9313-11C3601CF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90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50825" y="620713"/>
            <a:ext cx="8893175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68174F-3849-4498-83AA-110A9FCB5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19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B3DC1-4E55-4D05-8668-97C0D79C7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25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4EB89-F6D7-45D4-831B-995D22592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96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43FE5-45D6-46BD-9AB3-B2C658694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62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952EA-250A-4A65-955E-CCB239066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79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2DCFA-F963-4469-B538-FFDDDE92B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84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6FCF3-514F-4A24-BCA4-3F23D561E0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56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E610-ECDF-4CA8-B4B5-5F50B794F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8BA9-7B19-4F8B-91B6-AFB371F2078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A899-C6F7-4DBB-A6FD-30D8FECEA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71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44E6D-F1E8-4941-BFC6-ECBF2DBEE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01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B366F-EA36-4750-80C5-D893ADF40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22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205E1-E5FB-4AD5-9115-4E91F626F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75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BCEC0-ADEF-492D-BA76-3B94D3580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83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F8CF3-B391-475D-A329-28AB95904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44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F2F53-7C1E-4519-BE0C-C7996A28F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9022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FB264-EE1B-4F07-8CE9-4DC940AA0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8853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52BF-C5DB-4F7B-8F9B-62E83E5FED6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AED0D-B4A8-412E-9AF7-FEAC791BF6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03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0960-2E9B-448F-8357-77E922A90E2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6AB5E-12ED-4F07-A1AD-E80D8AB47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36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400F-C3E0-4E1C-817D-189624B1C91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FF605-41BF-4A0F-8CB5-E0D610677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2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7009-D1CB-4499-BE40-3643BEDB139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D7A-DFA0-4D5F-AAD0-C93D7E4E2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57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13B-AADA-4985-9DF2-332C5B7D9C9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C6E1B-82D1-42E4-8ED1-50A51C47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10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D543-553C-47BE-A5E2-8B005FCB8D4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F9E8-92E2-4B5B-AC2A-0FD0B2969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8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F336-0453-496A-B0E4-BA4282BAD2BA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32C90-E92D-432C-9D53-89C3E388E8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18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D4F8D-9101-4EB3-9B1D-112B655013EC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17FD7E0-1E98-4CE6-9358-C4D52042A2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1DE2BCDF-B368-47C7-A0F1-F449DA9D50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%201..ppt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&#1057;&#1054;&#1041;&#1040;&#1050;&#1040;.ppt" TargetMode="External"/><Relationship Id="rId5" Type="http://schemas.openxmlformats.org/officeDocument/2006/relationships/hyperlink" Target="&#1089;&#1090;&#1088;&#1086;&#1077;&#1085;&#1080;&#1077;%20&#1083;&#1080;&#1096;&#1072;&#1081;&#1085;&#1080;&#1082;&#1086;&#1074;.WMV" TargetMode="External"/><Relationship Id="rId4" Type="http://schemas.openxmlformats.org/officeDocument/2006/relationships/hyperlink" Target="&#1090;&#1077;&#1089;&#1090;%20&#1087;&#1086;%20&#1090;&#1077;&#1084;&#1077;%20&#1051;&#1048;&#1064;&#1040;&#1049;&#1053;&#1048;&#1050;&#1048;.x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%201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hyperlink" Target="&#1088;&#1080;&#1089;&#1091;&#1085;&#1082;&#1080;,%20&#1089;&#1093;&#1077;&#1084;&#1099;.ppt" TargetMode="External"/><Relationship Id="rId4" Type="http://schemas.openxmlformats.org/officeDocument/2006/relationships/hyperlink" Target="&#1060;&#1051;&#1045;&#1064;-&#1040;&#1053;&#1048;&#1052;&#1040;&#1062;&#1048;&#1071;%20&#1041;&#1072;&#1082;&#1090;&#1077;&#1088;&#1080;&#1086;&#1092;&#1072;&#1075;&#1080;(pl)-.sw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88;&#1077;&#1047;-&#1058;&#1067;%20&#1054;&#1051;&#1048;&#1052;&#1055;&#1048;&#1040;&#1044;%20&#1055;&#1054;&#1044;&#1056;&#1054;&#1041;&#1053;&#1054;.ppt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&#1083;&#1080;&#1089;&#1090;&#1086;&#1074;&#1082;&#1072;%20&#1087;&#1086;%20&#1101;&#1082;&#1086;&#1083;&#1086;&#1075;&#1080;&#1080;.doc" TargetMode="External"/><Relationship Id="rId5" Type="http://schemas.openxmlformats.org/officeDocument/2006/relationships/image" Target="../media/image24.jpeg"/><Relationship Id="rId4" Type="http://schemas.openxmlformats.org/officeDocument/2006/relationships/hyperlink" Target="&#1092;&#1086;&#1090;&#1086;&#1088;&#1077;&#1087;&#1086;&#1088;&#1090;&#1072;&#1078;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hyperlink" Target="&#1057;&#1087;&#1080;&#1076;.pu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88;&#1077;&#1047;-&#1058;&#1067;%20&#1054;&#1051;&#1048;&#1052;&#1055;&#1048;&#1040;&#1044;%20&#1055;&#1054;&#1044;&#1056;&#1054;&#1041;&#1053;&#1054;.ppt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000500" y="1341438"/>
            <a:ext cx="48926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Кузнецова Наталья Михайловна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Учитель биологии</a:t>
            </a:r>
            <a:endParaRPr lang="ru-RU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высшей квалификационной категории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МОУ Первомайской СОШ 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Первомайского района 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Ярославской области</a:t>
            </a:r>
          </a:p>
        </p:txBody>
      </p:sp>
      <p:grpSp>
        <p:nvGrpSpPr>
          <p:cNvPr id="6148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6151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5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6159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  <p:pic>
            <p:nvPicPr>
              <p:cNvPr id="6160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  <p:sp>
            <p:nvSpPr>
              <p:cNvPr id="6162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5" descr="F:\DSCN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643063"/>
            <a:ext cx="29718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6150" name="Прямоугольник 17"/>
          <p:cNvSpPr>
            <a:spLocks noChangeArrowheads="1"/>
          </p:cNvSpPr>
          <p:nvPr/>
        </p:nvSpPr>
        <p:spPr bwMode="auto">
          <a:xfrm>
            <a:off x="2000250" y="214313"/>
            <a:ext cx="585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Georgia" panose="02040502050405020303" pitchFamily="18" charset="0"/>
              </a:rPr>
              <a:t>Всероссийский конкурс «Учитель года – 2015»</a:t>
            </a:r>
            <a:endParaRPr lang="ru-RU" altLang="ru-RU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Organization Chart 2"/>
          <p:cNvGrpSpPr>
            <a:grpSpLocks noChangeAspect="1"/>
          </p:cNvGrpSpPr>
          <p:nvPr/>
        </p:nvGrpSpPr>
        <p:grpSpPr bwMode="auto">
          <a:xfrm>
            <a:off x="457200" y="428625"/>
            <a:ext cx="8064500" cy="4286250"/>
            <a:chOff x="288" y="192"/>
            <a:chExt cx="2880" cy="709"/>
          </a:xfrm>
        </p:grpSpPr>
        <p:cxnSp>
          <p:nvCxnSpPr>
            <p:cNvPr id="15364" name="_s4100"/>
            <p:cNvCxnSpPr>
              <a:cxnSpLocks noChangeShapeType="1"/>
              <a:stCxn id="12" idx="0"/>
              <a:endCxn id="15367" idx="2"/>
            </p:cNvCxnSpPr>
            <p:nvPr/>
          </p:nvCxnSpPr>
          <p:spPr bwMode="auto">
            <a:xfrm rot="16200000" flipV="1">
              <a:off x="2173" y="50"/>
              <a:ext cx="133" cy="9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5" name="_s4101"/>
            <p:cNvCxnSpPr>
              <a:cxnSpLocks noChangeShapeType="1"/>
              <a:stCxn id="11" idx="0"/>
              <a:endCxn id="15367" idx="2"/>
            </p:cNvCxnSpPr>
            <p:nvPr/>
          </p:nvCxnSpPr>
          <p:spPr bwMode="auto">
            <a:xfrm rot="5400000" flipH="1" flipV="1">
              <a:off x="1669" y="539"/>
              <a:ext cx="133" cy="1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6" name="_s4102"/>
            <p:cNvCxnSpPr>
              <a:cxnSpLocks noChangeShapeType="1"/>
              <a:stCxn id="10" idx="0"/>
              <a:endCxn id="15367" idx="2"/>
            </p:cNvCxnSpPr>
            <p:nvPr/>
          </p:nvCxnSpPr>
          <p:spPr bwMode="auto">
            <a:xfrm rot="5400000" flipH="1" flipV="1">
              <a:off x="1165" y="35"/>
              <a:ext cx="133" cy="102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7" name="_s4103"/>
            <p:cNvSpPr>
              <a:spLocks noChangeArrowheads="1"/>
            </p:cNvSpPr>
            <p:nvPr/>
          </p:nvSpPr>
          <p:spPr bwMode="auto">
            <a:xfrm>
              <a:off x="1296" y="192"/>
              <a:ext cx="895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b="1" i="1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ru-RU" altLang="ru-RU" sz="2000" b="1">
                  <a:solidFill>
                    <a:srgbClr val="00206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ИКТ в образовательно-</a:t>
              </a:r>
            </a:p>
            <a:p>
              <a:pPr algn="ctr" eaLnBrk="1" hangingPunct="1"/>
              <a:r>
                <a:rPr lang="ru-RU" altLang="ru-RU" sz="2000" b="1">
                  <a:solidFill>
                    <a:srgbClr val="00206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воспитательном </a:t>
              </a:r>
            </a:p>
            <a:p>
              <a:pPr algn="ctr" eaLnBrk="1" hangingPunct="1"/>
              <a:r>
                <a:rPr lang="ru-RU" altLang="ru-RU" sz="2000" b="1">
                  <a:solidFill>
                    <a:srgbClr val="00206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процессе</a:t>
              </a:r>
            </a:p>
            <a:p>
              <a:pPr algn="ctr" eaLnBrk="1" hangingPunct="1"/>
              <a:endParaRPr lang="ru-RU" altLang="ru-RU" sz="3700">
                <a:solidFill>
                  <a:srgbClr val="00CC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_s4104"/>
            <p:cNvSpPr>
              <a:spLocks noChangeArrowheads="1"/>
            </p:cNvSpPr>
            <p:nvPr/>
          </p:nvSpPr>
          <p:spPr bwMode="auto">
            <a:xfrm>
              <a:off x="288" y="6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Учебная </a:t>
              </a: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деятельность</a:t>
              </a:r>
              <a:endParaRPr lang="ru-RU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  <p:sp>
          <p:nvSpPr>
            <p:cNvPr id="11" name="_s4105"/>
            <p:cNvSpPr>
              <a:spLocks noChangeArrowheads="1"/>
            </p:cNvSpPr>
            <p:nvPr/>
          </p:nvSpPr>
          <p:spPr bwMode="auto">
            <a:xfrm>
              <a:off x="1296" y="6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1900" b="1" dirty="0">
                <a:solidFill>
                  <a:srgbClr val="663300"/>
                </a:solidFill>
                <a:latin typeface="+mn-lt"/>
                <a:cs typeface="Arial" charset="0"/>
              </a:endParaRP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Подготовка </a:t>
              </a: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к аттестации</a:t>
              </a: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(ЕГЭ)</a:t>
              </a:r>
            </a:p>
            <a:p>
              <a:pPr algn="ctr">
                <a:defRPr/>
              </a:pPr>
              <a:endParaRPr lang="ru-RU" sz="33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12" name="_s4106"/>
            <p:cNvSpPr>
              <a:spLocks noChangeArrowheads="1"/>
            </p:cNvSpPr>
            <p:nvPr/>
          </p:nvSpPr>
          <p:spPr bwMode="auto">
            <a:xfrm>
              <a:off x="2304" y="6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9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Внеучебная</a:t>
              </a:r>
              <a:endParaRPr lang="ru-RU" sz="19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внеурочная </a:t>
              </a:r>
            </a:p>
            <a:p>
              <a:pPr algn="ctr">
                <a:defRPr/>
              </a:pPr>
              <a:r>
                <a:rPr lang="ru-RU" sz="19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cs typeface="Arial" charset="0"/>
                </a:rPr>
                <a:t> деятельность</a:t>
              </a:r>
              <a:endParaRPr lang="ru-RU" sz="19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</p:grpSp>
      <p:pic>
        <p:nvPicPr>
          <p:cNvPr id="15363" name="Picture 15" descr="J0343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29188"/>
            <a:ext cx="31051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16937"/>
            <a:ext cx="3875441" cy="28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79388" y="188913"/>
            <a:ext cx="8785225" cy="2735262"/>
            <a:chOff x="891" y="1296"/>
            <a:chExt cx="3888" cy="720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3519" y="900"/>
              <a:ext cx="144" cy="1512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15" y="1404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11" y="1404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07" y="900"/>
              <a:ext cx="144" cy="1512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2403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Georgia" panose="02040502050405020303" pitchFamily="18" charset="0"/>
                </a:rPr>
                <a:t>ИКТ на разных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Georgia" panose="02040502050405020303" pitchFamily="18" charset="0"/>
                </a:rPr>
                <a:t>этапах урока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891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3" action="ppaction://hlinkpres?slideindex=1&amp;slidetitle="/>
                </a:rPr>
                <a:t>Демонстра-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3" action="ppaction://hlinkpres?slideindex=1&amp;slidetitle="/>
                </a:rPr>
                <a:t>ционный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3" action="ppaction://hlinkpres?slideindex=1&amp;slidetitle="/>
                </a:rPr>
                <a:t>материал к уроку</a:t>
              </a:r>
              <a:endParaRPr kumimoji="0" lang="ru-RU" altLang="ru-RU" sz="17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899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Повторение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Контроль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знаний</a:t>
              </a:r>
              <a:endParaRPr kumimoji="0" lang="ru-RU" altLang="ru-RU" sz="17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907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file"/>
                </a:rPr>
                <a:t>Изучение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file"/>
                </a:rPr>
                <a:t>нового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file"/>
                </a:rPr>
                <a:t>материала</a:t>
              </a:r>
              <a:endParaRPr kumimoji="0" lang="ru-RU" altLang="ru-RU" sz="17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3915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6" action="ppaction://hlinkpres?slideindex=1&amp;slidetitle="/>
                </a:rPr>
                <a:t>Обобщение,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6" action="ppaction://hlinkpres?slideindex=1&amp;slidetitle="/>
                </a:rPr>
                <a:t>закрепление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6" action="ppaction://hlinkpres?slideindex=1&amp;slidetitle="/>
                </a:rPr>
                <a:t>знаний</a:t>
              </a:r>
              <a:endParaRPr kumimoji="0" lang="ru-RU" altLang="ru-RU" sz="17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6575" name="Picture 15" descr="DSCN18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86124"/>
            <a:ext cx="3746500" cy="2809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23" descr="Фотка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86157"/>
            <a:ext cx="3971666" cy="292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0" y="228600"/>
            <a:ext cx="9144000" cy="2624138"/>
            <a:chOff x="1152" y="1296"/>
            <a:chExt cx="4895" cy="720"/>
          </a:xfrm>
        </p:grpSpPr>
        <p:cxnSp>
          <p:nvCxnSpPr>
            <p:cNvPr id="2052" name="_s2052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4536" y="648"/>
              <a:ext cx="144" cy="2016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4032" y="1152"/>
              <a:ext cx="144" cy="1008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529" y="1655"/>
              <a:ext cx="144" cy="1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3024" y="1152"/>
              <a:ext cx="144" cy="1008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520" y="648"/>
              <a:ext cx="144" cy="2016"/>
            </a:xfrm>
            <a:prstGeom prst="bentConnector3">
              <a:avLst>
                <a:gd name="adj1" fmla="val 220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7"/>
            <p:cNvSpPr>
              <a:spLocks noChangeArrowheads="1"/>
            </p:cNvSpPr>
            <p:nvPr/>
          </p:nvSpPr>
          <p:spPr bwMode="auto">
            <a:xfrm>
              <a:off x="3167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anose="02040502050405020303" pitchFamily="18" charset="0"/>
                </a:rPr>
                <a:t>ИКТ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anose="02040502050405020303" pitchFamily="18" charset="0"/>
                </a:rPr>
                <a:t>на уроке</a:t>
              </a:r>
            </a:p>
          </p:txBody>
        </p:sp>
        <p:sp>
          <p:nvSpPr>
            <p:cNvPr id="4" name="_s2058"/>
            <p:cNvSpPr>
              <a:spLocks noChangeArrowheads="1"/>
            </p:cNvSpPr>
            <p:nvPr/>
          </p:nvSpPr>
          <p:spPr bwMode="auto"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3" action="ppaction://hlinkfile"/>
                </a:rPr>
                <a:t>Видео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3" action="ppaction://hlinkfile"/>
                </a:rPr>
                <a:t>фильмы</a:t>
              </a: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5" name="_s2059"/>
            <p:cNvSpPr>
              <a:spLocks noChangeArrowheads="1"/>
            </p:cNvSpPr>
            <p:nvPr/>
          </p:nvSpPr>
          <p:spPr bwMode="auto">
            <a:xfrm>
              <a:off x="2160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Анимаци-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онные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4" action="ppaction://hlinkfile"/>
                </a:rPr>
                <a:t>модели</a:t>
              </a: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6" name="_s2060"/>
            <p:cNvSpPr>
              <a:spLocks noChangeArrowheads="1"/>
            </p:cNvSpPr>
            <p:nvPr/>
          </p:nvSpPr>
          <p:spPr bwMode="auto">
            <a:xfrm>
              <a:off x="3168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Электрон-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ные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фотографии</a:t>
              </a:r>
            </a:p>
          </p:txBody>
        </p:sp>
        <p:sp>
          <p:nvSpPr>
            <p:cNvPr id="7" name="_s2061"/>
            <p:cNvSpPr>
              <a:spLocks noChangeArrowheads="1"/>
            </p:cNvSpPr>
            <p:nvPr/>
          </p:nvSpPr>
          <p:spPr bwMode="auto">
            <a:xfrm>
              <a:off x="4176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pres?slideindex=1&amp;slidetitle="/>
                </a:rPr>
                <a:t>Рисунки,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pres?slideindex=1&amp;slidetitle="/>
                </a:rPr>
                <a:t>схемы,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  <a:hlinkClick r:id="rId5" action="ppaction://hlinkpres?slideindex=1&amp;slidetitle="/>
                </a:rPr>
                <a:t> графики</a:t>
              </a: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8" name="_s2062"/>
            <p:cNvSpPr>
              <a:spLocks noChangeArrowheads="1"/>
            </p:cNvSpPr>
            <p:nvPr/>
          </p:nvSpPr>
          <p:spPr bwMode="auto">
            <a:xfrm>
              <a:off x="5184" y="172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900" b="1" i="0" u="none" strike="noStrike" cap="none" normalizeH="0" baseline="0" smtClean="0">
                <a:ln>
                  <a:noFill/>
                </a:ln>
                <a:solidFill>
                  <a:srgbClr val="3A1D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Объекты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живой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sng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Georgia" panose="02040502050405020303" pitchFamily="18" charset="0"/>
                </a:rPr>
                <a:t>природы</a:t>
              </a: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Georgia" panose="02040502050405020303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42002" name="Picture 18" descr="DSCN18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1785" y="3357562"/>
            <a:ext cx="4078366" cy="29860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i="1" smtClean="0">
                <a:latin typeface="Georgia" panose="02040502050405020303" pitchFamily="18" charset="0"/>
              </a:rPr>
              <a:t>1. </a:t>
            </a:r>
            <a:r>
              <a:rPr lang="ru-RU" altLang="ru-RU" sz="2100" b="1" i="1" u="sng" smtClean="0">
                <a:solidFill>
                  <a:srgbClr val="006600"/>
                </a:solidFill>
                <a:latin typeface="Georgia" panose="02040502050405020303" pitchFamily="18" charset="0"/>
              </a:rPr>
              <a:t>Использование мультимедиа учителем:</a:t>
            </a:r>
            <a:r>
              <a:rPr lang="ru-RU" altLang="ru-RU" sz="2100" b="1" smtClean="0">
                <a:solidFill>
                  <a:srgbClr val="00660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smtClean="0">
                <a:solidFill>
                  <a:srgbClr val="006600"/>
                </a:solidFill>
                <a:latin typeface="Georgia" panose="02040502050405020303" pitchFamily="18" charset="0"/>
              </a:rPr>
              <a:t>       отключить звук и попросить ученика прокомментировать процесс, остановить кадр и предложить продолжить дальнейшее протекание процесса, попросить объяснить процесс.</a:t>
            </a:r>
            <a:endParaRPr lang="ru-RU" altLang="ru-RU" sz="2100" i="1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i="1" smtClean="0">
                <a:solidFill>
                  <a:srgbClr val="006600"/>
                </a:solidFill>
                <a:latin typeface="Georgia" panose="02040502050405020303" pitchFamily="18" charset="0"/>
              </a:rPr>
              <a:t>2. </a:t>
            </a:r>
            <a:r>
              <a:rPr lang="ru-RU" altLang="ru-RU" sz="2100" b="1" i="1" u="sng" smtClean="0">
                <a:solidFill>
                  <a:srgbClr val="006600"/>
                </a:solidFill>
                <a:latin typeface="Georgia" panose="02040502050405020303" pitchFamily="18" charset="0"/>
              </a:rPr>
              <a:t>Использование компьютера учениками:</a:t>
            </a:r>
            <a:r>
              <a:rPr lang="ru-RU" altLang="ru-RU" sz="2100" b="1" smtClean="0">
                <a:solidFill>
                  <a:srgbClr val="006600"/>
                </a:solidFill>
                <a:latin typeface="Georgia" panose="02040502050405020303" pitchFamily="18" charset="0"/>
              </a:rPr>
              <a:t> при </a:t>
            </a:r>
            <a:r>
              <a:rPr lang="ru-RU" altLang="ru-RU" sz="2100" smtClean="0">
                <a:solidFill>
                  <a:srgbClr val="006600"/>
                </a:solidFill>
                <a:latin typeface="Georgia" panose="02040502050405020303" pitchFamily="18" charset="0"/>
              </a:rPr>
              <a:t>изучении текстового материала можно заполнить таблицу, составить краткий конспект, найти ответ на вопрос.</a:t>
            </a:r>
            <a:endParaRPr lang="ru-RU" altLang="ru-RU" sz="2100" i="1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i="1" smtClean="0">
                <a:solidFill>
                  <a:srgbClr val="006600"/>
                </a:solidFill>
                <a:latin typeface="Georgia" panose="02040502050405020303" pitchFamily="18" charset="0"/>
              </a:rPr>
              <a:t>3. </a:t>
            </a:r>
            <a:r>
              <a:rPr lang="ru-RU" altLang="ru-RU" sz="2100" b="1" i="1" u="sng" smtClean="0">
                <a:solidFill>
                  <a:srgbClr val="006600"/>
                </a:solidFill>
                <a:latin typeface="Georgia" panose="02040502050405020303" pitchFamily="18" charset="0"/>
              </a:rPr>
              <a:t>Контроль знаний: тесты с самопроверкой.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i="1" smtClean="0">
                <a:solidFill>
                  <a:srgbClr val="006600"/>
                </a:solidFill>
                <a:latin typeface="Georgia" panose="02040502050405020303" pitchFamily="18" charset="0"/>
              </a:rPr>
              <a:t>4. </a:t>
            </a:r>
            <a:r>
              <a:rPr lang="ru-RU" altLang="ru-RU" sz="2100" b="1" i="1" u="sng" smtClean="0">
                <a:solidFill>
                  <a:srgbClr val="006600"/>
                </a:solidFill>
                <a:latin typeface="Georgia" panose="02040502050405020303" pitchFamily="18" charset="0"/>
              </a:rPr>
              <a:t>Выступление школьников с мультимедийной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i="1" smtClean="0">
                <a:solidFill>
                  <a:srgbClr val="006600"/>
                </a:solidFill>
                <a:latin typeface="Georgia" panose="02040502050405020303" pitchFamily="18" charset="0"/>
              </a:rPr>
              <a:t>      </a:t>
            </a:r>
            <a:r>
              <a:rPr lang="ru-RU" altLang="ru-RU" sz="2100" b="1" i="1" u="sng" smtClean="0">
                <a:solidFill>
                  <a:srgbClr val="006600"/>
                </a:solidFill>
                <a:latin typeface="Georgia" panose="02040502050405020303" pitchFamily="18" charset="0"/>
              </a:rPr>
              <a:t>презентацией</a:t>
            </a:r>
            <a:r>
              <a:rPr lang="ru-RU" altLang="ru-RU" sz="2100" b="1" smtClean="0">
                <a:solidFill>
                  <a:srgbClr val="00660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smtClean="0">
                <a:solidFill>
                  <a:srgbClr val="006600"/>
                </a:solidFill>
                <a:latin typeface="Georgia" panose="02040502050405020303" pitchFamily="18" charset="0"/>
              </a:rPr>
              <a:t>       </a:t>
            </a:r>
            <a:r>
              <a:rPr lang="ru-RU" altLang="ru-RU" sz="2100" smtClean="0">
                <a:solidFill>
                  <a:srgbClr val="006600"/>
                </a:solidFill>
                <a:latin typeface="Georgia" panose="02040502050405020303" pitchFamily="18" charset="0"/>
              </a:rPr>
              <a:t>развивает речь, мышление, память, учит конкретизировать, выделять главное, устанавливать логические связи.</a:t>
            </a:r>
          </a:p>
        </p:txBody>
      </p:sp>
      <p:sp>
        <p:nvSpPr>
          <p:cNvPr id="16387" name="WordArt 317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705725" cy="534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МЕТОДИЧЕСКИЕ ПРИЕМЫ ИСПОЛЬЗОВАНИЯ МУЛЬТИМЕДИА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154" name="Group 490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8077200" cy="38862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1123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Учебный год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Уровень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обученности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Успешность обучения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2009-2010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2010-2011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2011-2012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2012-2013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2013-2014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40" name="Picture 85" descr="j034335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28600"/>
            <a:ext cx="1176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WordArt 317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6101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Результаты 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учебной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071688"/>
          <a:ext cx="8286750" cy="3502025"/>
        </p:xfrm>
        <a:graphic>
          <a:graphicData uri="http://schemas.openxmlformats.org/drawingml/2006/table">
            <a:tbl>
              <a:tblPr/>
              <a:tblGrid>
                <a:gridCol w="2266950"/>
                <a:gridCol w="1504950"/>
                <a:gridCol w="1504950"/>
                <a:gridCol w="1504950"/>
                <a:gridCol w="1504950"/>
              </a:tblGrid>
              <a:tr h="560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Учебный год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Биология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Экология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Победители, призеры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Победители, призеры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2011-2012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5" name="WordArt 541">
            <a:hlinkClick r:id="rId2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01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Результаты муниципальных  туров олимпиад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19459" name="WordArt 87"/>
          <p:cNvSpPr>
            <a:spLocks noChangeArrowheads="1" noChangeShapeType="1" noTextEdit="1"/>
          </p:cNvSpPr>
          <p:nvPr/>
        </p:nvSpPr>
        <p:spPr bwMode="auto">
          <a:xfrm>
            <a:off x="1928813" y="500063"/>
            <a:ext cx="5257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Подготовка к ЕГЭ</a:t>
            </a:r>
          </a:p>
        </p:txBody>
      </p:sp>
      <p:sp>
        <p:nvSpPr>
          <p:cNvPr id="19460" name="Rectangle 132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643063"/>
            <a:ext cx="4643437" cy="5016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006600"/>
                </a:solidFill>
                <a:latin typeface="Georgia" panose="02040502050405020303" pitchFamily="18" charset="0"/>
              </a:rPr>
              <a:t>Система подготовки включает: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Охват всех периодов обучения;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Содержание различных форм, приёмов и способов;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Контроль за степенью достижения каждым тестируемым целевого уровня подготовки;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Поддержка всех этапов обучения: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anose="02040502050405020303" pitchFamily="18" charset="0"/>
              </a:rPr>
              <a:t>         от целеполагания до оценочно-результативного этапа.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53" name="Group 49"/>
          <p:cNvGraphicFramePr>
            <a:graphicFrameLocks noGrp="1"/>
          </p:cNvGraphicFramePr>
          <p:nvPr/>
        </p:nvGraphicFramePr>
        <p:xfrm>
          <a:off x="285750" y="1785938"/>
          <a:ext cx="8501063" cy="4357687"/>
        </p:xfrm>
        <a:graphic>
          <a:graphicData uri="http://schemas.openxmlformats.org/drawingml/2006/table">
            <a:tbl>
              <a:tblPr/>
              <a:tblGrid>
                <a:gridCol w="3255963"/>
                <a:gridCol w="1989137"/>
                <a:gridCol w="3255963"/>
              </a:tblGrid>
              <a:tr h="69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ФИ учащегося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9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Бурдов Евгений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Петухова Мария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Чиликова Юлия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Солунина Ксения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Рябушева Светлана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Горбунова Анна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Куликова Виктория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9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9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59,15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WordArt 87"/>
          <p:cNvSpPr>
            <a:spLocks noChangeArrowheads="1" noChangeShapeType="1" noTextEdit="1"/>
          </p:cNvSpPr>
          <p:nvPr/>
        </p:nvSpPr>
        <p:spPr bwMode="auto">
          <a:xfrm>
            <a:off x="1928813" y="500063"/>
            <a:ext cx="5257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Результаты 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Diagram 9"/>
          <p:cNvGrpSpPr>
            <a:grpSpLocks noChangeAspect="1"/>
          </p:cNvGrpSpPr>
          <p:nvPr/>
        </p:nvGrpSpPr>
        <p:grpSpPr bwMode="auto">
          <a:xfrm>
            <a:off x="285750" y="214313"/>
            <a:ext cx="8570913" cy="6435725"/>
            <a:chOff x="1782" y="1152"/>
            <a:chExt cx="2178" cy="2019"/>
          </a:xfrm>
        </p:grpSpPr>
        <p:sp>
          <p:nvSpPr>
            <p:cNvPr id="21508" name="_s22532"/>
            <p:cNvSpPr>
              <a:spLocks noChangeShapeType="1"/>
            </p:cNvSpPr>
            <p:nvPr/>
          </p:nvSpPr>
          <p:spPr bwMode="auto">
            <a:xfrm flipH="1" flipV="1">
              <a:off x="2526" y="1671"/>
              <a:ext cx="235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09" name="_s22533"/>
            <p:cNvSpPr>
              <a:spLocks noChangeArrowheads="1"/>
            </p:cNvSpPr>
            <p:nvPr/>
          </p:nvSpPr>
          <p:spPr bwMode="auto">
            <a:xfrm>
              <a:off x="2104" y="1307"/>
              <a:ext cx="504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Кружки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Элективы </a:t>
              </a:r>
            </a:p>
          </p:txBody>
        </p:sp>
        <p:sp>
          <p:nvSpPr>
            <p:cNvPr id="21510" name="_s22534"/>
            <p:cNvSpPr>
              <a:spLocks noChangeShapeType="1"/>
            </p:cNvSpPr>
            <p:nvPr/>
          </p:nvSpPr>
          <p:spPr bwMode="auto">
            <a:xfrm flipH="1" flipV="1">
              <a:off x="2306" y="1973"/>
              <a:ext cx="383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11" name="_s22535"/>
            <p:cNvSpPr>
              <a:spLocks noChangeArrowheads="1"/>
            </p:cNvSpPr>
            <p:nvPr/>
          </p:nvSpPr>
          <p:spPr bwMode="auto">
            <a:xfrm>
              <a:off x="1782" y="1711"/>
              <a:ext cx="533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Дистанционное</a:t>
              </a:r>
              <a:r>
                <a:rPr lang="ru-RU" altLang="ru-RU" sz="2000" b="1">
                  <a:solidFill>
                    <a:srgbClr val="003366"/>
                  </a:solidFill>
                  <a:latin typeface="Georgia" panose="02040502050405020303" pitchFamily="18" charset="0"/>
                </a:rPr>
                <a:t>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обучение</a:t>
              </a:r>
            </a:p>
          </p:txBody>
        </p:sp>
        <p:sp>
          <p:nvSpPr>
            <p:cNvPr id="21512" name="_s22536"/>
            <p:cNvSpPr>
              <a:spLocks noChangeShapeType="1"/>
            </p:cNvSpPr>
            <p:nvPr/>
          </p:nvSpPr>
          <p:spPr bwMode="auto">
            <a:xfrm flipH="1">
              <a:off x="2305" y="2224"/>
              <a:ext cx="385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13" name="_s22537"/>
            <p:cNvSpPr>
              <a:spLocks noChangeArrowheads="1"/>
            </p:cNvSpPr>
            <p:nvPr/>
          </p:nvSpPr>
          <p:spPr bwMode="auto">
            <a:xfrm>
              <a:off x="1818" y="2210"/>
              <a:ext cx="498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b="1"/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Интеллек-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туальные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игры</a:t>
              </a:r>
            </a:p>
            <a:p>
              <a:pPr algn="ctr" eaLnBrk="1" hangingPunct="1"/>
              <a:endParaRPr lang="ru-RU" altLang="ru-RU">
                <a:solidFill>
                  <a:srgbClr val="6633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514" name="_s22538"/>
            <p:cNvSpPr>
              <a:spLocks noChangeShapeType="1"/>
            </p:cNvSpPr>
            <p:nvPr/>
          </p:nvSpPr>
          <p:spPr bwMode="auto">
            <a:xfrm flipH="1">
              <a:off x="2524" y="2324"/>
              <a:ext cx="24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15" name="_s22539"/>
            <p:cNvSpPr>
              <a:spLocks noChangeArrowheads="1"/>
            </p:cNvSpPr>
            <p:nvPr/>
          </p:nvSpPr>
          <p:spPr bwMode="auto">
            <a:xfrm>
              <a:off x="2091" y="2609"/>
              <a:ext cx="519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Конкурсы </a:t>
              </a:r>
            </a:p>
            <a:p>
              <a:pPr algn="ctr" eaLnBrk="1" hangingPunct="1"/>
              <a:endParaRPr lang="ru-RU" altLang="ru-RU" sz="1600">
                <a:solidFill>
                  <a:srgbClr val="66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6" name="_s22540"/>
            <p:cNvSpPr>
              <a:spLocks noChangeShapeType="1"/>
            </p:cNvSpPr>
            <p:nvPr/>
          </p:nvSpPr>
          <p:spPr bwMode="auto">
            <a:xfrm>
              <a:off x="2880" y="2362"/>
              <a:ext cx="2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17" name="_s22541"/>
            <p:cNvSpPr>
              <a:spLocks noChangeArrowheads="1"/>
            </p:cNvSpPr>
            <p:nvPr/>
          </p:nvSpPr>
          <p:spPr bwMode="auto">
            <a:xfrm>
              <a:off x="2617" y="2766"/>
              <a:ext cx="526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b="1">
                <a:latin typeface="Times New Roman" panose="02020603050405020304" pitchFamily="18" charset="0"/>
              </a:endParaRPr>
            </a:p>
            <a:p>
              <a:pPr algn="ctr" eaLnBrk="1" hangingPunct="1"/>
              <a:endParaRPr lang="ru-RU" altLang="ru-RU" sz="1600" b="1">
                <a:solidFill>
                  <a:srgbClr val="6633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Внеклассные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мероприятия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 по биологии</a:t>
              </a:r>
            </a:p>
            <a:p>
              <a:pPr algn="ctr" eaLnBrk="1" hangingPunct="1"/>
              <a:endParaRPr lang="ru-RU" altLang="ru-RU" sz="2400"/>
            </a:p>
            <a:p>
              <a:pPr algn="ctr" eaLnBrk="1" hangingPunct="1"/>
              <a:endParaRPr lang="ru-RU" altLang="ru-RU" sz="2400"/>
            </a:p>
          </p:txBody>
        </p:sp>
        <p:sp>
          <p:nvSpPr>
            <p:cNvPr id="21518" name="_s22542"/>
            <p:cNvSpPr>
              <a:spLocks noChangeShapeType="1"/>
            </p:cNvSpPr>
            <p:nvPr/>
          </p:nvSpPr>
          <p:spPr bwMode="auto">
            <a:xfrm>
              <a:off x="3000" y="2323"/>
              <a:ext cx="236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19" name="_s22543"/>
            <p:cNvSpPr>
              <a:spLocks noChangeArrowheads="1"/>
            </p:cNvSpPr>
            <p:nvPr/>
          </p:nvSpPr>
          <p:spPr bwMode="auto">
            <a:xfrm>
              <a:off x="3154" y="2611"/>
              <a:ext cx="552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Работа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с родителями</a:t>
              </a:r>
              <a:endParaRPr lang="ru-RU" altLang="ru-RU" sz="2400" b="1">
                <a:solidFill>
                  <a:srgbClr val="003366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520" name="_s22544"/>
            <p:cNvSpPr>
              <a:spLocks noChangeShapeType="1"/>
            </p:cNvSpPr>
            <p:nvPr/>
          </p:nvSpPr>
          <p:spPr bwMode="auto">
            <a:xfrm>
              <a:off x="3072" y="2222"/>
              <a:ext cx="384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21" name="_s22545"/>
            <p:cNvSpPr>
              <a:spLocks noChangeArrowheads="1"/>
            </p:cNvSpPr>
            <p:nvPr/>
          </p:nvSpPr>
          <p:spPr bwMode="auto">
            <a:xfrm>
              <a:off x="3446" y="2207"/>
              <a:ext cx="478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b="1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Предметные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недели</a:t>
              </a:r>
              <a:endParaRPr lang="ru-RU" altLang="ru-RU">
                <a:solidFill>
                  <a:srgbClr val="003366"/>
                </a:solidFill>
                <a:latin typeface="Georgia" panose="02040502050405020303" pitchFamily="18" charset="0"/>
              </a:endParaRPr>
            </a:p>
            <a:p>
              <a:pPr algn="ctr" eaLnBrk="1" hangingPunct="1"/>
              <a:endParaRPr lang="ru-RU" altLang="ru-RU" sz="1600">
                <a:solidFill>
                  <a:srgbClr val="6633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endParaRPr lang="ru-RU" altLang="ru-RU" b="1">
                <a:solidFill>
                  <a:srgbClr val="6633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522" name="_s22546"/>
            <p:cNvSpPr>
              <a:spLocks noChangeShapeType="1"/>
            </p:cNvSpPr>
            <p:nvPr/>
          </p:nvSpPr>
          <p:spPr bwMode="auto">
            <a:xfrm flipV="1">
              <a:off x="3071" y="1974"/>
              <a:ext cx="385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23" name="_s22547"/>
            <p:cNvSpPr>
              <a:spLocks noChangeArrowheads="1"/>
            </p:cNvSpPr>
            <p:nvPr/>
          </p:nvSpPr>
          <p:spPr bwMode="auto">
            <a:xfrm>
              <a:off x="3445" y="1709"/>
              <a:ext cx="51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b="1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Исследова-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тельская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работа</a:t>
              </a:r>
            </a:p>
            <a:p>
              <a:pPr algn="ctr" eaLnBrk="1" hangingPunct="1"/>
              <a:endParaRPr lang="ru-RU" altLang="ru-RU" sz="2000">
                <a:solidFill>
                  <a:srgbClr val="66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4" name="_s22548"/>
            <p:cNvSpPr>
              <a:spLocks noChangeShapeType="1"/>
            </p:cNvSpPr>
            <p:nvPr/>
          </p:nvSpPr>
          <p:spPr bwMode="auto">
            <a:xfrm flipV="1">
              <a:off x="2998" y="1671"/>
              <a:ext cx="238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25" name="_s22549"/>
            <p:cNvSpPr>
              <a:spLocks noChangeArrowheads="1"/>
            </p:cNvSpPr>
            <p:nvPr/>
          </p:nvSpPr>
          <p:spPr bwMode="auto">
            <a:xfrm>
              <a:off x="3152" y="1306"/>
              <a:ext cx="504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Мониторинг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окружающей </a:t>
              </a:r>
            </a:p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среды</a:t>
              </a:r>
              <a:endParaRPr lang="ru-RU" altLang="ru-RU" sz="1600" b="1">
                <a:solidFill>
                  <a:srgbClr val="003366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526" name="_s22550"/>
            <p:cNvSpPr>
              <a:spLocks noChangeShapeType="1"/>
            </p:cNvSpPr>
            <p:nvPr/>
          </p:nvSpPr>
          <p:spPr bwMode="auto">
            <a:xfrm flipV="1">
              <a:off x="2880" y="1556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21527" name="_s22551"/>
            <p:cNvSpPr>
              <a:spLocks noChangeArrowheads="1"/>
            </p:cNvSpPr>
            <p:nvPr/>
          </p:nvSpPr>
          <p:spPr bwMode="auto">
            <a:xfrm>
              <a:off x="2615" y="1152"/>
              <a:ext cx="511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3366"/>
                  </a:solidFill>
                  <a:latin typeface="Georgia" panose="02040502050405020303" pitchFamily="18" charset="0"/>
                </a:rPr>
                <a:t>Проекты</a:t>
              </a:r>
            </a:p>
          </p:txBody>
        </p:sp>
        <p:sp>
          <p:nvSpPr>
            <p:cNvPr id="26" name="_s22552"/>
            <p:cNvSpPr>
              <a:spLocks noChangeArrowheads="1"/>
            </p:cNvSpPr>
            <p:nvPr/>
          </p:nvSpPr>
          <p:spPr bwMode="auto">
            <a:xfrm>
              <a:off x="2653" y="1892"/>
              <a:ext cx="472" cy="473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Внеурочная </a:t>
              </a:r>
            </a:p>
            <a:p>
              <a:pPr algn="ctr">
                <a:defRPr/>
              </a:pPr>
              <a:r>
                <a:rPr lang="ru-RU" b="1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внеучебная</a:t>
              </a:r>
              <a:r>
                <a:rPr lang="ru-RU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деятельность</a:t>
              </a:r>
            </a:p>
            <a:p>
              <a:pPr algn="ctr">
                <a:defRPr/>
              </a:pPr>
              <a:endParaRPr lang="ru-RU" sz="20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1507" name="Picture 37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8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23042008(03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8670"/>
            <a:ext cx="34829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5364" name="Picture 9" descr="DSCN09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686040" cy="35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2532" name="WordArt 87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30003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Призер конкурса фоторепортажей – 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Молодкина Алина</a:t>
            </a:r>
          </a:p>
        </p:txBody>
      </p:sp>
      <p:sp>
        <p:nvSpPr>
          <p:cNvPr id="22533" name="WordArt 87"/>
          <p:cNvSpPr>
            <a:spLocks noChangeArrowheads="1" noChangeShapeType="1" noTextEdit="1"/>
          </p:cNvSpPr>
          <p:nvPr/>
        </p:nvSpPr>
        <p:spPr bwMode="auto">
          <a:xfrm>
            <a:off x="6786563" y="214313"/>
            <a:ext cx="21431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Проект 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«Школьный двор»</a:t>
            </a:r>
          </a:p>
        </p:txBody>
      </p:sp>
      <p:pic>
        <p:nvPicPr>
          <p:cNvPr id="8" name="Picture 4" descr="DSCN09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429000"/>
            <a:ext cx="3452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22535" name="WordArt 87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331913" y="6021388"/>
            <a:ext cx="6500812" cy="642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Победители районного конкурса экологических агитбригад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Отряд «Истоки»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Picture 1" descr="F:\Гиннеc\DSCN0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928688"/>
            <a:ext cx="2768600" cy="36909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7172" name="Picture 3" descr="C:\Users\Наташа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46656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71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3500438"/>
            <a:ext cx="4856163" cy="3357562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</a:t>
            </a:r>
          </a:p>
        </p:txBody>
      </p:sp>
      <p:pic>
        <p:nvPicPr>
          <p:cNvPr id="17411" name="Picture 7" descr="P101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571900" cy="28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7413" name="Picture 9" descr="S8005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9" y="1166796"/>
            <a:ext cx="3857651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23557" name="WordArt 87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5940425" y="188913"/>
            <a:ext cx="3000375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Фестиваль волонтерских  отрядов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«Дорогою добра»</a:t>
            </a:r>
          </a:p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Игра «Твой выбор»</a:t>
            </a:r>
          </a:p>
        </p:txBody>
      </p:sp>
      <p:sp>
        <p:nvSpPr>
          <p:cNvPr id="23558" name="WordArt 87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2714625" cy="357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Защита проекта «Лес и человек»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714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23560" name="WordArt 87"/>
          <p:cNvSpPr>
            <a:spLocks noChangeArrowheads="1" noChangeShapeType="1" noTextEdit="1"/>
          </p:cNvSpPr>
          <p:nvPr/>
        </p:nvSpPr>
        <p:spPr bwMode="auto">
          <a:xfrm>
            <a:off x="6143625" y="6215063"/>
            <a:ext cx="2757488" cy="357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Игра «Угадай животное»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071688"/>
          <a:ext cx="8286750" cy="3600450"/>
        </p:xfrm>
        <a:graphic>
          <a:graphicData uri="http://schemas.openxmlformats.org/drawingml/2006/table">
            <a:tbl>
              <a:tblPr/>
              <a:tblGrid>
                <a:gridCol w="2266950"/>
                <a:gridCol w="1504950"/>
                <a:gridCol w="1504950"/>
                <a:gridCol w="1504950"/>
                <a:gridCol w="1504950"/>
              </a:tblGrid>
              <a:tr h="12191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Учебный год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 Центра поддержки талантливой молодежи</a:t>
                      </a: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Всероссийская олимпиада школьников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«Пятерочка»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Победители, призеры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Победители, призеры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17" marR="678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3" name="WordArt 541">
            <a:hlinkClick r:id="rId2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500063" y="549275"/>
            <a:ext cx="8001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Результаты участия в дистанционных олимпиадах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F:\самопрезентация\к през\достижения учащихся ГРАМОТЫ БИО\Feb1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27860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F:\самопрезентация\к през\достижения учащихся ГРАМОТЫ БИО\Feb09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0"/>
            <a:ext cx="27416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F:\самопрезентация\к през\достижения учащихся ГРАМОТЫ БИО\bio_un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25749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 descr="F:\самопрезентация\к през\достижения учащихся ГРАМОТЫ БИО\Feb09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2714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F:\самопрезентация\к през\достижения учащихся ГРАМОТЫ БИО\Feb099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00188"/>
            <a:ext cx="2571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F:\самопрезентация\к през\достижения учащихся ГРАМОТЫ БИО\Feb109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6113"/>
            <a:ext cx="25003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G:\самопрезентация\к през\достижения учащихся ГРАМОТЫ БИО\Feb19^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78188"/>
            <a:ext cx="250031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G:\самопрезентация\к през\достижения учащихся ГРАМОТЫ БИО\Jan268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214688"/>
            <a:ext cx="25050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99" name="Group 319"/>
          <p:cNvGraphicFramePr>
            <a:graphicFrameLocks noGrp="1"/>
          </p:cNvGraphicFramePr>
          <p:nvPr/>
        </p:nvGraphicFramePr>
        <p:xfrm>
          <a:off x="428625" y="1325563"/>
          <a:ext cx="8501063" cy="5438775"/>
        </p:xfrm>
        <a:graphic>
          <a:graphicData uri="http://schemas.openxmlformats.org/drawingml/2006/table">
            <a:tbl>
              <a:tblPr/>
              <a:tblGrid>
                <a:gridCol w="1532979"/>
                <a:gridCol w="6968084"/>
              </a:tblGrid>
              <a:tr h="366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Тематика с указанием года</a:t>
                      </a: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36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-Всероссийский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Межрегиональная конференция «От развития личности к саморазвитию»,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«Дополнительное образование в свете теории саморазвития личности»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Конференция «Дополнительное образование в современной школе», 21.10.2008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«Интеграция общего, дошкольного и дополнительного образования как средство непрерывного развития личности»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Межрегиональная конференция «Проблемы сельской школы, пути их решения»,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26.03.2009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««Интеграция общего, дошкольного и дополнительного образования как средство создания единого образовательного пространства»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-Региональный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Регионально-практическая конференция  «Развитие образования на селе»,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«Использование элементов развивающего обучения на уроках биологии»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ГОУ ЯО ИРО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Защита  авторской программы, 2007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«Вода, кругом вода»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ГОУ ЯО ИРО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Защита  методической разработки, 18.02.2009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««Новые информационные технологии в обучении биологии как средство активизации познавательной деятельности учащихся 6-7 классов»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-Межмуниципальный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Семинар «Педагогические средства и условия духовно-нравственного и патриотического воспитания детей дошкольного и младшего школьного возраста», 11.05.2007 Проект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«Защитники Отечества»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Семинар «Взаимодействие с социальными партнерами как основа духовно-нравственного воспитания детей дошкольного и младшего школьного возраста», 21.02.2007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«Взаимодействие ОУ с учреждениями дополнительного образования»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9" marR="91439"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3" name="WordArt 87"/>
          <p:cNvSpPr>
            <a:spLocks noChangeArrowheads="1" noChangeShapeType="1" noTextEdit="1"/>
          </p:cNvSpPr>
          <p:nvPr/>
        </p:nvSpPr>
        <p:spPr bwMode="auto">
          <a:xfrm>
            <a:off x="1928813" y="428625"/>
            <a:ext cx="5257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Распространение опыта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71563"/>
            <a:ext cx="2628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24288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14438"/>
            <a:ext cx="25463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43125"/>
            <a:ext cx="26050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28938"/>
            <a:ext cx="25003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WordArt 15"/>
          <p:cNvSpPr>
            <a:spLocks noChangeArrowheads="1" noChangeShapeType="1" noTextEdit="1"/>
          </p:cNvSpPr>
          <p:nvPr/>
        </p:nvSpPr>
        <p:spPr bwMode="auto">
          <a:xfrm>
            <a:off x="2928938" y="214313"/>
            <a:ext cx="4000500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Публикации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512" name="Group 360"/>
          <p:cNvGraphicFramePr>
            <a:graphicFrameLocks noGrp="1"/>
          </p:cNvGraphicFramePr>
          <p:nvPr/>
        </p:nvGraphicFramePr>
        <p:xfrm>
          <a:off x="228600" y="914400"/>
          <a:ext cx="8686800" cy="5729288"/>
        </p:xfrm>
        <a:graphic>
          <a:graphicData uri="http://schemas.openxmlformats.org/drawingml/2006/table">
            <a:tbl>
              <a:tblPr/>
              <a:tblGrid>
                <a:gridCol w="1628756"/>
                <a:gridCol w="4543444"/>
                <a:gridCol w="731838"/>
                <a:gridCol w="892175"/>
                <a:gridCol w="890587"/>
              </a:tblGrid>
              <a:tr h="3771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Участник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Лауреат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Приоритетный национальный проект «Образование». «Лучшие учителя России»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Приоритетный национальный проект «Образование».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«Лучшие учителя России», 2009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Фотоконкурс «Вернисаж занковцев»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6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Региональный 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общеобразовательных учреждений на лучшую работу по профилактике дорожного травматизма среди детей и подростков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общеобразовательных школ на лучшую организацию работы по охране природы, 2006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областной конкурс программ и проектов по организации досуга детей и юношества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программ и проектов по профилактике ПАВ среди детей и подростков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программ и проектов по Профилактике употребления ПАВ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Конкурс общеобразовательных школ на лучшую организацию работы по охране природы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Учитель года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36" name="Rectangle 276"/>
          <p:cNvSpPr>
            <a:spLocks noChangeArrowheads="1"/>
          </p:cNvSpPr>
          <p:nvPr/>
        </p:nvSpPr>
        <p:spPr bwMode="auto">
          <a:xfrm>
            <a:off x="-338138" y="58753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8737" name="WordArt 87"/>
          <p:cNvSpPr>
            <a:spLocks noChangeArrowheads="1" noChangeShapeType="1" noTextEdit="1"/>
          </p:cNvSpPr>
          <p:nvPr/>
        </p:nvSpPr>
        <p:spPr bwMode="auto">
          <a:xfrm>
            <a:off x="1214438" y="214313"/>
            <a:ext cx="700087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Участие в конкурсах профессионального мастерства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990600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Результаты анкетирования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«Определение уровня интереса к познавательной деятельности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» </a:t>
            </a:r>
            <a:r>
              <a:rPr lang="ru-RU" sz="1600" dirty="0" smtClean="0"/>
              <a:t>по В. </a:t>
            </a:r>
            <a:r>
              <a:rPr lang="ru-RU" sz="1600" dirty="0" err="1" smtClean="0"/>
              <a:t>Смекалу</a:t>
            </a:r>
            <a:r>
              <a:rPr lang="ru-RU" sz="1600" dirty="0" smtClean="0"/>
              <a:t> и М. Кучере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314450" y="15113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graphicFrame>
        <p:nvGraphicFramePr>
          <p:cNvPr id="27806" name="Group 158"/>
          <p:cNvGraphicFramePr>
            <a:graphicFrameLocks noGrp="1"/>
          </p:cNvGraphicFramePr>
          <p:nvPr/>
        </p:nvGraphicFramePr>
        <p:xfrm>
          <a:off x="457200" y="1219200"/>
          <a:ext cx="8374063" cy="5402263"/>
        </p:xfrm>
        <a:graphic>
          <a:graphicData uri="http://schemas.openxmlformats.org/drawingml/2006/table">
            <a:tbl>
              <a:tblPr/>
              <a:tblGrid>
                <a:gridCol w="5562389"/>
                <a:gridCol w="914365"/>
                <a:gridCol w="906746"/>
                <a:gridCol w="990563"/>
              </a:tblGrid>
              <a:tr h="6748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Уровень самооценки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учащихся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1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2007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2009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2014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5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 уровень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«обладаю» - испытываю интерес к учебно-познавательной деятельности, моральное удовлетворение от самого процесса получения знаний 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 b="1" dirty="0">
                        <a:solidFill>
                          <a:schemeClr val="accent2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94495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 уровень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«скорее обладаю, чем не обладаю» - испытываю интерес к учебно-познавательной деятельности, но зачастую не испытываю морального удовлетворения от самого процесса получения знаний. 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94495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3 уровень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«скорее не обладаю, чем обладаю» - не всегда испытываю интерес к процессу получения знаний, чаще привлекает конечный результат – получение хорошей оценки.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329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4 уровень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«не обладаю» - плохо представляю, есть ли у меня интерес к познанию, т.к. редко выполняю умственную работу с удовольствием.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852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5 уровень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«затрудняюсь ответить» - у меня нет интереса к учебно-познавательной деятельности, я учусь, потому, что заставляют родители (боюсь отрицательного отношения к себе учителей, родителей, нет другого выхода и др.)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9740" name="Picture 111" descr="BOOK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057400"/>
            <a:ext cx="8024812" cy="4371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Способствуют повышению познавательного интереса к предмету;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Содействуют росту успеваемости учащихся по предмету;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Позволяют проявить себя в новой роли;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Формируют навыки самостоятельной продуктивной деятельности;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Повышают мотивацию обучения;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Способствуют созданию ситуации успеха для каждого ученика.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2214563" y="642938"/>
            <a:ext cx="64008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Что дают ИКТ ученику?</a:t>
            </a:r>
          </a:p>
        </p:txBody>
      </p:sp>
      <p:pic>
        <p:nvPicPr>
          <p:cNvPr id="30724" name="Picture 7" descr="j034335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142875"/>
            <a:ext cx="1562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214563"/>
            <a:ext cx="8072437" cy="4000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экономию времени на уроке;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глубину погружения в материал;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интегративный подход в обучении;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возможность одновременного использования аудио-, видео-, мультимедиа- материалов;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возможность формирования коммуникативной компетенции учащихся;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привлечение разных видов деятельности, рассчитанных на активную позицию учеников.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714375" y="500063"/>
            <a:ext cx="60007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ИКТ дают учителю:</a:t>
            </a:r>
          </a:p>
        </p:txBody>
      </p:sp>
      <p:pic>
        <p:nvPicPr>
          <p:cNvPr id="31748" name="Picture 2" descr="&amp;Scy;&amp;scy;&amp;ycy;&amp;lcy;&amp;kcy;&amp;icy; - &amp;Ocy;&amp;fcy;&amp;icy;&amp;tscy;&amp;icy;&amp;acy;&amp;lcy;&amp;softcy;&amp;ncy;&amp;ycy;&amp;jcy; &amp;scy;&amp;acy;&amp;jcy;&amp;tcy; &amp;Mcy;&amp;Bcy;&amp;Ocy;&amp;Ucy; &quot;&amp;Scy;&amp;rcy;&amp;iecy;&amp;dcy;&amp;ncy;&amp;yacy;&amp;yacy; &amp;ocy;&amp;bcy;&amp;shchcy;&amp;iecy;&amp;ocy;&amp;bcy;&amp;rcy;&amp;acy;&amp;zcy;&amp;ocy;&amp;vcy;&amp;acy;&amp;tcy;&amp;iecy;&amp;lcy;&amp;softcy;&amp;ncy;&amp;acy;&amp;yacy;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750"/>
            <a:ext cx="15033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вал 12"/>
          <p:cNvSpPr>
            <a:spLocks noGrp="1" noChangeArrowheads="1"/>
          </p:cNvSpPr>
          <p:nvPr>
            <p:ph type="body" idx="1"/>
          </p:nvPr>
        </p:nvSpPr>
        <p:spPr>
          <a:xfrm>
            <a:off x="3779838" y="2492375"/>
            <a:ext cx="1738312" cy="1617663"/>
          </a:xfrm>
          <a:prstGeom prst="ellipse">
            <a:avLst/>
          </a:prstGeom>
          <a:solidFill>
            <a:srgbClr val="DADADA"/>
          </a:solidFill>
          <a:ln w="55000" cmpd="thickThin" algn="ctr">
            <a:solidFill>
              <a:srgbClr val="1E768C"/>
            </a:solidFill>
            <a:round/>
            <a:headEnd/>
            <a:tailEnd/>
          </a:ln>
        </p:spPr>
        <p:txBody>
          <a:bodyPr/>
          <a:lstStyle/>
          <a:p>
            <a:endParaRPr lang="ru-RU" altLang="ru-RU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35375" y="188913"/>
            <a:ext cx="1854200" cy="115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5"/>
          <p:cNvSpPr/>
          <p:nvPr/>
        </p:nvSpPr>
        <p:spPr>
          <a:xfrm>
            <a:off x="3708400" y="5445125"/>
            <a:ext cx="2071688" cy="1069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25"/>
          <p:cNvSpPr/>
          <p:nvPr/>
        </p:nvSpPr>
        <p:spPr>
          <a:xfrm>
            <a:off x="6877050" y="765175"/>
            <a:ext cx="1997075" cy="1069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25"/>
          <p:cNvSpPr/>
          <p:nvPr/>
        </p:nvSpPr>
        <p:spPr>
          <a:xfrm>
            <a:off x="6804025" y="4868863"/>
            <a:ext cx="20701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25"/>
          <p:cNvSpPr/>
          <p:nvPr/>
        </p:nvSpPr>
        <p:spPr>
          <a:xfrm>
            <a:off x="323850" y="4797425"/>
            <a:ext cx="2143125" cy="1069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25"/>
          <p:cNvSpPr/>
          <p:nvPr/>
        </p:nvSpPr>
        <p:spPr>
          <a:xfrm>
            <a:off x="250825" y="765175"/>
            <a:ext cx="2089150" cy="1079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3927475" y="3089275"/>
            <a:ext cx="1357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>
                <a:solidFill>
                  <a:schemeClr val="tx2"/>
                </a:solidFill>
                <a:latin typeface="Times New Roman" panose="02020603050405020304" pitchFamily="18" charset="0"/>
              </a:rPr>
              <a:t>ФГОС</a:t>
            </a:r>
          </a:p>
        </p:txBody>
      </p:sp>
      <p:sp>
        <p:nvSpPr>
          <p:cNvPr id="32778" name="Text Box 3"/>
          <p:cNvSpPr txBox="1">
            <a:spLocks noChangeArrowheads="1"/>
          </p:cNvSpPr>
          <p:nvPr/>
        </p:nvSpPr>
        <p:spPr bwMode="auto">
          <a:xfrm>
            <a:off x="3419475" y="404813"/>
            <a:ext cx="2214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17375E"/>
                </a:solidFill>
                <a:latin typeface="Times New Roman" panose="02020603050405020304" pitchFamily="18" charset="0"/>
              </a:rPr>
              <a:t>НОВАЯ ЦЕЛЬ ОБРАЗОВАНИЯ</a:t>
            </a:r>
          </a:p>
        </p:txBody>
      </p:sp>
      <p:sp>
        <p:nvSpPr>
          <p:cNvPr id="32779" name="Text Box 3"/>
          <p:cNvSpPr txBox="1">
            <a:spLocks noChangeArrowheads="1"/>
          </p:cNvSpPr>
          <p:nvPr/>
        </p:nvSpPr>
        <p:spPr bwMode="auto">
          <a:xfrm>
            <a:off x="6732588" y="836613"/>
            <a:ext cx="22145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17375E"/>
                </a:solidFill>
                <a:latin typeface="Times New Roman" panose="02020603050405020304" pitchFamily="18" charset="0"/>
              </a:rPr>
              <a:t>НОВОЕ СОДЕРЖАНИЕ ОБРАЗОВАНИЯ</a:t>
            </a:r>
          </a:p>
        </p:txBody>
      </p:sp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6804025" y="4941888"/>
            <a:ext cx="197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7375E"/>
                </a:solidFill>
                <a:latin typeface="Times New Roman" panose="02020603050405020304" pitchFamily="18" charset="0"/>
              </a:rPr>
              <a:t>НОВОЕ ЦЕЛЕПОЛОГАНИЕ ДЛЯ УЧАЩИХСЯ</a:t>
            </a:r>
          </a:p>
          <a:p>
            <a:pPr algn="ctr" eaLnBrk="1" hangingPunct="1"/>
            <a:r>
              <a:rPr lang="ru-RU" altLang="ru-RU" sz="1400">
                <a:solidFill>
                  <a:srgbClr val="17375E"/>
                </a:solidFill>
                <a:latin typeface="Times New Roman" panose="02020603050405020304" pitchFamily="18" charset="0"/>
              </a:rPr>
              <a:t>И УЧИТЕЛЕЙ</a:t>
            </a:r>
          </a:p>
        </p:txBody>
      </p:sp>
      <p:sp>
        <p:nvSpPr>
          <p:cNvPr id="31767" name="Text Box 3"/>
          <p:cNvSpPr txBox="1">
            <a:spLocks noChangeArrowheads="1"/>
          </p:cNvSpPr>
          <p:nvPr/>
        </p:nvSpPr>
        <p:spPr bwMode="auto">
          <a:xfrm>
            <a:off x="3635375" y="5445125"/>
            <a:ext cx="2214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>
                <a:solidFill>
                  <a:srgbClr val="061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НОВЫЕ ТРЕБОВАНИЯ К ПОДГОТОВКЕ УЧИТЕЛЯ</a:t>
            </a:r>
          </a:p>
        </p:txBody>
      </p:sp>
      <p:sp>
        <p:nvSpPr>
          <p:cNvPr id="31768" name="Text Box 3"/>
          <p:cNvSpPr txBox="1">
            <a:spLocks noChangeArrowheads="1"/>
          </p:cNvSpPr>
          <p:nvPr/>
        </p:nvSpPr>
        <p:spPr bwMode="auto">
          <a:xfrm>
            <a:off x="323850" y="4797425"/>
            <a:ext cx="2214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solidFill>
                  <a:srgbClr val="061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НОВЫЕ ТЕХНОЛОГИИ ОБУЧЕНИЯ</a:t>
            </a:r>
          </a:p>
        </p:txBody>
      </p:sp>
      <p:sp>
        <p:nvSpPr>
          <p:cNvPr id="31770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22145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solidFill>
                  <a:srgbClr val="061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НОВЫЕ СРЕДСТВА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>
                <a:solidFill>
                  <a:srgbClr val="0610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ОБУЧЕНИЯ</a:t>
            </a:r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V="1">
            <a:off x="5364163" y="1844675"/>
            <a:ext cx="2232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>
            <a:off x="5508625" y="3644900"/>
            <a:ext cx="23764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4716463" y="41497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Line 25"/>
          <p:cNvSpPr>
            <a:spLocks noChangeShapeType="1"/>
          </p:cNvSpPr>
          <p:nvPr/>
        </p:nvSpPr>
        <p:spPr bwMode="auto">
          <a:xfrm flipH="1">
            <a:off x="1547813" y="3644900"/>
            <a:ext cx="23034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8" name="Line 26"/>
          <p:cNvSpPr>
            <a:spLocks noChangeShapeType="1"/>
          </p:cNvSpPr>
          <p:nvPr/>
        </p:nvSpPr>
        <p:spPr bwMode="auto">
          <a:xfrm flipH="1" flipV="1">
            <a:off x="1547813" y="1844675"/>
            <a:ext cx="23034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9" name="Line 27"/>
          <p:cNvSpPr>
            <a:spLocks noChangeShapeType="1"/>
          </p:cNvSpPr>
          <p:nvPr/>
        </p:nvSpPr>
        <p:spPr bwMode="auto">
          <a:xfrm flipV="1">
            <a:off x="4643438" y="13414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8281988" cy="6148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>
                <a:solidFill>
                  <a:srgbClr val="990000"/>
                </a:solidFill>
                <a:latin typeface="Georgia" panose="02040502050405020303" pitchFamily="18" charset="0"/>
              </a:rPr>
              <a:t>    </a:t>
            </a:r>
            <a:r>
              <a:rPr lang="ru-RU" altLang="ru-RU" sz="4000" b="1" i="1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Суть моего</a:t>
            </a:r>
          </a:p>
          <a:p>
            <a:pPr algn="ctr" eaLnBrk="1" hangingPunct="1">
              <a:buFontTx/>
              <a:buNone/>
            </a:pPr>
            <a:endParaRPr lang="ru-RU" altLang="ru-RU" sz="6000" b="1" i="1" smtClean="0">
              <a:solidFill>
                <a:srgbClr val="99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3600" b="1" i="1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трех заповедях:</a:t>
            </a:r>
            <a:endParaRPr lang="ru-RU" altLang="ru-RU" sz="3600" b="1" i="1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ru-RU" altLang="ru-RU" sz="1100" b="1" i="1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66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любовь к детям и безграничная вера в их возможности;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66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непрерывный поиск наиболее эффективных способов работы;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66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сотрудничество с детьми и их родителями</a:t>
            </a:r>
            <a:r>
              <a:rPr lang="ru-RU" altLang="ru-RU" b="1" i="1" smtClean="0">
                <a:solidFill>
                  <a:srgbClr val="006600"/>
                </a:solidFill>
                <a:latin typeface="Georgia" panose="02040502050405020303" pitchFamily="18" charset="0"/>
              </a:rPr>
              <a:t>.</a:t>
            </a:r>
            <a:endParaRPr lang="ru-RU" altLang="ru-RU" b="1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ru-RU" altLang="ru-RU" sz="4000" b="1" smtClean="0">
              <a:solidFill>
                <a:srgbClr val="006600"/>
              </a:solidFill>
            </a:endParaRP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1600200" y="1066800"/>
            <a:ext cx="6057900" cy="417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педагогического кредо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4035425" cy="1216025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ШКОЛА –</a:t>
            </a:r>
          </a:p>
        </p:txBody>
      </p:sp>
      <p:pic>
        <p:nvPicPr>
          <p:cNvPr id="31747" name="Picture 4" descr="x_04391e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0" y="428625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8"/>
            <a:ext cx="46656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86313" y="4714875"/>
            <a:ext cx="43576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54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МОЯ ЖИЗНЬ!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2" name="Rectangle 14"/>
          <p:cNvSpPr>
            <a:spLocks noGrp="1" noChangeArrowheads="1"/>
          </p:cNvSpPr>
          <p:nvPr>
            <p:ph idx="1"/>
          </p:nvPr>
        </p:nvSpPr>
        <p:spPr>
          <a:xfrm>
            <a:off x="357188" y="2071688"/>
            <a:ext cx="85344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Обучая развивать;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Разумное сочетание традиционных методов и новых технологий;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Развитие </a:t>
            </a:r>
            <a:r>
              <a:rPr lang="ru-RU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креативного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мышления;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Использование полученных знаний для решения практических задач в повседневной жизни.</a:t>
            </a:r>
          </a:p>
        </p:txBody>
      </p:sp>
      <p:sp>
        <p:nvSpPr>
          <p:cNvPr id="9219" name="WordArt 15"/>
          <p:cNvSpPr>
            <a:spLocks noChangeArrowheads="1" noChangeShapeType="1" noTextEdit="1"/>
          </p:cNvSpPr>
          <p:nvPr/>
        </p:nvSpPr>
        <p:spPr bwMode="auto">
          <a:xfrm>
            <a:off x="2209800" y="642938"/>
            <a:ext cx="4953000" cy="500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ПРИОРИТЕТЫ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238875" cy="1009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Причины снижения</a:t>
            </a:r>
          </a:p>
          <a:p>
            <a:pPr algn="ctr"/>
            <a:r>
              <a:rPr lang="ru-RU" sz="3200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интереса к обучению у подростков</a:t>
            </a:r>
          </a:p>
        </p:txBody>
      </p:sp>
      <p:graphicFrame>
        <p:nvGraphicFramePr>
          <p:cNvPr id="151767" name="Group 215"/>
          <p:cNvGraphicFramePr>
            <a:graphicFrameLocks noGrp="1"/>
          </p:cNvGraphicFramePr>
          <p:nvPr>
            <p:ph/>
          </p:nvPr>
        </p:nvGraphicFramePr>
        <p:xfrm>
          <a:off x="857250" y="2000250"/>
          <a:ext cx="7467600" cy="4214813"/>
        </p:xfrm>
        <a:graphic>
          <a:graphicData uri="http://schemas.openxmlformats.org/drawingml/2006/table">
            <a:tbl>
              <a:tblPr/>
              <a:tblGrid>
                <a:gridCol w="3657600"/>
                <a:gridCol w="1905000"/>
                <a:gridCol w="1905000"/>
              </a:tblGrid>
              <a:tr h="549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Критерии </a:t>
                      </a: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1990 - 1991 </a:t>
                      </a: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2005 - 2006 </a:t>
                      </a: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7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не интересно,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скучно  на уроке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50%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4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не нравится предмет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%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4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много задают на дом;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большой объем материала;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21%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42%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7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плохо понимаю; трудно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17%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28%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9" name="Picture 186" descr="BOOK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14500"/>
            <a:ext cx="85344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4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Формировать стойкий интерес к биологии, сделать урок интересным, изучаемый материал доступным, объем изучаемого материала оптимальным, и притом сохранить научную глубину предмета.</a:t>
            </a:r>
            <a:r>
              <a:rPr lang="ru-RU" smtClean="0"/>
              <a:t> </a:t>
            </a:r>
            <a:r>
              <a:rPr lang="ru-RU" sz="40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pic>
        <p:nvPicPr>
          <p:cNvPr id="11267" name="Picture 5" descr="j0088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57875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8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543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Цель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990600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Результаты анкетирования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«Определение уровня интереса к познавательной деятельности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» </a:t>
            </a:r>
            <a:r>
              <a:rPr lang="ru-RU" sz="1600" dirty="0" smtClean="0"/>
              <a:t>по В. </a:t>
            </a:r>
            <a:r>
              <a:rPr lang="ru-RU" sz="1600" dirty="0" err="1" smtClean="0"/>
              <a:t>Смекалу</a:t>
            </a:r>
            <a:r>
              <a:rPr lang="ru-RU" sz="1600" dirty="0" smtClean="0"/>
              <a:t> и М. Кучере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314450" y="15113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graphicFrame>
        <p:nvGraphicFramePr>
          <p:cNvPr id="27806" name="Group 158"/>
          <p:cNvGraphicFramePr>
            <a:graphicFrameLocks noGrp="1"/>
          </p:cNvGraphicFramePr>
          <p:nvPr/>
        </p:nvGraphicFramePr>
        <p:xfrm>
          <a:off x="457200" y="1219200"/>
          <a:ext cx="8472488" cy="5421313"/>
        </p:xfrm>
        <a:graphic>
          <a:graphicData uri="http://schemas.openxmlformats.org/drawingml/2006/table">
            <a:tbl>
              <a:tblPr/>
              <a:tblGrid>
                <a:gridCol w="7277100"/>
                <a:gridCol w="1195388"/>
              </a:tblGrid>
              <a:tr h="674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Уровень самооценки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2007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eorgia" pitchFamily="18" charset="0"/>
                        </a:rPr>
                        <a:t>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 уровень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«обладаю» - испытываю интерес к учебно-познавательной деятельности, моральное удовлетворение от самого процесса получения знаний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2 уровень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«скорее обладаю, чем не обладаю» - испытываю интерес к учебно-познавательной деятельности, но зачастую не испытываю морального удовлетворения от самого процесса получения знаний.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3 уровень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  «скорее не обладаю, чем обладаю» - не всегда испытываю интерес к процессу получения знаний, чаще привлекает конечный результат – получение хорошей оценки.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4 уровень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«не обладаю» - плохо представляю, есть ли у меня интерес к познанию, т.к. редко выполняю умственную работу с удовольствием.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5 уровень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«затрудняюсь ответить» - у меня нет интереса к учебно-познавательной деятельности, я учусь, потому, что заставляют родители (боюсь отрицательного отношения к себе учителей, родителей, нет другого выхода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Georg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2319" name="Picture 111" descr="BOOK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altLang="ru-RU" sz="2300" b="1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altLang="ru-RU" sz="2300" b="1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altLang="ru-RU" sz="2300" b="1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altLang="ru-RU" sz="2300" b="1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endParaRPr lang="ru-RU" altLang="ru-RU" sz="2300" b="1" smtClean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5800" y="4071938"/>
            <a:ext cx="8229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b="1" i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indent="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Отработать формы и методы обучения с использованием ИКТ;</a:t>
            </a:r>
          </a:p>
          <a:p>
            <a:pPr indent="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Разработать методические материалы для работы;</a:t>
            </a:r>
          </a:p>
          <a:p>
            <a:pPr indent="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Обобщить собственный опыт  применения ИКТ в процессе обучения биологии.</a:t>
            </a:r>
          </a:p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316" name="WordArt 14"/>
          <p:cNvSpPr>
            <a:spLocks noChangeArrowheads="1" noChangeShapeType="1" noTextEdit="1"/>
          </p:cNvSpPr>
          <p:nvPr/>
        </p:nvSpPr>
        <p:spPr bwMode="auto">
          <a:xfrm>
            <a:off x="3571875" y="214313"/>
            <a:ext cx="1981200" cy="704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Цель:</a:t>
            </a:r>
          </a:p>
        </p:txBody>
      </p:sp>
      <p:sp>
        <p:nvSpPr>
          <p:cNvPr id="13317" name="WordArt 16"/>
          <p:cNvSpPr>
            <a:spLocks noChangeArrowheads="1" noChangeShapeType="1" noTextEdit="1"/>
          </p:cNvSpPr>
          <p:nvPr/>
        </p:nvSpPr>
        <p:spPr bwMode="auto">
          <a:xfrm>
            <a:off x="3643313" y="3714750"/>
            <a:ext cx="164782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Задачи:</a:t>
            </a:r>
          </a:p>
        </p:txBody>
      </p:sp>
      <p:pic>
        <p:nvPicPr>
          <p:cNvPr id="13318" name="Picture 17" descr="J01496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049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28600" y="1000125"/>
            <a:ext cx="8610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Активизация познавательной деятельности учащихся, повышение результативности образовательного процесса через применение ИКТ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7147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38528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00188"/>
            <a:ext cx="3500437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33775"/>
            <a:ext cx="2286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85875"/>
            <a:ext cx="2286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8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543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Курсы повышения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1289</Words>
  <Application>Microsoft Office PowerPoint</Application>
  <PresentationFormat>Экран (4:3)</PresentationFormat>
  <Paragraphs>394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Times New Roman</vt:lpstr>
      <vt:lpstr>Georgia</vt:lpstr>
      <vt:lpstr>Candara</vt:lpstr>
      <vt:lpstr>Тема Office</vt:lpstr>
      <vt:lpstr>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«Определение уровня интереса к познавательной деятельности» по В. Смекалу и М. Кучере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«Определение уровня интереса к познавательной деятельности» по В. Смекалу и М. Кучере</vt:lpstr>
      <vt:lpstr>Презентация PowerPoint</vt:lpstr>
      <vt:lpstr>Презентация PowerPoint</vt:lpstr>
      <vt:lpstr>Презентация PowerPoint</vt:lpstr>
      <vt:lpstr>ШКОЛА 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Алексей Александрович Разиков</cp:lastModifiedBy>
  <cp:revision>92</cp:revision>
  <dcterms:created xsi:type="dcterms:W3CDTF">2015-02-19T14:54:34Z</dcterms:created>
  <dcterms:modified xsi:type="dcterms:W3CDTF">2015-04-02T11:42:24Z</dcterms:modified>
</cp:coreProperties>
</file>