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8" r:id="rId13"/>
    <p:sldId id="269" r:id="rId14"/>
    <p:sldId id="297" r:id="rId15"/>
    <p:sldId id="273" r:id="rId16"/>
    <p:sldId id="274" r:id="rId17"/>
    <p:sldId id="275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8" r:id="rId33"/>
    <p:sldId id="292" r:id="rId34"/>
    <p:sldId id="293" r:id="rId35"/>
    <p:sldId id="295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68" d="100"/>
          <a:sy n="68" d="100"/>
        </p:scale>
        <p:origin x="-109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Times New Roman" pitchFamily="16"/>
              </a:defRPr>
            </a:pPr>
            <a:r>
              <a:rPr lang="ru-RU" sz="1600"/>
              <a:t>Начало учебного года (окт. 2013)</a:t>
            </a:r>
          </a:p>
        </c:rich>
      </c:tx>
      <c:layout>
        <c:manualLayout>
          <c:xMode val="edge"/>
          <c:yMode val="edge"/>
          <c:x val="0.26703337917239656"/>
          <c:y val="3.8697119639754876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0.11120140017502188"/>
          <c:y val="0.18680408113867281"/>
          <c:w val="0.41886485810726343"/>
          <c:h val="0.69014503299965702"/>
        </c:manualLayout>
      </c:layout>
      <c:pie3DChart>
        <c:varyColors val="1"/>
        <c:ser>
          <c:idx val="0"/>
          <c:order val="0"/>
          <c:tx>
            <c:v>Столбец 1</c:v>
          </c:tx>
          <c:dPt>
            <c:idx val="0"/>
            <c:bubble3D val="0"/>
            <c:spPr>
              <a:solidFill>
                <a:srgbClr val="004586"/>
              </a:solidFill>
            </c:spPr>
          </c:dPt>
          <c:dPt>
            <c:idx val="1"/>
            <c:bubble3D val="0"/>
            <c:spPr>
              <a:solidFill>
                <a:srgbClr val="FF420E"/>
              </a:solidFill>
            </c:spPr>
          </c:dPt>
          <c:dPt>
            <c:idx val="2"/>
            <c:bubble3D val="0"/>
            <c:spPr>
              <a:solidFill>
                <a:srgbClr val="FFD320"/>
              </a:solidFill>
            </c:spPr>
          </c:dPt>
          <c:cat>
            <c:strLit>
              <c:ptCount val="3"/>
              <c:pt idx="0">
                <c:v>Высокий уровень - 6 чел.</c:v>
              </c:pt>
              <c:pt idx="1">
                <c:v>Средний уровень - 14 чел.</c:v>
              </c:pt>
              <c:pt idx="2">
                <c:v>Низкий уровень - 3 чел.</c:v>
              </c:pt>
            </c:strLit>
          </c:cat>
          <c:val>
            <c:numLit>
              <c:formatCode>General</c:formatCode>
              <c:ptCount val="3"/>
              <c:pt idx="0">
                <c:v>6</c:v>
              </c:pt>
              <c:pt idx="1">
                <c:v>14</c:v>
              </c:pt>
              <c:pt idx="2">
                <c:v>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246128372115578"/>
          <c:y val="0.14365247827951233"/>
          <c:w val="0.42326908734355778"/>
          <c:h val="0.5315186551391722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>
              <a:latin typeface="Times New Roman" pitchFamily="16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6"/>
              </a:defRPr>
            </a:pPr>
            <a:r>
              <a:rPr lang="ru-RU" sz="1600" dirty="0"/>
              <a:t>Конец учебного года (май 2013)</a:t>
            </a:r>
          </a:p>
        </c:rich>
      </c:tx>
      <c:layout>
        <c:manualLayout>
          <c:xMode val="edge"/>
          <c:yMode val="edge"/>
          <c:x val="0.27528428471688904"/>
          <c:y val="3.8697119639754876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0.11120124585039204"/>
          <c:y val="0.18680408113867281"/>
          <c:w val="0.41886493083596055"/>
          <c:h val="0.69014503299965702"/>
        </c:manualLayout>
      </c:layout>
      <c:pie3DChart>
        <c:varyColors val="1"/>
        <c:ser>
          <c:idx val="0"/>
          <c:order val="0"/>
          <c:tx>
            <c:v>Столбец 1</c:v>
          </c:tx>
          <c:dPt>
            <c:idx val="0"/>
            <c:bubble3D val="0"/>
            <c:spPr>
              <a:solidFill>
                <a:srgbClr val="004586"/>
              </a:solidFill>
            </c:spPr>
          </c:dPt>
          <c:dPt>
            <c:idx val="1"/>
            <c:bubble3D val="0"/>
            <c:spPr>
              <a:solidFill>
                <a:srgbClr val="FF420E"/>
              </a:solidFill>
            </c:spPr>
          </c:dPt>
          <c:dPt>
            <c:idx val="2"/>
            <c:bubble3D val="0"/>
            <c:spPr>
              <a:solidFill>
                <a:srgbClr val="FFD320"/>
              </a:solidFill>
            </c:spPr>
          </c:dPt>
          <c:cat>
            <c:strLit>
              <c:ptCount val="3"/>
              <c:pt idx="0">
                <c:v>Высокий уровень - 11 чел.</c:v>
              </c:pt>
              <c:pt idx="1">
                <c:v>Средний уровень - 12 чел.</c:v>
              </c:pt>
              <c:pt idx="2">
                <c:v>Низкий уровень - 0 чел.</c:v>
              </c:pt>
            </c:strLit>
          </c:cat>
          <c:val>
            <c:numLit>
              <c:formatCode>General</c:formatCode>
              <c:ptCount val="3"/>
              <c:pt idx="0">
                <c:v>11</c:v>
              </c:pt>
              <c:pt idx="1">
                <c:v>12</c:v>
              </c:pt>
              <c:pt idx="2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13173749700273"/>
          <c:y val="0.14365261679218355"/>
          <c:w val="0.41444806722155147"/>
          <c:h val="0.4901755534817978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>
              <a:latin typeface="Times New Roman" pitchFamily="16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4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0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2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009D-0E8A-4B7C-BEA0-0419EA4388B8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DA3A-87C4-4508-A482-6534D29A9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7" y="0"/>
            <a:ext cx="91966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497955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Региональный конкурс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</a:rPr>
              <a:t>п</a:t>
            </a:r>
            <a:r>
              <a:rPr lang="ru-RU" sz="3200" b="1" i="1" dirty="0" smtClean="0">
                <a:solidFill>
                  <a:srgbClr val="0070C0"/>
                </a:solidFill>
              </a:rPr>
              <a:t>рофессионального мастерства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«Воспитатель 2015»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645024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Портрет воспитателя Кралиной Валентины Владимировны</a:t>
            </a:r>
          </a:p>
          <a:p>
            <a:pPr algn="ctr"/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МДОУ детский сад № 14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г. Ростов </a:t>
            </a:r>
          </a:p>
          <a:p>
            <a:endParaRPr lang="ru-RU" dirty="0"/>
          </a:p>
        </p:txBody>
      </p:sp>
      <p:pic>
        <p:nvPicPr>
          <p:cNvPr id="1026" name="Picture 2" descr="C:\Users\Мама\Documents\Аналитический отчет\Картинки для сайта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0" y="1628800"/>
            <a:ext cx="2580732" cy="14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18" y="2363787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7" y="27384"/>
            <a:ext cx="919660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508" y="54868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игры на объемное моделирование.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7" name="Рисунок 7" descr="C:\Users\Мама\Pictures\Д.с-выпуск 2014. Новые фото\100_32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14" y="1557072"/>
            <a:ext cx="2106430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8" descr="C:\Users\Мама\Documents\Scanned Documents\100_32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48958"/>
            <a:ext cx="2271429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C:\Users\Мама\Pictures\Д.с-выпуск 2014. Новые фото\100_3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778" y="3861048"/>
            <a:ext cx="1970198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C:\Users\Мама\Pictures\Д.с-выпуск 2014. Новые фото\100_34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020" y="3861048"/>
            <a:ext cx="1970196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ама\Documents\Картинки для развивающих игр\Консульт. для род-18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04018"/>
            <a:ext cx="135211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\Documents\Картинки для развивающих игр\Консульт. для род-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758" y="1594032"/>
            <a:ext cx="134509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ма\Documents\Картинки для развивающих игр\Консульт. для род-1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707" y="1594032"/>
            <a:ext cx="117018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ма\Documents\Картинки для развивающих игр\_JNKMK~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367" y="4653136"/>
            <a:ext cx="15511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318" y="2363787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7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83" y="50977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игры на объемное моделирование.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21" name="Графический объект2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4047" y="2342704"/>
            <a:ext cx="1216025" cy="123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4" descr="C:\Users\Мама\Pictures\Д.с-выпуск 2014 г\100_31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526" y="1556792"/>
            <a:ext cx="2884962" cy="21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Мама\Pictures\Д.с-выпуск 2014. Новые фото\100_33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886798" cy="21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704816" y="1484784"/>
            <a:ext cx="165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latin typeface="Calibri" pitchFamily="34" charset="0"/>
              </a:rPr>
              <a:t>Игра «Стройка»</a:t>
            </a:r>
          </a:p>
        </p:txBody>
      </p:sp>
      <p:pic>
        <p:nvPicPr>
          <p:cNvPr id="1026" name="Picture 2" descr="C:\Users\Мама\Pictures\Д.с-выпуск 2014 до нового года подг. гр\100_32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503" y="4032669"/>
            <a:ext cx="251694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Pictures\Д.с-выпуск 2014. Новые фото\100_346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506" y="4032669"/>
            <a:ext cx="189014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ocuments\Картинки для развивающих игр\Отсканированный документ-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593" y="4725344"/>
            <a:ext cx="199585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8593" y="4006805"/>
            <a:ext cx="19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latin typeface="Calibri" pitchFamily="34" charset="0"/>
              </a:rPr>
              <a:t>Игра </a:t>
            </a:r>
            <a:r>
              <a:rPr lang="ru-RU" altLang="ru-RU" b="1" i="1" dirty="0" smtClean="0">
                <a:latin typeface="Calibri" pitchFamily="34" charset="0"/>
              </a:rPr>
              <a:t>«Грузовички»</a:t>
            </a:r>
            <a:endParaRPr lang="ru-RU" altLang="ru-RU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98" y="509771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игры на плоскостное моделирование.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Мама\Pictures\Д.с-выпуск 2014. Новые фото\100_3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1368"/>
            <a:ext cx="33597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ма\Pictures\Д.с-выпуск 2014. Новые фото\100_35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304" y="1513761"/>
            <a:ext cx="18901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ма\Pictures\Д.с-выпуск 2014. Новые фото\100_34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07825"/>
            <a:ext cx="18901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ма\Pictures\Занятие по заним. математике ст. гр\IMG_2207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873" y="4221368"/>
            <a:ext cx="352762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ма\Documents\Картинки для развивающих игр\Матем. планшет-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097" y="4581320"/>
            <a:ext cx="191999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ма\Pictures\Д.с-выпуск 2014. Новые фото\100_3316 - коп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439" y="1512384"/>
            <a:ext cx="33597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51" y="548680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развивающие игры Воскобовича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В.В.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Мама\Pictures\Д.с-выпуск 2014 до нового года подг. гр\100_3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12180"/>
            <a:ext cx="18901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8" name="Picture 4" descr="C:\Users\Мама\Pictures\Д.с-выпуск 2014 до нового года подг. гр\100_3285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472" y="1497359"/>
            <a:ext cx="324200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Мама\Pictures\Д.с-выпуск 2014. Новые фото\100_3527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35946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Pictures\Д.с-выпуск 2014. Новые фото\100_3532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17534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ocuments\Развивающие игры Воскобовича\Картинки для докладов\Цветной квадрат Воскобовича-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435" y="5373436"/>
            <a:ext cx="11300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ма\Documents\Развивающие игры Воскобовича\Картинки для докладов\Прозрачный квадрат 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951" y="1836322"/>
            <a:ext cx="2148089" cy="17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51" y="548680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развивающие игры Воскобовича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В.В.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C:\Users\Мама\Pictures\Д.с-выпуск 2014. Новые фото\100_36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656" y="4150069"/>
            <a:ext cx="3358800" cy="25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ма\Pictures\19. Для утренника про радугу\9 (11)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14" y="1487490"/>
            <a:ext cx="237389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ма\Pictures\18. последние фото\100_42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711" y="1505199"/>
            <a:ext cx="33597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ма\Pictures\18. последние фото\100_4294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440" y="4293096"/>
            <a:ext cx="1623600" cy="21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ма\Pictures\18. последние фото\100_4296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970" y="1505199"/>
            <a:ext cx="162307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78" y="548680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развивающие игры Воскобовича.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Мама\Documents\Развивающие игры Воскобовича\Картинки для докладов\ЧудоКРЕСТИКИ 1, 2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756" y="2202637"/>
            <a:ext cx="1404156" cy="19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ocuments\Развивающие игры Воскобовича\Картинки для докладов\ЧудоКРЕСТИКИ 1, 2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6608"/>
            <a:ext cx="1391132" cy="19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ма\Pictures\Д.с-выпуск 2014. Новые фото\100_34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0" y="1484783"/>
            <a:ext cx="202515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ма\Pictures\Д.с-выпуск 2014. Новые фото\100_34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950" y="1521088"/>
            <a:ext cx="359972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ма\Documents\Развивающие игры Воскобовича\Картинки для докладов\Альбом ЧудоКРЕСТИКИ 2-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390" y="4437112"/>
            <a:ext cx="1422731" cy="201048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ма\Documents\Развивающие игры Воскобовича\Картинки для докладов\Альбом ЧудоКРЕСТИКИ 2-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35192"/>
            <a:ext cx="1416656" cy="20124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ма\Documents\Развивающие игры Воскобовича\Картинки для докладов\Альбом ЧудоКРЕСТИКИ 2-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149" y="4437111"/>
            <a:ext cx="1412554" cy="20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Pictures\12. Для докладов, презентаций\100_424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753" y="4424534"/>
            <a:ext cx="2682996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99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96" y="548680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цветные палочки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Кюизенера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Мама\Pictures\Д.с-выпуск 2014 до нового года подг. гр\100_3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597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ма\Pictures\Д.с-выпуск 2014 до нового года подг. гр\100_3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519" y="4077072"/>
            <a:ext cx="33597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ма\Pictures\Д.с-выпуск 2014. Новые фото\100_34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557072"/>
            <a:ext cx="18901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Мама\Documents\Цветные палочки\1.Картинки из книги\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892" y="2060848"/>
            <a:ext cx="1988300" cy="1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Мама\Documents\Цветные палочки\1.Картинки из книги\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16374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Мама\Documents\Цветные палочки\1.Картинки из книги\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243" y="4077072"/>
            <a:ext cx="181822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99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992" y="548680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</a:t>
            </a:r>
            <a:r>
              <a:rPr lang="ru-RU" sz="2400" b="1" i="1" dirty="0" smtClean="0">
                <a:solidFill>
                  <a:srgbClr val="FF0000"/>
                </a:solidFill>
              </a:rPr>
              <a:t>среды: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цветные палочки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Кюизенера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C:\Users\Мама\Pictures\Д.с-выпуск 2014. Новые фото\100_3448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92" y="1449040"/>
            <a:ext cx="295669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ма\Pictures\Д.с-выпуск 2014. Новые фото\100_34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1976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Documents\Картинки для развивающих игр\Цв. палочки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1257682" cy="180000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\Documents\Картинки для развивающих игр\Цв. палочки-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1772816"/>
            <a:ext cx="1232215" cy="18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ама\Pictures\18. последние фото\100_41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91858"/>
            <a:ext cx="202515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Мама\Pictures\10. Сенсорика. Мы играем\100_3942 - коп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899" y="3993222"/>
            <a:ext cx="244095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ма\Pictures\10. Сенсорика. Мы играем\100_3943 - копия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16" y="3991858"/>
            <a:ext cx="30510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4933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0" y="764704"/>
            <a:ext cx="89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Динамика </a:t>
            </a:r>
            <a:r>
              <a:rPr lang="ru-RU" sz="2400" b="1" i="1" dirty="0">
                <a:solidFill>
                  <a:srgbClr val="FF0000"/>
                </a:solidFill>
              </a:rPr>
              <a:t>улучшения результатов </a:t>
            </a:r>
            <a:r>
              <a:rPr lang="ru-RU" sz="2400" b="1" i="1" dirty="0" smtClean="0">
                <a:solidFill>
                  <a:srgbClr val="FF0000"/>
                </a:solidFill>
              </a:rPr>
              <a:t>диагностики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у </a:t>
            </a:r>
            <a:r>
              <a:rPr lang="ru-RU" sz="2400" b="1" i="1" dirty="0">
                <a:solidFill>
                  <a:srgbClr val="FF0000"/>
                </a:solidFill>
              </a:rPr>
              <a:t>детей старшей </a:t>
            </a:r>
            <a:r>
              <a:rPr lang="ru-RU" sz="2400" b="1" i="1" dirty="0" smtClean="0">
                <a:solidFill>
                  <a:srgbClr val="FF0000"/>
                </a:solidFill>
              </a:rPr>
              <a:t>группы</a:t>
            </a:r>
            <a:r>
              <a:rPr lang="ru-RU" sz="2400" i="1" dirty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Объект2" descr="диаграмма"/>
          <p:cNvGraphicFramePr/>
          <p:nvPr>
            <p:extLst>
              <p:ext uri="{D42A27DB-BD31-4B8C-83A1-F6EECF244321}">
                <p14:modId xmlns:p14="http://schemas.microsoft.com/office/powerpoint/2010/main" val="2461812178"/>
              </p:ext>
            </p:extLst>
          </p:nvPr>
        </p:nvGraphicFramePr>
        <p:xfrm>
          <a:off x="0" y="1662400"/>
          <a:ext cx="5445061" cy="263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Объект1" descr="диаграмма"/>
          <p:cNvGraphicFramePr/>
          <p:nvPr>
            <p:extLst>
              <p:ext uri="{D42A27DB-BD31-4B8C-83A1-F6EECF244321}">
                <p14:modId xmlns:p14="http://schemas.microsoft.com/office/powerpoint/2010/main" val="3180905070"/>
              </p:ext>
            </p:extLst>
          </p:nvPr>
        </p:nvGraphicFramePr>
        <p:xfrm>
          <a:off x="2967701" y="4154756"/>
          <a:ext cx="5728877" cy="285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5576" y="44777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55576" y="4449214"/>
            <a:ext cx="124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2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72"/>
            <a:ext cx="91966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Мама\Documents\Аналитический отчет\5. Грамоты мои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84" y="1556792"/>
            <a:ext cx="2587232" cy="360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2133" y="620688"/>
            <a:ext cx="849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Участие в открытом межрегиональном турнире способностей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РостОК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intellect</a:t>
            </a:r>
            <a:r>
              <a:rPr lang="ru-RU" sz="2400" b="1" i="1" dirty="0" smtClean="0">
                <a:solidFill>
                  <a:srgbClr val="FF0000"/>
                </a:solidFill>
              </a:rPr>
              <a:t>Ум.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ма\Pictures\Инт.конкурс подг. гр. - апрель 2014\IMG_0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4" y="4293096"/>
            <a:ext cx="350999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ма\Pictures\Инт.конкурс подг. гр. - апрель 2014\IMG_00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36360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ма\Pictures\Инт.конкурс подг. гр. - апрель 2014\IMG_00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368" y="1602576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Pictures\Инт.конкурс подг. гр. - апрель 2014\IMG_00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36360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7" y="0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90000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Немного о себе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368" y="1746475"/>
            <a:ext cx="5509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 </a:t>
            </a:r>
            <a:r>
              <a:rPr lang="ru-RU" sz="2400" b="1" i="1" dirty="0" smtClean="0">
                <a:cs typeface="Arial" panose="020B0604020202020204" pitchFamily="34" charset="0"/>
              </a:rPr>
              <a:t>Кралина Валентина Владимировна.</a:t>
            </a:r>
          </a:p>
          <a:p>
            <a:endParaRPr lang="ru-RU" sz="2400" b="1" i="1" dirty="0" smtClean="0">
              <a:cs typeface="Arial" panose="020B0604020202020204" pitchFamily="34" charset="0"/>
            </a:endParaRPr>
          </a:p>
          <a:p>
            <a:pPr lvl="0"/>
            <a:r>
              <a:rPr lang="ru-RU" sz="2400" b="1" i="1" dirty="0" smtClean="0">
                <a:cs typeface="Arial" panose="020B0604020202020204" pitchFamily="34" charset="0"/>
              </a:rPr>
              <a:t>Образование – высшее. </a:t>
            </a:r>
          </a:p>
          <a:p>
            <a:pPr lvl="0"/>
            <a:r>
              <a:rPr lang="ru-RU" sz="2400" b="1" i="1" dirty="0" smtClean="0">
                <a:cs typeface="Arial" panose="020B0604020202020204" pitchFamily="34" charset="0"/>
              </a:rPr>
              <a:t>Место работы - МДОУ д/с </a:t>
            </a:r>
            <a:r>
              <a:rPr lang="ru-RU" sz="2400" b="1" i="1" dirty="0">
                <a:cs typeface="Arial" panose="020B0604020202020204" pitchFamily="34" charset="0"/>
              </a:rPr>
              <a:t>№ </a:t>
            </a:r>
            <a:r>
              <a:rPr lang="ru-RU" sz="2400" b="1" i="1" dirty="0" smtClean="0">
                <a:cs typeface="Arial" panose="020B0604020202020204" pitchFamily="34" charset="0"/>
              </a:rPr>
              <a:t>14 </a:t>
            </a:r>
          </a:p>
          <a:p>
            <a:pPr lvl="0"/>
            <a:r>
              <a:rPr lang="ru-RU" sz="2400" b="1" i="1" dirty="0" smtClean="0">
                <a:cs typeface="Arial" panose="020B0604020202020204" pitchFamily="34" charset="0"/>
              </a:rPr>
              <a:t>г</a:t>
            </a:r>
            <a:r>
              <a:rPr lang="ru-RU" sz="2400" b="1" i="1" dirty="0">
                <a:cs typeface="Arial" panose="020B0604020202020204" pitchFamily="34" charset="0"/>
              </a:rPr>
              <a:t>. </a:t>
            </a:r>
            <a:r>
              <a:rPr lang="ru-RU" sz="2400" b="1" i="1" dirty="0" smtClean="0">
                <a:cs typeface="Arial" panose="020B0604020202020204" pitchFamily="34" charset="0"/>
              </a:rPr>
              <a:t>Ростова - воспитатель.</a:t>
            </a:r>
            <a:endParaRPr lang="ru-RU" sz="2400" b="1" i="1" dirty="0">
              <a:cs typeface="Arial" panose="020B0604020202020204" pitchFamily="34" charset="0"/>
            </a:endParaRPr>
          </a:p>
          <a:p>
            <a:r>
              <a:rPr lang="ru-RU" sz="2400" b="1" i="1" dirty="0" smtClean="0">
                <a:cs typeface="Arial" panose="020B0604020202020204" pitchFamily="34" charset="0"/>
              </a:rPr>
              <a:t>Мой </a:t>
            </a:r>
            <a:r>
              <a:rPr lang="ru-RU" sz="2400" b="1" i="1" dirty="0">
                <a:cs typeface="Arial" panose="020B0604020202020204" pitchFamily="34" charset="0"/>
              </a:rPr>
              <a:t>педагогический стаж – </a:t>
            </a:r>
            <a:r>
              <a:rPr lang="ru-RU" sz="2400" b="1" i="1" dirty="0" smtClean="0">
                <a:cs typeface="Arial" panose="020B0604020202020204" pitchFamily="34" charset="0"/>
              </a:rPr>
              <a:t>29 </a:t>
            </a:r>
            <a:r>
              <a:rPr lang="ru-RU" sz="2400" b="1" i="1" dirty="0">
                <a:cs typeface="Arial" panose="020B0604020202020204" pitchFamily="34" charset="0"/>
              </a:rPr>
              <a:t>лет.</a:t>
            </a:r>
          </a:p>
          <a:p>
            <a:r>
              <a:rPr lang="ru-RU" sz="2400" b="1" i="1" dirty="0" smtClean="0">
                <a:cs typeface="Arial" panose="020B0604020202020204" pitchFamily="34" charset="0"/>
              </a:rPr>
              <a:t>Высшая квалификационная категория.</a:t>
            </a:r>
          </a:p>
          <a:p>
            <a:r>
              <a:rPr lang="ru-RU" sz="2400" b="1" i="1" dirty="0" smtClean="0">
                <a:cs typeface="Arial" panose="020B0604020202020204" pitchFamily="34" charset="0"/>
              </a:rPr>
              <a:t>Победитель муниципального этапа конкурса профессионального мастерства</a:t>
            </a:r>
          </a:p>
          <a:p>
            <a:r>
              <a:rPr lang="ru-RU" sz="2400" b="1" i="1" dirty="0" smtClean="0">
                <a:cs typeface="Arial" panose="020B0604020202020204" pitchFamily="34" charset="0"/>
              </a:rPr>
              <a:t>«Воспитатель года» в 2015 году.</a:t>
            </a:r>
            <a:endParaRPr lang="ru-RU" sz="2400" b="1" i="1" dirty="0">
              <a:cs typeface="Arial" panose="020B0604020202020204" pitchFamily="34" charset="0"/>
            </a:endParaRPr>
          </a:p>
        </p:txBody>
      </p:sp>
      <p:pic>
        <p:nvPicPr>
          <p:cNvPr id="2050" name="Picture 2" descr="C:\Users\Мама\Pictures\Мама-портрет\Обработанные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803301"/>
            <a:ext cx="312699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0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0447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0320" y="5983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Участие в открытом межрегиональном турнире </a:t>
            </a:r>
            <a:r>
              <a:rPr lang="ru-RU" sz="2400" b="1" i="1" dirty="0" smtClean="0">
                <a:solidFill>
                  <a:srgbClr val="FF0000"/>
                </a:solidFill>
              </a:rPr>
              <a:t>способностей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РостОК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intellect</a:t>
            </a:r>
            <a:r>
              <a:rPr lang="ru-RU" sz="2400" b="1" i="1" dirty="0">
                <a:solidFill>
                  <a:srgbClr val="FF0000"/>
                </a:solidFill>
              </a:rPr>
              <a:t>Ум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21. Инт.конкурс подг. гр. - апрель 2014\IMG_0118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295" y="1557032"/>
            <a:ext cx="153485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Pictures\Интеллект. турнир-награждение\100_36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476" y="3789040"/>
            <a:ext cx="38397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ма\Documents\Аналитический отчет\5. Грамоты мои\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299" y="1484784"/>
            <a:ext cx="254618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ма\Pictures\Интеллект. турнир-награждение\100_3669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19" y="1506540"/>
            <a:ext cx="209622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233328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C:\Users\Мама\Documents\Аналитический отчет\5. Грамоты мои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61" y="1425338"/>
            <a:ext cx="216729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ма\Documents\Аналитический отчет\5. Грамоты мои\2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4" y="5148808"/>
            <a:ext cx="2160000" cy="1520552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ма\Documents\Аналитический отчет\5. Грамоты мои\2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368" y="5157192"/>
            <a:ext cx="2160000" cy="151309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06681" y="707504"/>
            <a:ext cx="519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Грамоты и благодарности.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ама\Documents\Аналитический отчет\5. Грамоты мои\11 - 2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707" y="1412776"/>
            <a:ext cx="218077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ocuments\Аналитический отчет\5. Грамоты мои\9 - 20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001" y="1431738"/>
            <a:ext cx="214811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ма\Documents\Аналитический отчет\5. Грамоты мои\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42370" y="4293096"/>
            <a:ext cx="178987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Мама\Documents\Аналитический отчет\5. Грамоты мои\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54089" y="4293375"/>
            <a:ext cx="17858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8312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Участие в работе конференций, семинаров, круглых столов.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Мама\Pictures\Интеллектуальная игра\IMG_0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29" y="1485024"/>
            <a:ext cx="377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ма\Pictures\Интеллектуальная игра\IMG_0089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36" y="4149360"/>
            <a:ext cx="465839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ма\Pictures\Интеллектуальная игра\IMG_0131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784" y="4149360"/>
            <a:ext cx="335870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Мама\Pictures\Интеллектуальная игра\IMG_0119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344" y="1497219"/>
            <a:ext cx="232214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Мама\Pictures\Интеллектуальная игра\IMG_0077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534" y="1473738"/>
            <a:ext cx="258069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912" y="718944"/>
            <a:ext cx="892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Творческий подход к организации совместной деятельности.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Мама\Pictures\10. Сенсорика. Мы играем\100_39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04" y="1495856"/>
            <a:ext cx="1828039" cy="24372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1" name="Picture 3" descr="C:\Users\Мама\Pictures\10. Сенсорика. Мы играем\100_39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58" y="4329360"/>
            <a:ext cx="1755133" cy="23400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3" name="Picture 5" descr="C:\Users\Мама\Pictures\4. Занятие по сенсорике. Мышки. мл. гр\IMG_06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479" y="1484784"/>
            <a:ext cx="3780002" cy="25200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5" name="Picture 7" descr="C:\Users\Мама\Pictures\4. Занятие по сенсорике. Мышки. мл. гр\IMG_06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80" y="4329360"/>
            <a:ext cx="3510000" cy="234000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999697" y="1495856"/>
            <a:ext cx="31996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</a:rPr>
              <a:t>Изготовление </a:t>
            </a:r>
          </a:p>
          <a:p>
            <a:pPr algn="ctr"/>
            <a:r>
              <a:rPr lang="ru-RU" sz="2200" b="1" i="1" dirty="0" smtClean="0">
                <a:solidFill>
                  <a:srgbClr val="0070C0"/>
                </a:solidFill>
              </a:rPr>
              <a:t>напольного набора </a:t>
            </a:r>
          </a:p>
          <a:p>
            <a:pPr algn="ctr"/>
            <a:r>
              <a:rPr lang="ru-RU" sz="2200" b="1" i="1" dirty="0" smtClean="0">
                <a:solidFill>
                  <a:srgbClr val="0070C0"/>
                </a:solidFill>
              </a:rPr>
              <a:t>цветных палочек:</a:t>
            </a:r>
          </a:p>
          <a:p>
            <a:r>
              <a:rPr lang="ru-RU" sz="2000" b="1" i="1" dirty="0" smtClean="0"/>
              <a:t>Знакомство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с цветом,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величиной,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к</a:t>
            </a:r>
            <a:r>
              <a:rPr lang="ru-RU" sz="2000" b="1" i="1" dirty="0" smtClean="0"/>
              <a:t>онструирование 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по схеме.</a:t>
            </a:r>
            <a:endParaRPr lang="ru-RU" sz="2000" b="1" i="1" dirty="0"/>
          </a:p>
        </p:txBody>
      </p:sp>
      <p:pic>
        <p:nvPicPr>
          <p:cNvPr id="4098" name="Picture 2" descr="C:\Users\Мама\Pictures\16. Районный конкурс в-ля\IMG_09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193" y="4329360"/>
            <a:ext cx="315342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6" descr="C:\Users\Мама\Pictures\4. Занятие по сенсорике. Мышки. мл. гр\IMG_06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739" y="3723548"/>
            <a:ext cx="1920000" cy="288000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4" name="Picture 2" descr="C:\Users\Мама\Pictures\4. Занятие по сенсорике. Мышки. мл. гр\IMG_0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49799"/>
            <a:ext cx="2500939" cy="3751409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5" name="Picture 3" descr="C:\Users\Мама\Pictures\10. Сенсорика. Мы играем\100_3807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152" y="1556792"/>
            <a:ext cx="1804336" cy="228533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6" name="Picture 4" descr="C:\Users\Мама\Pictures\10. Сенсорика. Мы играем\100_39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818072" y="3442602"/>
            <a:ext cx="2617787" cy="3642644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7" name="Picture 5" descr="C:\Users\Мама\Pictures\10. Сенсорика. Мы играем\100_39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642" y="1556792"/>
            <a:ext cx="1714630" cy="228600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8" name="Picture 6" descr="C:\Users\Мама\Documents\Цветные палочки\1.Картинки из книги\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419" y="1695538"/>
            <a:ext cx="1848320" cy="16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3855" y="62068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Конструирование из деревянных цветных палочек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8727" y="174840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24" y="980728"/>
            <a:ext cx="357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19" name="Picture 3" descr="C:\Users\Мама\Pictures\Д.с-выпуск 2014 Осенний праздник подг.гр\фото\IMG_01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24" y="3045770"/>
            <a:ext cx="5400600" cy="36004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641" y="782897"/>
            <a:ext cx="4751839" cy="300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7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620" y="980728"/>
            <a:ext cx="342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3" name="Picture 3" descr="C:\Users\Мама\Pictures\3. Фото Новый год мл.гр\IMG_7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699175" cy="31320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2" name="Picture 2" descr="C:\Users\Мама\Pictures\3. Фото Новый год мл.гр\IMG_7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48" y="716138"/>
            <a:ext cx="4690261" cy="37800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5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6" y="7143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C:\Users\Мама\Pictures\Д.с -сотрудники\IMG_0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9" y="1412776"/>
            <a:ext cx="8573453" cy="4166178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500264" y="5938192"/>
            <a:ext cx="444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Коллектив МДОУ д</a:t>
            </a:r>
            <a:r>
              <a:rPr lang="en-US" sz="2000" b="1" i="1" dirty="0" smtClean="0"/>
              <a:t>/</a:t>
            </a:r>
            <a:r>
              <a:rPr lang="ru-RU" sz="2000" b="1" i="1" dirty="0" smtClean="0"/>
              <a:t>с № 14 г. Ростов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3079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7268" y="764704"/>
            <a:ext cx="348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 descr="C:\Users\Мама\Pictures\1. Спортивный праздник мл. гр 2014 г\IMG_6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10667"/>
            <a:ext cx="4438039" cy="29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ма\Pictures\2. Обработ. фото со спорт. праздника 2014\IMG_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42" y="954966"/>
            <a:ext cx="4593374" cy="30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12435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5304" y="9625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315" name="Picture 3" descr="C:\Users\Мама\Pictures\6. Сенсорика мешочки\100_38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55" y="692696"/>
            <a:ext cx="4388609" cy="329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ма\Pictures\8. Сенсорика. Вкусы. мл. гр\IMG_95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48599"/>
            <a:ext cx="4681140" cy="312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99" y="515286"/>
            <a:ext cx="87359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Педагогическое кредо: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Чтобы иметь право учить, надо постоянно учиться самому.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Все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, что знаю и умею – отдаю детям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Мама\Pictures\Занятие по заним. математике ст. гр\IMG_2159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28" y="1875270"/>
            <a:ext cx="2328552" cy="22284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ма\Pictures\1. Спортивный праздник мл. гр 2014 г\IMG_6202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71" y="4325059"/>
            <a:ext cx="2721414" cy="234511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Pictures\Интеллектуальная игра\IMG_0111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457" y="4325059"/>
            <a:ext cx="3460413" cy="23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ма\Pictures\Выпускной 2014\фото выпуск\IMG_0389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360" y="1875270"/>
            <a:ext cx="2585976" cy="22284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Pictures\Фото д.с. осенний праздник. Подг. гр\IMG_0060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21459"/>
            <a:ext cx="1950257" cy="2343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Мама\Pictures\15.Для конкурса\Кралина\IMG_077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95" y="1849178"/>
            <a:ext cx="2428599" cy="222789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4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986" y="836712"/>
            <a:ext cx="382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Мама\Pictures\18. последние фото\100_4190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377" y="3069320"/>
            <a:ext cx="409725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ма\Pictures\18. последние фото\100_4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651" y="1098322"/>
            <a:ext cx="21601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ма\Pictures\19. Для утренника про радугу\8 (1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92" y="1053056"/>
            <a:ext cx="21601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960" y="692354"/>
            <a:ext cx="373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362" name="Picture 2" descr="C:\Users\Мама\Pictures\Д.с-выпуск 2014. Новые фото\100_3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59" y="1719431"/>
            <a:ext cx="3911309" cy="293370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Мама\Pictures\Д.с. - выпуск 2010 г\100_0860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488" y="3429000"/>
            <a:ext cx="4680000" cy="3085176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960" y="692354"/>
            <a:ext cx="373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7384"/>
            <a:ext cx="9196606" cy="6858000"/>
          </a:xfrm>
          <a:prstGeom prst="rect">
            <a:avLst/>
          </a:prstGeom>
        </p:spPr>
      </p:pic>
      <p:pic>
        <p:nvPicPr>
          <p:cNvPr id="16" name="Picture 2" descr="C:\Users\Мама\Pictures\Д.с. - выпуск 2010 г\100_03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47" y="1628800"/>
            <a:ext cx="4174453" cy="31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Мама\Pictures\Д.с-выпуск 2014 до нового года подг. гр\100_31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641" y="1619262"/>
            <a:ext cx="3677815" cy="490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2399" y="846242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Из опыта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3607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901" y="719118"/>
            <a:ext cx="45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C:\Users\Мама\Pictures\Д.с-выпуск 2014 до нового года подг. гр\100_28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2" y="764704"/>
            <a:ext cx="4320000" cy="32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Мама\Pictures\Д.с-выпуск 2014 до нового года подг. гр\100_28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488" y="3285098"/>
            <a:ext cx="4320000" cy="32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0521" y="740798"/>
            <a:ext cx="372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C:\Users\Мама\Pictures\Д.с-выпуск 2014 до нового года подг. гр\100_27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03" y="748264"/>
            <a:ext cx="4320000" cy="32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Мама\Pictures\Д.с-выпуск 2014 до нового года подг. гр\100_2728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82430"/>
            <a:ext cx="4680000" cy="32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20688"/>
            <a:ext cx="370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C:\Users\Мама\Pictures\Д.с-выпуск 2014 до нового года подг. гр\100_3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7" y="991544"/>
            <a:ext cx="21601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Мама\Pictures\Д.с-выпуск 2014 до нового года подг. гр\100_31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974" y="991544"/>
            <a:ext cx="21601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Мама\Pictures\Праздник Лето 2013 ст\IMG_35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331318"/>
            <a:ext cx="2411951" cy="25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ма\Pictures\8 марта мл. гр\IMG_0023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150" y="4141977"/>
            <a:ext cx="28570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ма\Pictures\20. Праздник радуги\ОБРАБОТКА НА САЙТ\IMG_16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196" y="4135282"/>
            <a:ext cx="242736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06" y="0"/>
            <a:ext cx="9210278" cy="686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76197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3393668"/>
            <a:ext cx="22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708920"/>
            <a:ext cx="31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393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43908" y="444921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C:\Users\Мама\Pictures\Д.с-выпуск 2014 до нового года подг. гр\100_3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79509" cy="4860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Box 13"/>
          <p:cNvSpPr txBox="1"/>
          <p:nvPr/>
        </p:nvSpPr>
        <p:spPr>
          <a:xfrm>
            <a:off x="2092435" y="58052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96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15286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элементов ТРИЗ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 изобразительной деятельности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29" name="Picture 5" descr="C:\Users\Мама\Pictures\Д.с. - выпуск 2010 г\100_0765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7170"/>
            <a:ext cx="3957301" cy="2343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ма\Pictures\Д.с. - выпуск 2010 г\100_0764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209" y="1777170"/>
            <a:ext cx="3503845" cy="2343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ма\Pictures\Д.с. - выпуск 2010 г\100_0766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325760"/>
            <a:ext cx="3810948" cy="2343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Мама\Documents\Сенсорика\Картинки (цвета радуги)\1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342" y="5229200"/>
            <a:ext cx="1690712" cy="12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816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опыта работы: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«Конструирование из геометрических фигур, как средство формирования математических способностей у дошкольников». </a:t>
            </a:r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Мама\Pictures\Занятие по заним. математике ст. гр\IMG_2204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25" y="2104587"/>
            <a:ext cx="373478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ма\Pictures\Занятие по заним. математике ст. гр\IMG_2210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04587"/>
            <a:ext cx="316302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ама\Documents\Геометрический конструктор\Головоломки\13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033" y="5191186"/>
            <a:ext cx="1746296" cy="12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ма\Pictures\Занятие по заним. математике ст. гр\IMG_2212 - копия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4811" y="4509120"/>
            <a:ext cx="385128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139" y="105273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Тема методической разработки -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«Развитие </a:t>
            </a:r>
            <a:r>
              <a:rPr lang="ru-RU" sz="2800" b="1" i="1" dirty="0">
                <a:solidFill>
                  <a:srgbClr val="002060"/>
                </a:solidFill>
              </a:rPr>
              <a:t>логического мышления детей старшего дошкольного возраста средствами занимательной математики</a:t>
            </a:r>
            <a:r>
              <a:rPr lang="ru-RU" sz="2800" b="1" i="1" dirty="0" smtClean="0">
                <a:solidFill>
                  <a:srgbClr val="002060"/>
                </a:solidFill>
              </a:rPr>
              <a:t>».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07" y="31409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Актуальность:</a:t>
            </a:r>
          </a:p>
          <a:p>
            <a:pPr lvl="0" algn="just"/>
            <a:r>
              <a:rPr lang="ru-RU" sz="2400" b="1" i="1" dirty="0" smtClean="0"/>
              <a:t>Занимательный </a:t>
            </a:r>
            <a:r>
              <a:rPr lang="ru-RU" sz="2400" b="1" i="1" dirty="0"/>
              <a:t>математический </a:t>
            </a:r>
            <a:r>
              <a:rPr lang="ru-RU" sz="2400" b="1" i="1" dirty="0" smtClean="0"/>
              <a:t>материал рассматривается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как </a:t>
            </a:r>
            <a:r>
              <a:rPr lang="ru-RU" sz="2400" b="1" i="1" dirty="0"/>
              <a:t>одно </a:t>
            </a:r>
            <a:r>
              <a:rPr lang="ru-RU" sz="2400" b="1" i="1" dirty="0" smtClean="0"/>
              <a:t>из средств</a:t>
            </a:r>
            <a:r>
              <a:rPr lang="ru-RU" sz="2400" b="1" i="1" dirty="0"/>
              <a:t>, обеспечивающих рациональную </a:t>
            </a:r>
            <a:r>
              <a:rPr lang="ru-RU" sz="2400" b="1" i="1" dirty="0" smtClean="0"/>
              <a:t> взаимосвязь работы воспитателя на занятиях </a:t>
            </a:r>
            <a:r>
              <a:rPr lang="ru-RU" sz="2400" b="1" i="1" dirty="0"/>
              <a:t>и вне их. </a:t>
            </a:r>
          </a:p>
        </p:txBody>
      </p:sp>
    </p:spTree>
    <p:extLst>
      <p:ext uri="{BB962C8B-B14F-4D97-AF65-F5344CB8AC3E}">
        <p14:creationId xmlns:p14="http://schemas.microsoft.com/office/powerpoint/2010/main" val="33992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360" y="484509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Тема методической разработки -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«Развитие логического мышления детей старшего дошкольного возраста средствами занимательной математики».</a:t>
            </a:r>
          </a:p>
          <a:p>
            <a:pPr algn="ctr"/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20" y="2485057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Цель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/>
              <a:t>– систематизировать работу воспитателя, определить педагогические условия развития логического мышления </a:t>
            </a:r>
            <a:r>
              <a:rPr lang="ru-RU" sz="2000" b="1" i="1" dirty="0" smtClean="0"/>
              <a:t>детей средствами </a:t>
            </a:r>
            <a:r>
              <a:rPr lang="ru-RU" sz="2000" b="1" i="1" dirty="0"/>
              <a:t>занимательной математики.</a:t>
            </a:r>
          </a:p>
          <a:p>
            <a:pPr algn="just"/>
            <a:r>
              <a:rPr lang="ru-RU" sz="2400" b="1" i="1" dirty="0">
                <a:solidFill>
                  <a:srgbClr val="FF0000"/>
                </a:solidFill>
              </a:rPr>
              <a:t>Задачи: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smtClean="0"/>
              <a:t>Формирование </a:t>
            </a:r>
            <a:r>
              <a:rPr lang="ru-RU" sz="2000" b="1" i="1" dirty="0"/>
              <a:t>логических приемов умственных </a:t>
            </a:r>
            <a:r>
              <a:rPr lang="ru-RU" sz="2000" b="1" i="1" dirty="0" smtClean="0"/>
              <a:t>действий</a:t>
            </a:r>
            <a:r>
              <a:rPr lang="ru-RU" sz="2000" b="1" i="1" dirty="0"/>
              <a:t>.</a:t>
            </a:r>
            <a:r>
              <a:rPr lang="ru-RU" sz="2000" b="1" i="1" dirty="0" smtClean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smtClean="0"/>
              <a:t>Развитие </a:t>
            </a:r>
            <a:r>
              <a:rPr lang="ru-RU" sz="2000" b="1" i="1" dirty="0"/>
              <a:t>у </a:t>
            </a:r>
            <a:r>
              <a:rPr lang="ru-RU" sz="2000" b="1" i="1" dirty="0" smtClean="0"/>
              <a:t>детей: речи, произвольности внимания, познавательных             интересов, творческого воображения.</a:t>
            </a:r>
            <a:endParaRPr lang="ru-RU" sz="2000" b="1" i="1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smtClean="0"/>
              <a:t>Воспитание: коммуникативных навыков.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6991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5" y="27384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36" y="1532780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i="1" dirty="0" smtClean="0"/>
              <a:t>1. Изучила </a:t>
            </a:r>
            <a:r>
              <a:rPr lang="ru-RU" sz="2200" b="1" i="1" dirty="0"/>
              <a:t>научную литературу по данной теме. Использовала работы </a:t>
            </a:r>
            <a:r>
              <a:rPr lang="ru-RU" sz="2200" b="1" i="1" dirty="0" err="1"/>
              <a:t>Венгера</a:t>
            </a:r>
            <a:r>
              <a:rPr lang="ru-RU" sz="2200" b="1" i="1" dirty="0"/>
              <a:t> Л.А., </a:t>
            </a:r>
            <a:r>
              <a:rPr lang="ru-RU" sz="2200" b="1" i="1" dirty="0" err="1"/>
              <a:t>Белошистой</a:t>
            </a:r>
            <a:r>
              <a:rPr lang="ru-RU" sz="2200" b="1" i="1" dirty="0"/>
              <a:t> А.В., Комаровой Л.Д., Михайловой З.А., </a:t>
            </a:r>
            <a:r>
              <a:rPr lang="ru-RU" sz="2200" b="1" i="1" dirty="0" smtClean="0"/>
              <a:t>Новиковой </a:t>
            </a:r>
            <a:r>
              <a:rPr lang="ru-RU" sz="2200" b="1" i="1" dirty="0"/>
              <a:t>В.П</a:t>
            </a:r>
            <a:r>
              <a:rPr lang="ru-RU" sz="2200" b="1" i="1" dirty="0" smtClean="0"/>
              <a:t>.</a:t>
            </a:r>
          </a:p>
          <a:p>
            <a:pPr lvl="0" algn="just"/>
            <a:r>
              <a:rPr lang="ru-RU" sz="2200" b="1" i="1" dirty="0" smtClean="0"/>
              <a:t>2. Провела </a:t>
            </a:r>
            <a:r>
              <a:rPr lang="ru-RU" sz="2200" b="1" i="1" dirty="0"/>
              <a:t>диагностику логического мышления детей в старшей группе в начале и конце учебного </a:t>
            </a:r>
            <a:r>
              <a:rPr lang="ru-RU" sz="2200" b="1" i="1" dirty="0" smtClean="0"/>
              <a:t>года.</a:t>
            </a:r>
          </a:p>
          <a:p>
            <a:pPr lvl="0" algn="just"/>
            <a:r>
              <a:rPr lang="ru-RU" sz="2200" b="1" i="1" dirty="0" smtClean="0"/>
              <a:t>3. Подготовила </a:t>
            </a:r>
            <a:r>
              <a:rPr lang="ru-RU" sz="2200" b="1" i="1" dirty="0"/>
              <a:t>развивающую среду с учетом возрастных особенностей </a:t>
            </a:r>
            <a:r>
              <a:rPr lang="ru-RU" sz="2200" b="1" i="1" dirty="0" smtClean="0"/>
              <a:t>детей. Конкретно обозначила </a:t>
            </a:r>
            <a:r>
              <a:rPr lang="ru-RU" sz="2200" b="1" i="1" dirty="0"/>
              <a:t>виды игр, посредством которых будет проводиться целенаправленная работа по </a:t>
            </a:r>
            <a:r>
              <a:rPr lang="ru-RU" sz="2200" b="1" i="1" dirty="0" smtClean="0"/>
              <a:t>развитию логического мышления.</a:t>
            </a:r>
          </a:p>
          <a:p>
            <a:pPr lvl="0" algn="just"/>
            <a:r>
              <a:rPr lang="ru-RU" sz="2200" b="1" i="1" dirty="0" smtClean="0"/>
              <a:t>4. Выявила </a:t>
            </a:r>
            <a:r>
              <a:rPr lang="ru-RU" sz="2200" b="1" i="1" dirty="0"/>
              <a:t>динамику развития мыслительных операций у детей</a:t>
            </a:r>
            <a:r>
              <a:rPr lang="ru-RU" sz="2200" b="1" i="1" dirty="0" smtClean="0"/>
              <a:t>.</a:t>
            </a:r>
            <a:endParaRPr lang="ru-RU" sz="2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73334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Этапы работы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44" y="0"/>
            <a:ext cx="91966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601" y="581779"/>
            <a:ext cx="834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Организация развивающей среды</a:t>
            </a:r>
            <a:r>
              <a:rPr lang="ru-RU" sz="2400" b="1" i="1" dirty="0" smtClean="0">
                <a:solidFill>
                  <a:srgbClr val="FF0000"/>
                </a:solidFill>
              </a:rPr>
              <a:t>: 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настольно-печатные игры.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0" name="Графический объект68"/>
          <p:cNvPicPr/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5" y="1560266"/>
            <a:ext cx="2619049" cy="1525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330850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pic>
        <p:nvPicPr>
          <p:cNvPr id="16" name="Графический объект71"/>
          <p:cNvPicPr/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6712" y="1913312"/>
            <a:ext cx="1853280" cy="12636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Графический объект72"/>
          <p:cNvPicPr/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5992" y="3291041"/>
            <a:ext cx="1854000" cy="12636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Графический объект73"/>
          <p:cNvPicPr/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5992" y="4723364"/>
            <a:ext cx="1854000" cy="12636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</p:pic>
      <p:pic>
        <p:nvPicPr>
          <p:cNvPr id="22" name="Графический объект74"/>
          <p:cNvPicPr/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578529"/>
            <a:ext cx="2199442" cy="1447927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Графический объект75"/>
          <p:cNvPicPr/>
          <p:nvPr/>
        </p:nvPicPr>
        <p:blipFill>
          <a:blip r:embed="rId8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860" y="3176912"/>
            <a:ext cx="2199600" cy="14472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</p:pic>
      <p:pic>
        <p:nvPicPr>
          <p:cNvPr id="26" name="Графический объект77"/>
          <p:cNvPicPr/>
          <p:nvPr/>
        </p:nvPicPr>
        <p:blipFill>
          <a:blip r:embed="rId9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5833" y="3396045"/>
            <a:ext cx="2322410" cy="1407347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</p:pic>
      <p:pic>
        <p:nvPicPr>
          <p:cNvPr id="28" name="Графический объект78"/>
          <p:cNvPicPr/>
          <p:nvPr/>
        </p:nvPicPr>
        <p:blipFill>
          <a:blip r:embed="rId10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4941168"/>
            <a:ext cx="2322000" cy="14076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</p:pic>
      <p:pic>
        <p:nvPicPr>
          <p:cNvPr id="3074" name="Picture 2" descr="C:\Users\Мама\Documents\Картинки для развивающих игр\Консульт. для род-2 - копи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219" y="1578529"/>
            <a:ext cx="1318261" cy="702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ocuments\Картинки для развивающих игр\Консульт. для род-2 - копия (2)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383826"/>
            <a:ext cx="1440159" cy="70155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B w="25400" h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542</Words>
  <Application>Microsoft Office PowerPoint</Application>
  <PresentationFormat>Экран (4:3)</PresentationFormat>
  <Paragraphs>95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Кралина</dc:creator>
  <cp:lastModifiedBy>Светлана Юрьевна Белянчева</cp:lastModifiedBy>
  <cp:revision>185</cp:revision>
  <dcterms:created xsi:type="dcterms:W3CDTF">2015-03-15T12:23:03Z</dcterms:created>
  <dcterms:modified xsi:type="dcterms:W3CDTF">2015-07-01T13:35:07Z</dcterms:modified>
</cp:coreProperties>
</file>