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6"/>
  </p:notesMasterIdLst>
  <p:sldIdLst>
    <p:sldId id="295" r:id="rId2"/>
    <p:sldId id="259" r:id="rId3"/>
    <p:sldId id="292" r:id="rId4"/>
    <p:sldId id="298" r:id="rId5"/>
    <p:sldId id="288" r:id="rId6"/>
    <p:sldId id="329" r:id="rId7"/>
    <p:sldId id="290" r:id="rId8"/>
    <p:sldId id="344" r:id="rId9"/>
    <p:sldId id="342" r:id="rId10"/>
    <p:sldId id="302" r:id="rId11"/>
    <p:sldId id="293" r:id="rId12"/>
    <p:sldId id="335" r:id="rId13"/>
    <p:sldId id="336" r:id="rId14"/>
    <p:sldId id="309" r:id="rId15"/>
    <p:sldId id="312" r:id="rId16"/>
    <p:sldId id="315" r:id="rId17"/>
    <p:sldId id="328" r:id="rId18"/>
    <p:sldId id="305" r:id="rId19"/>
    <p:sldId id="338" r:id="rId20"/>
    <p:sldId id="317" r:id="rId21"/>
    <p:sldId id="343" r:id="rId22"/>
    <p:sldId id="333" r:id="rId23"/>
    <p:sldId id="316" r:id="rId24"/>
    <p:sldId id="310" r:id="rId25"/>
    <p:sldId id="331" r:id="rId26"/>
    <p:sldId id="345" r:id="rId27"/>
    <p:sldId id="341" r:id="rId28"/>
    <p:sldId id="308" r:id="rId29"/>
    <p:sldId id="332" r:id="rId30"/>
    <p:sldId id="323" r:id="rId31"/>
    <p:sldId id="306" r:id="rId32"/>
    <p:sldId id="340" r:id="rId33"/>
    <p:sldId id="339" r:id="rId34"/>
    <p:sldId id="32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0000CC"/>
    <a:srgbClr val="3333FF"/>
    <a:srgbClr val="FF6600"/>
    <a:srgbClr val="FF0066"/>
    <a:srgbClr val="00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78347" autoAdjust="0"/>
  </p:normalViewPr>
  <p:slideViewPr>
    <p:cSldViewPr>
      <p:cViewPr varScale="1">
        <p:scale>
          <a:sx n="63" d="100"/>
          <a:sy n="63" d="100"/>
        </p:scale>
        <p:origin x="-12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C5DC55-842E-4B0A-898F-5EE656D52712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3E897A-89BA-479D-A199-7715952A5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83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642D2-839F-462D-824E-05F780F294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95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C19CA-E185-47E5-A494-3502B1F32D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78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782BB1-9FED-4F34-8A57-DF06964EFE45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ABBC6-6C7B-44EC-B787-A4AA76898B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CC35-2C66-49FB-A018-E1910C999846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4DC2-59B4-4B3A-95FA-E869F4A558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68DAE-824C-49E8-8CB6-B404D99ED793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9CBCC-8A9F-4BCC-9337-D14A3B1DA0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717C9-23E5-4787-A664-D1E202A2967E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830A-7B1F-4B0D-A753-0B1CBBEE8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5C9C16-2E66-445A-8359-580571659FEF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64E357-6C90-4768-B865-490A164FE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ED0A-08A1-4DE4-B1F6-480A95233925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B8C9-AC0D-415D-A143-8EE8E96E8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1F8EC-7AC2-4B11-A1DB-0D70EE1A735C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08F57-FB1E-471A-B23E-4740AC243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A4F5-A597-42A9-BFE8-F2F1809CB756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6C105-1754-48C3-8CC9-CBE6CD27B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DFA4C4-E3A1-4606-BF42-163E98CE2381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2A3651-32A0-4A0C-A3A3-855386A94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45895-A500-45CA-B59F-6389F3C453A1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A572E-08D6-4146-AAAD-26CA06F18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A0A000-985E-4FE1-A6EE-6143ACF84ED6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E7CE87-F8D6-4839-B9C7-A9CBDA451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B8C5570-5B32-4E4A-9C44-D1EF0FC647FA}" type="datetimeFigureOut">
              <a:rPr lang="ru-RU"/>
              <a:pPr>
                <a:defRPr/>
              </a:pPr>
              <a:t>01.07.2015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9D21841-FEA7-4718-B0B4-2B44E8046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2" r:id="rId4"/>
    <p:sldLayoutId id="2147483741" r:id="rId5"/>
    <p:sldLayoutId id="2147483740" r:id="rId6"/>
    <p:sldLayoutId id="2147483746" r:id="rId7"/>
    <p:sldLayoutId id="2147483739" r:id="rId8"/>
    <p:sldLayoutId id="2147483747" r:id="rId9"/>
    <p:sldLayoutId id="2147483738" r:id="rId10"/>
    <p:sldLayoutId id="2147483737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278E6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6278E6"/>
          </a:solidFill>
          <a:latin typeface="Arial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23FEFF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23FEFF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B9FF23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1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s2nkz.edu.yar.ru/stranichka_/index.html" TargetMode="External"/><Relationship Id="rId2" Type="http://schemas.openxmlformats.org/officeDocument/2006/relationships/hyperlink" Target="http://www.maam.ru/users/8905137517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mailto:olga.kvashnina.81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785926"/>
            <a:ext cx="4500594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rgbClr val="C00000"/>
                </a:solidFill>
                <a:latin typeface="+mn-lt"/>
              </a:rPr>
              <a:t>Квашнина Ольга Анатольевна</a:t>
            </a:r>
            <a:r>
              <a:rPr lang="ru-RU" sz="2500" b="1" dirty="0">
                <a:solidFill>
                  <a:srgbClr val="7030A0"/>
                </a:solidFill>
                <a:latin typeface="+mn-lt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7030A0"/>
                </a:solidFill>
                <a:latin typeface="+mn-lt"/>
              </a:rPr>
              <a:t>воспитатель по изобразительной деятельности,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rgbClr val="7030A0"/>
                </a:solidFill>
                <a:latin typeface="+mn-lt"/>
              </a:rPr>
              <a:t>п</a:t>
            </a:r>
            <a:r>
              <a:rPr lang="ru-RU" sz="2500" b="1" dirty="0" smtClean="0">
                <a:solidFill>
                  <a:srgbClr val="7030A0"/>
                </a:solidFill>
                <a:latin typeface="+mn-lt"/>
              </a:rPr>
              <a:t>ервая </a:t>
            </a:r>
            <a:r>
              <a:rPr lang="ru-RU" sz="2500" b="1" dirty="0">
                <a:solidFill>
                  <a:srgbClr val="7030A0"/>
                </a:solidFill>
                <a:latin typeface="+mn-lt"/>
              </a:rPr>
              <a:t>квалификационная категория,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rgbClr val="7030A0"/>
                </a:solidFill>
                <a:latin typeface="+mn-lt"/>
              </a:rPr>
              <a:t> МДОУ Некоузский  детский сад № 2.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500" b="1" dirty="0">
                <a:solidFill>
                  <a:srgbClr val="7030A0"/>
                </a:solidFill>
                <a:latin typeface="+mn-lt"/>
              </a:rPr>
              <a:t>Стаж  работы 13 лет</a:t>
            </a:r>
          </a:p>
        </p:txBody>
      </p:sp>
      <p:pic>
        <p:nvPicPr>
          <p:cNvPr id="1027" name="Picture 3" descr="G:\DCIM\103OLYMP\PB2609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3765274" cy="414340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TextBox 7"/>
          <p:cNvSpPr txBox="1"/>
          <p:nvPr/>
        </p:nvSpPr>
        <p:spPr>
          <a:xfrm>
            <a:off x="571472" y="484511"/>
            <a:ext cx="807249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7030A0"/>
                </a:solidFill>
                <a:latin typeface="+mn-lt"/>
              </a:rPr>
              <a:t>Региональный конкурс </a:t>
            </a:r>
            <a:r>
              <a:rPr lang="ru-RU" sz="2700" b="1" dirty="0">
                <a:solidFill>
                  <a:srgbClr val="7030A0"/>
                </a:solidFill>
                <a:latin typeface="+mn-lt"/>
              </a:rPr>
              <a:t>профессионального мастерства «Воспитатель года</a:t>
            </a:r>
            <a:r>
              <a:rPr lang="ru-RU" sz="2700" b="1" dirty="0" smtClean="0">
                <a:solidFill>
                  <a:srgbClr val="7030A0"/>
                </a:solidFill>
                <a:latin typeface="+mn-lt"/>
              </a:rPr>
              <a:t>» - 2015 год</a:t>
            </a:r>
            <a:endParaRPr lang="ru-RU" sz="2700" dirty="0">
              <a:solidFill>
                <a:srgbClr val="7030A0"/>
              </a:solidFill>
              <a:latin typeface="+mn-lt"/>
            </a:endParaRPr>
          </a:p>
          <a:p>
            <a:r>
              <a:rPr lang="ru-RU" sz="2700" dirty="0">
                <a:solidFill>
                  <a:srgbClr val="0070C0"/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181995" cy="357191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65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+mn-lt"/>
              </a:rPr>
              <a:t>Методическая тема: </a:t>
            </a:r>
            <a:r>
              <a:rPr lang="ru-RU" sz="25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5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5100" dirty="0" smtClean="0">
                <a:solidFill>
                  <a:srgbClr val="C00000"/>
                </a:solidFill>
                <a:effectLst/>
                <a:latin typeface="+mn-lt"/>
              </a:rPr>
              <a:t>приобщение старших дошкольников </a:t>
            </a:r>
            <a:br>
              <a:rPr lang="ru-RU" sz="51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100" dirty="0" smtClean="0">
                <a:solidFill>
                  <a:srgbClr val="C00000"/>
                </a:solidFill>
                <a:effectLst/>
                <a:latin typeface="+mn-lt"/>
              </a:rPr>
              <a:t>к искусству России  </a:t>
            </a:r>
            <a:br>
              <a:rPr lang="ru-RU" sz="51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100" dirty="0" smtClean="0">
                <a:solidFill>
                  <a:srgbClr val="C00000"/>
                </a:solidFill>
                <a:effectLst/>
                <a:latin typeface="+mn-lt"/>
              </a:rPr>
              <a:t>через ознакомление </a:t>
            </a:r>
            <a:br>
              <a:rPr lang="ru-RU" sz="51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5100" dirty="0" smtClean="0">
                <a:solidFill>
                  <a:srgbClr val="C00000"/>
                </a:solidFill>
                <a:effectLst/>
                <a:latin typeface="+mn-lt"/>
              </a:rPr>
              <a:t>с народными промыслами</a:t>
            </a:r>
            <a:endParaRPr lang="ru-RU" sz="51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4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143875" cy="3643312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7030A0"/>
                </a:solidFill>
                <a:effectLst/>
                <a:latin typeface="+mn-lt"/>
              </a:rPr>
              <a:t>Мое педагогическое кредо:</a:t>
            </a:r>
            <a:r>
              <a:rPr lang="ru-RU" sz="55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r>
              <a:rPr lang="ru-RU" sz="4500" dirty="0" smtClean="0">
                <a:solidFill>
                  <a:srgbClr val="C00000"/>
                </a:solidFill>
                <a:effectLst/>
                <a:latin typeface="+mn-lt"/>
              </a:rPr>
              <a:t>дети должны жить в мире красоты, рисунка, фантазии и творчества.</a:t>
            </a:r>
            <a:endParaRPr lang="ru-RU" sz="45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5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72494" cy="55007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100" dirty="0" smtClean="0">
                <a:solidFill>
                  <a:srgbClr val="7030A0"/>
                </a:solidFill>
                <a:latin typeface="+mn-lt"/>
              </a:rPr>
              <a:t>Цель: </a:t>
            </a:r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sz="4600" dirty="0" smtClean="0">
                <a:solidFill>
                  <a:srgbClr val="C00000"/>
                </a:solidFill>
                <a:latin typeface="+mn-lt"/>
              </a:rPr>
              <a:t>формирование основы художественной культуры ребенка через приобщение их к декоративно-прикладному искусству России через ознакомление с народными промыслами</a:t>
            </a:r>
            <a:endParaRPr lang="ru-RU" sz="4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183562" cy="857256"/>
          </a:xfrm>
        </p:spPr>
        <p:txBody>
          <a:bodyPr>
            <a:noAutofit/>
          </a:bodyPr>
          <a:lstStyle/>
          <a:p>
            <a:pPr lvl="0" algn="ctr"/>
            <a:r>
              <a:rPr lang="ru-RU" sz="5500" dirty="0" smtClean="0">
                <a:solidFill>
                  <a:srgbClr val="7030A0"/>
                </a:solidFill>
                <a:effectLst/>
                <a:latin typeface="+mn-lt"/>
              </a:rPr>
              <a:t>Задачи</a:t>
            </a:r>
            <a:r>
              <a:rPr lang="ru-RU" sz="5500" dirty="0" smtClean="0"/>
              <a:t> </a:t>
            </a:r>
            <a:br>
              <a:rPr lang="ru-RU" sz="5500" dirty="0" smtClean="0"/>
            </a:br>
            <a:endParaRPr lang="ru-RU" sz="5500" dirty="0">
              <a:latin typeface="+mn-lt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571472" y="1142984"/>
            <a:ext cx="8001056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Учить составлять узоры на основе некоторых видов декоративно-прикладного искусства: народных игрушек, росписей Городца, Хохломы, Гжели.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Учить различать виды народного декоративно-прикладного искусства, знать некоторые сведения о промысле, характерных признаках, традициях.</a:t>
            </a:r>
            <a:endParaRPr lang="ru-RU" sz="2700" b="1" dirty="0" smtClean="0">
              <a:solidFill>
                <a:srgbClr val="C00000"/>
              </a:solidFill>
              <a:latin typeface="+mn-lt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2700" b="1" dirty="0" smtClean="0">
                <a:solidFill>
                  <a:srgbClr val="C00000"/>
                </a:solidFill>
                <a:latin typeface="+mn-lt"/>
              </a:rPr>
              <a:t>Воспитывать уважение к мастерам и желание создавать прекрасное.</a:t>
            </a:r>
          </a:p>
          <a:p>
            <a:pPr marL="342900" indent="-342900" algn="just"/>
            <a:endParaRPr lang="ru-RU" sz="2700" b="1" dirty="0" smtClean="0">
              <a:solidFill>
                <a:srgbClr val="C00000"/>
              </a:solidFill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157163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        </a:t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4300" dirty="0" smtClean="0">
                <a:solidFill>
                  <a:srgbClr val="7030A0"/>
                </a:solidFill>
                <a:effectLst/>
                <a:latin typeface="+mn-lt"/>
              </a:rPr>
              <a:t>Разделы  рабочей программы: 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endParaRPr lang="ru-RU" sz="35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lt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472" y="4286256"/>
            <a:ext cx="250031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дымковская игрушка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00694" y="4214818"/>
            <a:ext cx="315436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</a:rPr>
              <a:t>филимоновские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</a:rPr>
              <a:t>свистульки </a:t>
            </a:r>
            <a:endParaRPr lang="ru-RU" sz="31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928926" y="5214950"/>
            <a:ext cx="2963862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100" b="1" dirty="0" err="1">
                <a:solidFill>
                  <a:srgbClr val="C00000"/>
                </a:solidFill>
                <a:latin typeface="Times New Roman" pitchFamily="18" charset="0"/>
              </a:rPr>
              <a:t>каргопольские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</a:rPr>
              <a:t>легенды</a:t>
            </a:r>
            <a:endParaRPr lang="ru-RU" sz="31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" name="Picture 2" descr="16 &amp;scy;&amp;acy;&amp;mcy;&amp;ycy;&amp;khcy; &amp;kcy;&amp;rcy;&amp;acy;&amp;scy;&amp;icy;&amp;vcy;&amp;ycy;&amp;khcy; &amp;vcy;&amp;icy;&amp;dcy;&amp;ocy;&amp;vcy; &amp;ncy;&amp;acy;&amp;rcy;&amp;ocy;&amp;dcy;&amp;ncy;&amp;ocy;&amp;gcy;&amp;ocy; &amp;icy;&amp;scy;&amp;kcy;&amp;ucy;&amp;scy;&amp;scy;&amp;tcy;&amp;vcy;&amp;acy; &amp;Rcy;&amp;ocy;&amp;scy;&amp;scy;&amp;icy;&amp;icy; &amp;Mcy;&amp;Acy;&amp;Scy;&amp;Tcy;&amp;IEcy;&amp;R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428868"/>
            <a:ext cx="1928826" cy="26698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2774" name="Picture 6" descr="&amp;Scy;&amp;kcy;&amp;acy;&amp;chcy;&amp;acy;&amp;tcy;&amp;softcy; &amp;pcy;&amp;rcy;&amp;iecy;&amp;zcy;&amp;iecy;&amp;ncy;&amp;tcy;&amp;acy;&amp;tscy;&amp;icy;&amp;yucy; Ppt &amp;dcy;&amp;ycy;&amp;mcy;&amp;kcy;&amp;ocy;&amp;vcy;&amp;scy;&amp;kcy;&amp;acy;&amp;yacy; &amp;icy;&amp;gcy;&amp;rcy;&amp;ucy;&amp;shcy;&amp;kcy;&amp;acy; :: &amp;Scy;&amp;kcy;&amp;acy;&amp;chcy;&amp;acy;&amp;tcy;&amp;softcy; &amp;kcy;&amp;rcy;&amp;yacy;&amp;kcy; &amp;icy; &amp;scy;&amp;ocy;&amp;fcy;&amp;tcy; &amp;dcy;&amp;lcy;&amp;yacy; &amp;kcy;&amp;ocy;&amp;mcy;&amp;pcy;&amp;softcy;&amp;yucy;&amp;tcy;&amp;iecy;&amp;rcy;&amp;a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428736"/>
            <a:ext cx="1928826" cy="26912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2776" name="Picture 8" descr="http://deti-i-glina.ru/wp-content/uploads/2012/12/filimonovskaya-igrush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1357298"/>
            <a:ext cx="2035983" cy="27146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358246" cy="192882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030A0"/>
                </a:solidFill>
                <a:effectLst/>
                <a:latin typeface="+mn-lt"/>
              </a:rPr>
              <a:t>Разделы рабочей программы: </a:t>
            </a: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br>
              <a:rPr lang="ru-RU" sz="3100" dirty="0" smtClean="0">
                <a:solidFill>
                  <a:srgbClr val="C00000"/>
                </a:solidFill>
                <a:effectLst/>
                <a:latin typeface="+mn-lt"/>
              </a:rPr>
            </a:br>
            <a:endParaRPr lang="ru-RU" sz="31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928794" y="4500570"/>
            <a:ext cx="2286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золотая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Хохлома</a:t>
            </a:r>
            <a:endParaRPr lang="ru-RU" sz="31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214942" y="4500570"/>
            <a:ext cx="1800225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веселый </a:t>
            </a:r>
          </a:p>
          <a:p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</a:t>
            </a:r>
            <a:endParaRPr lang="ru-RU" sz="3100" dirty="0">
              <a:solidFill>
                <a:srgbClr val="C00000"/>
              </a:solidFill>
            </a:endParaRPr>
          </a:p>
        </p:txBody>
      </p:sp>
      <p:pic>
        <p:nvPicPr>
          <p:cNvPr id="31748" name="Picture 4" descr="&amp;Gcy;&amp;ocy;&amp;rcy;&amp;ocy;&amp;dcy;&amp;iecy;&amp;tscy;&amp;kcy;&amp;acy;&amp;yacy; &amp;rcy;&amp;ocy;&amp;scy;&amp;pcy;&amp;icy;&amp;scy;&amp;softcy; - &amp;Gcy;&amp;ocy;&amp;rcy;&amp;ocy;&amp;dcy;&amp;iecy;&amp;tscy;&amp;kcy;&amp;acy;&amp;yacy; - &amp;Rcy;&amp;ocy;&amp;scy;&amp;pcy;&amp;icy;&amp;scy;&amp;softcy; - &amp;Gcy;&amp;acy;&amp;lcy;&amp;iecy;&amp;rcy;&amp;iecy;&amp;yacy; - &amp;Icy;&amp;scy;&amp;kcy;&amp;ucy;&amp;scy;&amp;scy;&amp;tcy;&amp;vcy;&amp;ocy; &amp;rcy;&amp;icy;&amp;scy;&amp;ocy;&amp;vcy;&amp;acy;&amp;ncy;&amp;icy;&amp;yacy;-&amp;pcy;&amp;ocy;&amp;shcy;&amp;acy;&amp;gcy;&amp;ocy;&amp;vcy;&amp;ocy;&amp;iecy; &amp;rcy;&amp;ucy;&amp;kcy;&amp;ocy;&amp;vcy;&amp;ocy;&amp;dcy;&amp;scy;&amp;tcy;&amp;vcy;&amp;o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571612"/>
            <a:ext cx="3038364" cy="27929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1752" name="Picture 8" descr="&amp;KHcy;&amp;ocy;&amp;khcy;&amp;lcy;&amp;ocy;&amp;mcy;&amp;acy; - &amp;scy;&amp;tcy;&amp;acy;&amp;rcy;&amp;icy;&amp;ncy;&amp;ncy;&amp;ycy;&amp;jcy; &amp;rcy;&amp;ucy;&amp;scy;&amp;scy;&amp;kcy;&amp;icy;&amp;jcy; &amp;ncy;&amp;acy;&amp;rcy;&amp;ocy;&amp;dcy;&amp;ncy;&amp;ycy;&amp;jcy; &amp;pcy;&amp;rcy;&amp;ocy;&amp;mcy;&amp;ycy;&amp;scy;&amp;iecy;&amp;lcy;, &amp;kcy;&amp;lcy;&amp;icy;&amp;pcy;&amp;acy;&amp;rcy;&amp;tcy; &amp;vcy; PNG &amp;ncy;&amp;acy; &amp;pcy;&amp;rcy;&amp;ocy;&amp;zcy;&amp;rcy;&amp;acy;&amp;chcy;&amp;ncy;&amp;ocy;&amp;mcy; &amp;fcy;&amp;ocy;&amp;ncy;&amp;iecy; &quot; &amp;Vcy;&amp;ycy;&amp;pcy;&amp;ucy;&amp;scy;&amp;kcy;&amp;ncy;&amp;ycy;&amp;iecy; &amp;fcy;&amp;ocy;&amp;tcy;&amp;ocy;&amp;kcy;&amp;ncy;&amp;icy;&amp;gcy;&amp;icy;, &amp;dcy;&amp;iecy;&amp;tcy;&amp;scy;&amp;kcy;&amp;icy;&amp;iecy; &amp;pcy;&amp;ocy;&amp;rcy;&amp;tcy;&amp;rcy;&amp;iecy;&amp;tcy;&amp;ycy;, &amp;scy;&amp;vcy;&amp;acy;&amp;dcy;&amp;iecy;&amp;bcy;&amp;n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1571612"/>
            <a:ext cx="3397698" cy="28575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487" y="2492896"/>
            <a:ext cx="8143932" cy="1214446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> </a:t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  <a:t/>
            </a:r>
            <a:br>
              <a:rPr lang="ru-RU" sz="5500" dirty="0" smtClean="0">
                <a:solidFill>
                  <a:srgbClr val="7030A0"/>
                </a:solidFill>
                <a:effectLst/>
                <a:latin typeface="Monotype Corsiva" pitchFamily="66" charset="0"/>
              </a:rPr>
            </a:br>
            <a:r>
              <a:rPr lang="ru-RU" sz="4300" dirty="0" smtClean="0">
                <a:solidFill>
                  <a:srgbClr val="7030A0"/>
                </a:solidFill>
                <a:effectLst/>
                <a:latin typeface="+mn-lt"/>
              </a:rPr>
              <a:t>Разделы рабочей программы: </a:t>
            </a:r>
            <a:br>
              <a:rPr lang="ru-RU" sz="43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3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43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43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43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/>
                <a:latin typeface="+mn-lt"/>
              </a:rPr>
            </a:br>
            <a:endParaRPr lang="ru-RU" sz="3100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429256" y="4214818"/>
            <a:ext cx="2738438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</a:rPr>
              <a:t>русская </a:t>
            </a:r>
          </a:p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</a:rPr>
              <a:t>матрешка </a:t>
            </a:r>
            <a:endParaRPr lang="ru-RU" sz="31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071538" y="4143380"/>
            <a:ext cx="3071813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сине-голубое</a:t>
            </a:r>
          </a:p>
          <a:p>
            <a:pPr algn="ctr"/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чудо Гжели</a:t>
            </a:r>
            <a:endParaRPr lang="ru-RU" sz="31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" name="Picture 2" descr="C&amp;ucy;&amp;vcy;&amp;iecy;&amp;ncy;&amp;icy;&amp;rcy; &amp;tcy;&amp;rcy;&amp;iecy;&amp;jcy;&amp;dcy; &amp;Ocy;&amp;pcy;&amp;tcy;&amp;ocy;&amp;vcy;&amp;ycy;&amp;jcy; &amp;gcy;&amp;icy;&amp;pcy;&amp;iecy;&amp;rcy;&amp;mcy;&amp;acy;&amp;rcy;&amp;kcy;&amp;iecy;&amp;tcy; &amp;pcy;&amp;ocy;&amp;dcy;&amp;acy;&amp;rcy;&amp;kcy;&amp;ocy;&amp;v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285860"/>
            <a:ext cx="3296353" cy="27146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4" descr="&amp;Lcy;&amp;acy;&amp;dcy;&amp;acy;&amp;rcy;&amp;icy;&amp;yacy; - &amp;Mcy;&amp;acy;&amp;tcy;&amp;rcy;&amp;iecy;&amp;shcy;&amp;kcy;&amp;icy; &amp;scy;&amp;ocy;&amp;tcy;&amp;vcy;&amp;ocy;&amp;rcy;&amp;yacy;&amp;lcy;&amp;icy; &amp;ncy;&amp;acy;&amp;shcy;&amp;icy; &amp;mcy;&amp;ucy;&amp;dcy;&amp;rcy;&amp;ycy;&amp;iecy; &amp;pcy;&amp;rcy;&amp;iecy;&amp;dcy;&amp;kcy;&amp;icy; &amp;dcy;&amp;lcy;&amp;yacy; &amp;ocy;&amp;bcy;&amp;rcy;&amp;acy;&amp;zcy;&amp;ncy;&amp;ocy;&amp;gcy;…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1285860"/>
            <a:ext cx="3395102" cy="27146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358246" cy="2857520"/>
          </a:xfrm>
        </p:spPr>
        <p:txBody>
          <a:bodyPr>
            <a:noAutofit/>
          </a:bodyPr>
          <a:lstStyle/>
          <a:p>
            <a:pPr marL="914400" indent="-91440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Интеграция </a:t>
            </a:r>
            <a:b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образовательных областей</a:t>
            </a:r>
            <a: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3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3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endParaRPr lang="ru-RU" sz="41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7891" name="Прямоугольник 5"/>
          <p:cNvSpPr>
            <a:spLocks noChangeArrowheads="1"/>
          </p:cNvSpPr>
          <p:nvPr/>
        </p:nvSpPr>
        <p:spPr bwMode="auto">
          <a:xfrm>
            <a:off x="571500" y="1500188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3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0" name="6-конечная звезда 9"/>
          <p:cNvSpPr/>
          <p:nvPr/>
        </p:nvSpPr>
        <p:spPr>
          <a:xfrm>
            <a:off x="3143240" y="3286124"/>
            <a:ext cx="3000396" cy="2643206"/>
          </a:xfrm>
          <a:prstGeom prst="star6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perspectiveLef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n w="9525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Художественное творчество</a:t>
            </a:r>
          </a:p>
        </p:txBody>
      </p:sp>
      <p:sp>
        <p:nvSpPr>
          <p:cNvPr id="13" name="6-конечная звезда 12"/>
          <p:cNvSpPr/>
          <p:nvPr/>
        </p:nvSpPr>
        <p:spPr>
          <a:xfrm>
            <a:off x="5715008" y="5214950"/>
            <a:ext cx="2428892" cy="1500198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физическая культура</a:t>
            </a:r>
          </a:p>
        </p:txBody>
      </p:sp>
      <p:sp>
        <p:nvSpPr>
          <p:cNvPr id="14" name="6-конечная звезда 13"/>
          <p:cNvSpPr/>
          <p:nvPr/>
        </p:nvSpPr>
        <p:spPr>
          <a:xfrm>
            <a:off x="6143636" y="3429000"/>
            <a:ext cx="2643206" cy="1714512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C00000"/>
                </a:solidFill>
              </a:rPr>
              <a:t>чтение художественной литературы</a:t>
            </a:r>
          </a:p>
        </p:txBody>
      </p:sp>
      <p:sp>
        <p:nvSpPr>
          <p:cNvPr id="15" name="6-конечная звезда 14"/>
          <p:cNvSpPr/>
          <p:nvPr/>
        </p:nvSpPr>
        <p:spPr>
          <a:xfrm>
            <a:off x="428596" y="3429000"/>
            <a:ext cx="2714644" cy="1643074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rgbClr val="C00000"/>
                </a:solidFill>
              </a:rPr>
              <a:t>музыка</a:t>
            </a:r>
          </a:p>
        </p:txBody>
      </p:sp>
      <p:sp>
        <p:nvSpPr>
          <p:cNvPr id="16" name="6-конечная звезда 15"/>
          <p:cNvSpPr/>
          <p:nvPr/>
        </p:nvSpPr>
        <p:spPr>
          <a:xfrm>
            <a:off x="6072198" y="1785926"/>
            <a:ext cx="2643206" cy="1500198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коммуникация</a:t>
            </a:r>
          </a:p>
        </p:txBody>
      </p:sp>
      <p:sp>
        <p:nvSpPr>
          <p:cNvPr id="17" name="6-конечная звезда 16"/>
          <p:cNvSpPr/>
          <p:nvPr/>
        </p:nvSpPr>
        <p:spPr>
          <a:xfrm>
            <a:off x="3357554" y="1857364"/>
            <a:ext cx="2643206" cy="1357322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социализация</a:t>
            </a:r>
          </a:p>
        </p:txBody>
      </p:sp>
      <p:sp>
        <p:nvSpPr>
          <p:cNvPr id="18" name="6-конечная звезда 17"/>
          <p:cNvSpPr/>
          <p:nvPr/>
        </p:nvSpPr>
        <p:spPr>
          <a:xfrm>
            <a:off x="500034" y="1714488"/>
            <a:ext cx="2643206" cy="1643074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познание</a:t>
            </a:r>
          </a:p>
        </p:txBody>
      </p:sp>
      <p:sp>
        <p:nvSpPr>
          <p:cNvPr id="19" name="6-конечная звезда 18"/>
          <p:cNvSpPr/>
          <p:nvPr/>
        </p:nvSpPr>
        <p:spPr>
          <a:xfrm>
            <a:off x="1071538" y="5143512"/>
            <a:ext cx="2571768" cy="1428760"/>
          </a:xfrm>
          <a:prstGeom prst="star6">
            <a:avLst/>
          </a:prstGeom>
          <a:solidFill>
            <a:srgbClr val="FFC000"/>
          </a:solidFill>
          <a:ln>
            <a:solidFill>
              <a:srgbClr val="FF0066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труд</a:t>
            </a:r>
          </a:p>
        </p:txBody>
      </p:sp>
      <p:pic>
        <p:nvPicPr>
          <p:cNvPr id="20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183562" cy="20367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71480"/>
            <a:ext cx="8001056" cy="1357322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>
                <a:solidFill>
                  <a:srgbClr val="7030A0"/>
                </a:solidFill>
              </a:rPr>
              <a:t>Современные  образовательные технологии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714625" y="1928813"/>
            <a:ext cx="500063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57290" y="2571744"/>
            <a:ext cx="2928958" cy="1143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</a:rPr>
              <a:t>игровые технологии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488" y="5357826"/>
            <a:ext cx="3429024" cy="1143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</a:rPr>
              <a:t>информационно -коммуникационные технологии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3857628"/>
            <a:ext cx="3500462" cy="12858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</a:rPr>
              <a:t>здоровьесберегающие технологии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1472" y="3857628"/>
            <a:ext cx="3429024" cy="128588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</a:rPr>
              <a:t>технология проблемного обучения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7752" y="2571744"/>
            <a:ext cx="3071834" cy="114300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rgbClr val="C00000"/>
                </a:solidFill>
              </a:rPr>
              <a:t>исследовательский метод обучения</a:t>
            </a:r>
            <a:endParaRPr lang="ru-RU" sz="2500" dirty="0">
              <a:solidFill>
                <a:srgbClr val="C00000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6072188" y="1928813"/>
            <a:ext cx="500062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4375" y="1928813"/>
            <a:ext cx="428625" cy="1928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8001000" y="1928813"/>
            <a:ext cx="428625" cy="1928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286250" y="1928813"/>
            <a:ext cx="571500" cy="3429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358246" cy="2379064"/>
          </a:xfrm>
        </p:spPr>
        <p:txBody>
          <a:bodyPr>
            <a:noAutofit/>
          </a:bodyPr>
          <a:lstStyle/>
          <a:p>
            <a:pPr marL="914400" indent="-91440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300" dirty="0" smtClean="0">
                <a:solidFill>
                  <a:srgbClr val="7030A0"/>
                </a:solidFill>
                <a:effectLst/>
                <a:latin typeface="+mn-lt"/>
              </a:rPr>
              <a:t>Направления деятельности</a:t>
            </a:r>
            <a:br>
              <a:rPr lang="ru-RU" sz="43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3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3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endParaRPr lang="ru-RU" sz="41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1428736"/>
            <a:ext cx="8032960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C00000"/>
                </a:solidFill>
              </a:rPr>
              <a:t>Работа с детьми</a:t>
            </a:r>
            <a:endParaRPr lang="ru-RU" sz="4500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2714620"/>
            <a:ext cx="8072494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C00000"/>
                </a:solidFill>
              </a:rPr>
              <a:t>Работа с родителями</a:t>
            </a:r>
            <a:endParaRPr lang="ru-RU" sz="4500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4000504"/>
            <a:ext cx="8032960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C00000"/>
                </a:solidFill>
              </a:rPr>
              <a:t>Методическая работа</a:t>
            </a:r>
            <a:endParaRPr lang="ru-RU" sz="45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png-images.ru/wp-content/uploads/2015/01/book_PNG21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1082">
            <a:off x="239295" y="178250"/>
            <a:ext cx="8616429" cy="69904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1357298"/>
            <a:ext cx="705678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+mn-lt"/>
              </a:rPr>
              <a:t>Появившись </a:t>
            </a:r>
          </a:p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+mn-lt"/>
              </a:rPr>
              <a:t>на этот свет, </a:t>
            </a:r>
          </a:p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+mn-lt"/>
              </a:rPr>
              <a:t>каждый человек начинает писать свою</a:t>
            </a:r>
            <a:r>
              <a:rPr lang="ru-RU" sz="2900" b="1" dirty="0">
                <a:solidFill>
                  <a:srgbClr val="7030A0"/>
                </a:solidFill>
                <a:latin typeface="+mn-lt"/>
              </a:rPr>
              <a:t> </a:t>
            </a:r>
            <a:endParaRPr lang="ru-RU" sz="2900" b="1" dirty="0" smtClean="0">
              <a:solidFill>
                <a:srgbClr val="7030A0"/>
              </a:solidFill>
              <a:latin typeface="+mn-lt"/>
            </a:endParaRPr>
          </a:p>
          <a:p>
            <a:pPr algn="ctr"/>
            <a:r>
              <a:rPr lang="ru-RU" sz="2900" b="1" dirty="0" smtClean="0">
                <a:solidFill>
                  <a:srgbClr val="C00000"/>
                </a:solidFill>
                <a:latin typeface="+mn-lt"/>
              </a:rPr>
              <a:t>КНИГУ ЖИЗНИ</a:t>
            </a:r>
            <a:r>
              <a:rPr lang="ru-RU" sz="2900" b="1" dirty="0" smtClean="0">
                <a:solidFill>
                  <a:srgbClr val="7030A0"/>
                </a:solidFill>
                <a:latin typeface="+mn-lt"/>
              </a:rPr>
              <a:t>. </a:t>
            </a:r>
          </a:p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+mn-lt"/>
              </a:rPr>
              <a:t>Я хочу познакомить Вас </a:t>
            </a:r>
          </a:p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+mn-lt"/>
              </a:rPr>
              <a:t>с отдельными главами </a:t>
            </a:r>
          </a:p>
          <a:p>
            <a:pPr algn="ctr"/>
            <a:r>
              <a:rPr lang="ru-RU" sz="2900" b="1" dirty="0" smtClean="0">
                <a:solidFill>
                  <a:srgbClr val="7030A0"/>
                </a:solidFill>
                <a:latin typeface="+mn-lt"/>
              </a:rPr>
              <a:t>из моей жизни.</a:t>
            </a:r>
          </a:p>
          <a:p>
            <a:endParaRPr lang="ru-RU" dirty="0"/>
          </a:p>
        </p:txBody>
      </p:sp>
      <p:pic>
        <p:nvPicPr>
          <p:cNvPr id="72710" name="Picture 6" descr="&amp;Scy;&amp;kcy;&amp;acy;&amp;chcy;&amp;acy;&amp;tcy;&amp;softcy; &amp;pcy;&amp;iecy;&amp;rcy;&amp;ocy; &amp;icy; &amp;chcy;&amp;iecy;&amp;rcy;&amp;ncy;&amp;icy;&amp;lcy;&amp;softcy;&amp;ncy;&amp;icy;&amp;ts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1000132" cy="8236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358188" cy="2857500"/>
          </a:xfrm>
        </p:spPr>
        <p:txBody>
          <a:bodyPr>
            <a:noAutofit/>
          </a:bodyPr>
          <a:lstStyle/>
          <a:p>
            <a:pPr marL="914400" indent="-91440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3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3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endParaRPr lang="ru-RU" sz="41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478734"/>
            <a:ext cx="78175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7030A0"/>
                </a:solidFill>
                <a:latin typeface="+mn-lt"/>
              </a:rPr>
              <a:t>Формы работы с детьми</a:t>
            </a:r>
            <a:r>
              <a:rPr lang="ru-RU" sz="3300" b="1" i="1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3300" b="1" i="1" dirty="0">
                <a:solidFill>
                  <a:srgbClr val="7030A0"/>
                </a:solidFill>
                <a:latin typeface="+mn-lt"/>
              </a:rPr>
            </a:br>
            <a:endParaRPr lang="ru-RU" sz="3300" b="1" dirty="0"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357298"/>
            <a:ext cx="7915304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>Непосредственная образовательная деятельность по декоративной росписи изделий</a:t>
            </a: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E:\100_18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428868"/>
            <a:ext cx="3971044" cy="2857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  <p:pic>
        <p:nvPicPr>
          <p:cNvPr id="51201" name="Picture 1" descr="C:\Users\1\Desktop\Оля\дс\IMG_62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428868"/>
            <a:ext cx="3801744" cy="28575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357313"/>
            <a:ext cx="8358188" cy="2857500"/>
          </a:xfrm>
        </p:spPr>
        <p:txBody>
          <a:bodyPr>
            <a:noAutofit/>
          </a:bodyPr>
          <a:lstStyle/>
          <a:p>
            <a:pPr marL="914400" indent="-91440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3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3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endParaRPr lang="ru-RU" sz="41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285992"/>
            <a:ext cx="3594388" cy="289494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6" name="Picture 2" descr="D:\с раб стола\праздники\100PHOTO\SAM_11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285992"/>
            <a:ext cx="4074652" cy="37234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478734"/>
            <a:ext cx="781752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7030A0"/>
                </a:solidFill>
                <a:latin typeface="+mn-lt"/>
              </a:rPr>
              <a:t>Формы работы с детьми</a:t>
            </a:r>
            <a:r>
              <a:rPr lang="ru-RU" sz="3300" b="1" i="1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3300" b="1" i="1" dirty="0">
                <a:solidFill>
                  <a:srgbClr val="7030A0"/>
                </a:solidFill>
                <a:latin typeface="+mn-lt"/>
              </a:rPr>
            </a:br>
            <a:endParaRPr lang="ru-RU" sz="3300" b="1" dirty="0"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1285860"/>
            <a:ext cx="7915304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>Мастер-классы по лепке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rgbClr val="C00000"/>
                </a:solidFill>
              </a:rPr>
              <a:t>из соленого теста</a:t>
            </a:r>
            <a:endParaRPr lang="ru-RU" sz="2700" b="1" dirty="0">
              <a:solidFill>
                <a:srgbClr val="C00000"/>
              </a:solidFill>
            </a:endParaRPr>
          </a:p>
        </p:txBody>
      </p:sp>
      <p:pic>
        <p:nvPicPr>
          <p:cNvPr id="8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58246" cy="2857520"/>
          </a:xfrm>
        </p:spPr>
        <p:txBody>
          <a:bodyPr>
            <a:noAutofit/>
          </a:bodyPr>
          <a:lstStyle/>
          <a:p>
            <a:pPr marL="914400" indent="-91440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Формы работы с детьми</a:t>
            </a:r>
            <a:r>
              <a:rPr lang="ru-RU" sz="3300" i="1" dirty="0">
                <a:solidFill>
                  <a:srgbClr val="7030A0"/>
                </a:solidFill>
                <a:latin typeface="+mn-lt"/>
              </a:rPr>
              <a:t/>
            </a:r>
            <a:br>
              <a:rPr lang="ru-RU" sz="3300" i="1" dirty="0">
                <a:solidFill>
                  <a:srgbClr val="7030A0"/>
                </a:solidFill>
                <a:latin typeface="+mn-lt"/>
              </a:rPr>
            </a:br>
            <a:r>
              <a:rPr lang="ru-RU" sz="3300" i="1" dirty="0">
                <a:solidFill>
                  <a:schemeClr val="accent1">
                    <a:tint val="88000"/>
                    <a:satMod val="150000"/>
                  </a:schemeClr>
                </a:solidFill>
                <a:latin typeface="+mn-lt"/>
              </a:rPr>
              <a:t/>
            </a:r>
            <a:br>
              <a:rPr lang="ru-RU" sz="3300" i="1" dirty="0">
                <a:solidFill>
                  <a:schemeClr val="accent1">
                    <a:tint val="88000"/>
                    <a:satMod val="150000"/>
                  </a:schemeClr>
                </a:solidFill>
                <a:latin typeface="+mn-lt"/>
              </a:rPr>
            </a:br>
            <a:r>
              <a:rPr lang="ru-RU" sz="23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3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endParaRPr lang="ru-RU" sz="41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142984"/>
            <a:ext cx="7915304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rgbClr val="C00000"/>
                </a:solidFill>
              </a:rPr>
              <a:t>Экскурсии в мини-музей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4128459" cy="30963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72831" y="2270913"/>
            <a:ext cx="3672411" cy="34168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7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571500" y="1500188"/>
            <a:ext cx="8143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30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00042"/>
            <a:ext cx="77510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500" b="1" dirty="0" smtClean="0">
                <a:solidFill>
                  <a:srgbClr val="7030A0"/>
                </a:solidFill>
                <a:latin typeface="+mn-lt"/>
              </a:rPr>
              <a:t>Формы работы с детьми</a:t>
            </a:r>
            <a:endParaRPr lang="ru-RU" sz="45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5206" y="3643314"/>
            <a:ext cx="3801034" cy="2289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проведение дидактических игр  </a:t>
            </a:r>
            <a:r>
              <a:rPr lang="ru-RU" sz="2650" b="1" dirty="0">
                <a:solidFill>
                  <a:srgbClr val="C00000"/>
                </a:solidFill>
              </a:rPr>
              <a:t>по мотивам народного </a:t>
            </a:r>
            <a:r>
              <a:rPr lang="ru-RU" sz="2650" b="1" dirty="0" smtClean="0">
                <a:solidFill>
                  <a:srgbClr val="C00000"/>
                </a:solidFill>
              </a:rPr>
              <a:t>творчества  (</a:t>
            </a:r>
            <a:r>
              <a:rPr lang="ru-RU" b="1" dirty="0" err="1" smtClean="0">
                <a:solidFill>
                  <a:srgbClr val="C00000"/>
                </a:solidFill>
              </a:rPr>
              <a:t>пазлы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квесты</a:t>
            </a:r>
            <a:r>
              <a:rPr lang="ru-RU" sz="2650" b="1" dirty="0" smtClean="0">
                <a:solidFill>
                  <a:srgbClr val="C00000"/>
                </a:solidFill>
              </a:rPr>
              <a:t>)</a:t>
            </a:r>
            <a:endParaRPr lang="ru-RU" sz="265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6" y="1393017"/>
            <a:ext cx="3712496" cy="20717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>
                <a:solidFill>
                  <a:srgbClr val="C00000"/>
                </a:solidFill>
              </a:rPr>
              <a:t>чтение сказок, легенд,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>
                <a:solidFill>
                  <a:srgbClr val="C00000"/>
                </a:solidFill>
              </a:rPr>
              <a:t>стихов о народных промыслах</a:t>
            </a:r>
            <a:endParaRPr lang="ru-RU" sz="2650" dirty="0"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53017" y="1357298"/>
            <a:ext cx="3712496" cy="21431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прослушивание  аудиозаписей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 (</a:t>
            </a:r>
            <a:r>
              <a:rPr lang="ru-RU" sz="1600" b="1" dirty="0" smtClean="0">
                <a:solidFill>
                  <a:srgbClr val="C00000"/>
                </a:solidFill>
              </a:rPr>
              <a:t>фольклорные песни,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</a:rPr>
              <a:t>частушки, </a:t>
            </a:r>
            <a:r>
              <a:rPr lang="ru-RU" sz="1600" b="1" dirty="0" err="1" smtClean="0">
                <a:solidFill>
                  <a:srgbClr val="C00000"/>
                </a:solidFill>
              </a:rPr>
              <a:t>заклички</a:t>
            </a:r>
            <a:r>
              <a:rPr lang="ru-RU" sz="2650" b="1" dirty="0" smtClean="0">
                <a:solidFill>
                  <a:srgbClr val="C00000"/>
                </a:solidFill>
              </a:rPr>
              <a:t>) </a:t>
            </a:r>
            <a:endParaRPr lang="ru-RU" sz="2650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08748" y="3643314"/>
            <a:ext cx="3801034" cy="22895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>
                <a:solidFill>
                  <a:srgbClr val="C00000"/>
                </a:solidFill>
              </a:rPr>
              <a:t>с</a:t>
            </a:r>
            <a:r>
              <a:rPr lang="ru-RU" sz="2650" b="1" dirty="0" smtClean="0">
                <a:solidFill>
                  <a:srgbClr val="C00000"/>
                </a:solidFill>
              </a:rPr>
              <a:t>оздание рисунков с детьми для тематических мультимедийных презентаций</a:t>
            </a:r>
            <a:endParaRPr lang="ru-RU" sz="2650" dirty="0">
              <a:solidFill>
                <a:srgbClr val="C00000"/>
              </a:solidFill>
            </a:endParaRPr>
          </a:p>
        </p:txBody>
      </p:sp>
      <p:pic>
        <p:nvPicPr>
          <p:cNvPr id="10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143932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/>
                <a:latin typeface="+mn-lt"/>
              </a:rPr>
              <a:t/>
            </a:r>
            <a:br>
              <a:rPr lang="ru-RU" sz="20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/>
                <a:latin typeface="+mn-lt"/>
              </a:rPr>
            </a:br>
            <a:r>
              <a:rPr lang="ru-RU" sz="39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/>
                <a:latin typeface="+mn-lt"/>
              </a:rPr>
              <a:t> </a:t>
            </a:r>
            <a: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  <a:t>Результаты диагностики по методике Н.В. Зубаревой, Н.П. </a:t>
            </a:r>
            <a:r>
              <a:rPr lang="ru-RU" sz="3300" dirty="0" err="1" smtClean="0">
                <a:solidFill>
                  <a:srgbClr val="7030A0"/>
                </a:solidFill>
                <a:effectLst/>
                <a:latin typeface="+mn-lt"/>
              </a:rPr>
              <a:t>Сакулиной</a:t>
            </a:r>
            <a:endParaRPr lang="ru-RU" sz="3300" dirty="0"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47113" name="Rectangle 1"/>
          <p:cNvSpPr>
            <a:spLocks noChangeArrowheads="1"/>
          </p:cNvSpPr>
          <p:nvPr/>
        </p:nvSpPr>
        <p:spPr bwMode="auto">
          <a:xfrm>
            <a:off x="5643563" y="4357688"/>
            <a:ext cx="30003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3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 2015 год</a:t>
            </a:r>
            <a:endParaRPr lang="ru-RU" sz="3300">
              <a:solidFill>
                <a:srgbClr val="C00000"/>
              </a:solidFill>
            </a:endParaRPr>
          </a:p>
        </p:txBody>
      </p:sp>
      <p:sp>
        <p:nvSpPr>
          <p:cNvPr id="47114" name="Rectangle 2"/>
          <p:cNvSpPr>
            <a:spLocks noChangeArrowheads="1"/>
          </p:cNvSpPr>
          <p:nvPr/>
        </p:nvSpPr>
        <p:spPr bwMode="auto">
          <a:xfrm>
            <a:off x="428625" y="4357688"/>
            <a:ext cx="3567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3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сентябрь 2014 год</a:t>
            </a:r>
            <a:endParaRPr lang="ru-RU" sz="3300">
              <a:solidFill>
                <a:srgbClr val="C00000"/>
              </a:solidFill>
            </a:endParaRPr>
          </a:p>
        </p:txBody>
      </p:sp>
      <p:graphicFrame>
        <p:nvGraphicFramePr>
          <p:cNvPr id="47109" name="Диаграмма 10"/>
          <p:cNvGraphicFramePr>
            <a:graphicFrameLocks/>
          </p:cNvGraphicFramePr>
          <p:nvPr/>
        </p:nvGraphicFramePr>
        <p:xfrm>
          <a:off x="428596" y="1571612"/>
          <a:ext cx="5037137" cy="438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9" r:id="rId4" imgW="5035732" imgH="4389500" progId="Excel.Sheet.8">
                  <p:embed/>
                </p:oleObj>
              </mc:Choice>
              <mc:Fallback>
                <p:oleObj r:id="rId4" imgW="5035732" imgH="4389500" progId="Excel.Sheet.8">
                  <p:embed/>
                  <p:pic>
                    <p:nvPicPr>
                      <p:cNvPr id="0" name="Picture 2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571612"/>
                        <a:ext cx="5037137" cy="438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0" name="Диаграмма 11"/>
          <p:cNvGraphicFramePr>
            <a:graphicFrameLocks/>
          </p:cNvGraphicFramePr>
          <p:nvPr/>
        </p:nvGraphicFramePr>
        <p:xfrm>
          <a:off x="5286380" y="1785926"/>
          <a:ext cx="3325813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r:id="rId7" imgW="3322608" imgH="3316511" progId="Excel.Sheet.8">
                  <p:embed/>
                </p:oleObj>
              </mc:Choice>
              <mc:Fallback>
                <p:oleObj r:id="rId7" imgW="3322608" imgH="3316511" progId="Excel.Sheet.8">
                  <p:embed/>
                  <p:pic>
                    <p:nvPicPr>
                      <p:cNvPr id="0" name="Picture 24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1785926"/>
                        <a:ext cx="3325813" cy="331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15370" cy="130089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Поздравление ветеранов</a:t>
            </a:r>
            <a:r>
              <a:rPr lang="ru-RU" sz="35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  <a:t/>
            </a:r>
            <a:br>
              <a:rPr lang="ru-RU" sz="35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Picture 3" descr="C:\Documents and Settings\Владелец\Рабочий стол\9 мая\P11402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5048286" cy="37862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6" name="Picture 2" descr="C:\Documents and Settings\Владелец\Рабочий стол\9 мая\P11402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9562" y="1142984"/>
            <a:ext cx="3368718" cy="25088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7" name="Picture 4" descr="C:\Documents and Settings\Владелец\Рабочий стол\9 мая\P11402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714751"/>
            <a:ext cx="3286148" cy="24646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9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358246" cy="130089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  <a:t>Выставка</a:t>
            </a:r>
            <a:b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  <a:t> «Путешествие в мир народных мастеров»</a:t>
            </a:r>
            <a:r>
              <a:rPr lang="ru-RU" sz="33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  <a:t/>
            </a:r>
            <a:br>
              <a:rPr lang="ru-RU" sz="33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</a:rPr>
            </a:br>
            <a:r>
              <a:rPr lang="ru-RU" sz="3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3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  <p:pic>
        <p:nvPicPr>
          <p:cNvPr id="96258" name="Picture 2" descr="C:\Users\1\Pictures\2015-06-02\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928801"/>
            <a:ext cx="2928958" cy="402731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Picture 1" descr="C:\Users\1\Pictures\2015-06-02\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227676"/>
            <a:ext cx="3000396" cy="28640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6260" name="Picture 4" descr="C:\Users\1\Pictures\2015-06-02\0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2941259" cy="41433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158867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4034728" cy="244478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+mn-lt"/>
              </a:rPr>
              <a:t>Выставки детских работ 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8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Воскресной школы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 Богоявленского храма </a:t>
            </a:r>
            <a:b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2800" dirty="0" smtClean="0">
                <a:solidFill>
                  <a:srgbClr val="C00000"/>
                </a:solidFill>
                <a:effectLst/>
                <a:latin typeface="+mn-lt"/>
              </a:rPr>
              <a:t>села  Новый Некоуз</a:t>
            </a:r>
            <a:endParaRPr lang="ru-RU" sz="2800" dirty="0"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95234" name="Picture 2" descr="C:\Users\1\Desktop\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7223" y="3143248"/>
            <a:ext cx="7299335" cy="3286148"/>
          </a:xfrm>
          <a:prstGeom prst="rect">
            <a:avLst/>
          </a:prstGeom>
          <a:noFill/>
          <a:ln>
            <a:solidFill>
              <a:srgbClr val="FCFCF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5235" name="Picture 3" descr="C:\Users\1\Desktop\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4876" y="571480"/>
            <a:ext cx="4100017" cy="2571768"/>
          </a:xfrm>
          <a:prstGeom prst="rect">
            <a:avLst/>
          </a:prstGeom>
          <a:noFill/>
          <a:ln>
            <a:solidFill>
              <a:srgbClr val="FCFCF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58246" cy="13573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+mn-lt"/>
              </a:rPr>
              <a:t>Формы р</a:t>
            </a:r>
            <a:r>
              <a:rPr lang="ru-RU" sz="4000" dirty="0" smtClean="0">
                <a:solidFill>
                  <a:srgbClr val="7030A0"/>
                </a:solidFill>
                <a:effectLst/>
                <a:latin typeface="+mn-lt"/>
              </a:rPr>
              <a:t>аботы с родителями</a:t>
            </a: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6255" y="1360719"/>
            <a:ext cx="3852074" cy="19720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rgbClr val="C00000"/>
                </a:solidFill>
              </a:rPr>
              <a:t>беседы, консультации, рекомендации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3500438"/>
            <a:ext cx="3860785" cy="2113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rgbClr val="C00000"/>
                </a:solidFill>
              </a:rPr>
              <a:t>выставки детского творчества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43438" y="3500438"/>
            <a:ext cx="4041934" cy="211303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rgbClr val="C00000"/>
                </a:solidFill>
              </a:rPr>
              <a:t>показ открытых занятий, выступление на родительских собраниях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1384983"/>
            <a:ext cx="4041934" cy="1972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b="1" dirty="0">
                <a:solidFill>
                  <a:srgbClr val="C00000"/>
                </a:solidFill>
              </a:rPr>
              <a:t>информационные </a:t>
            </a:r>
            <a:r>
              <a:rPr lang="ru-RU" sz="2900" b="1" dirty="0" smtClean="0">
                <a:solidFill>
                  <a:srgbClr val="C00000"/>
                </a:solidFill>
              </a:rPr>
              <a:t>буклеты</a:t>
            </a:r>
            <a:endParaRPr lang="ru-RU" sz="2900" b="1" dirty="0">
              <a:solidFill>
                <a:srgbClr val="C00000"/>
              </a:solidFill>
            </a:endParaRPr>
          </a:p>
        </p:txBody>
      </p:sp>
      <p:pic>
        <p:nvPicPr>
          <p:cNvPr id="13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3050"/>
            <a:ext cx="9176995" cy="2857520"/>
          </a:xfrm>
        </p:spPr>
        <p:txBody>
          <a:bodyPr>
            <a:noAutofit/>
          </a:bodyPr>
          <a:lstStyle/>
          <a:p>
            <a:pPr marL="914400" indent="-914400"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Методическая работа</a:t>
            </a:r>
            <a:r>
              <a:rPr lang="ru-RU" sz="4500" dirty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500" dirty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3900" i="1" dirty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3900" i="1" dirty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27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3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3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latin typeface="+mn-lt"/>
              </a:rPr>
            </a:br>
            <a:endParaRPr lang="ru-RU" sz="41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214422"/>
            <a:ext cx="7915304" cy="8640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solidFill>
                  <a:srgbClr val="C00000"/>
                </a:solidFill>
              </a:rPr>
              <a:t>Пополнение предметно-развивающей среды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205686"/>
            <a:ext cx="2736304" cy="20522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572008"/>
            <a:ext cx="2391862" cy="17938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143116"/>
            <a:ext cx="2736304" cy="20522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572008"/>
            <a:ext cx="2376264" cy="178219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0861" y="3789040"/>
            <a:ext cx="2839402" cy="212955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slope"/>
          </a:sp3d>
          <a:extLst/>
        </p:spPr>
      </p:pic>
      <p:pic>
        <p:nvPicPr>
          <p:cNvPr id="9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ng-images.ru/wp-content/uploads/2015/01/book_PNG21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5473">
            <a:off x="208626" y="440313"/>
            <a:ext cx="8616429" cy="69904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15313" cy="11430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  <a:t>Глава </a:t>
            </a:r>
            <a:r>
              <a:rPr lang="en-US" sz="3300" dirty="0" smtClean="0">
                <a:solidFill>
                  <a:srgbClr val="7030A0"/>
                </a:solidFill>
                <a:effectLst/>
                <a:latin typeface="+mn-lt"/>
              </a:rPr>
              <a:t>I</a:t>
            </a:r>
            <a:r>
              <a:rPr lang="ru-RU" sz="3300" dirty="0" smtClean="0">
                <a:solidFill>
                  <a:srgbClr val="7030A0"/>
                </a:solidFill>
                <a:effectLst/>
                <a:latin typeface="+mn-lt"/>
              </a:rPr>
              <a:t>. Моя семья – моя крепость</a:t>
            </a:r>
            <a:endParaRPr lang="ru-RU" sz="3300" dirty="0">
              <a:solidFill>
                <a:srgbClr val="7030A0"/>
              </a:solidFill>
              <a:effectLst/>
              <a:latin typeface="+mn-lt"/>
            </a:endParaRPr>
          </a:p>
        </p:txBody>
      </p:sp>
      <p:pic>
        <p:nvPicPr>
          <p:cNvPr id="7" name="__plpcte_target" descr="http://ia100.mycdn.me/image?t=3&amp;bid=591950710276&amp;id=591950710276&amp;plc=WEB&amp;tkn=FZ3xJ4b5niJr1WGy_X4oZHYiuKY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000240"/>
            <a:ext cx="2992986" cy="250033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Picture 2" descr="E:\фото 2\новый год 2014\PC2203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2000240"/>
            <a:ext cx="2997148" cy="2500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Picture 6" descr="&amp;Scy;&amp;kcy;&amp;acy;&amp;chcy;&amp;acy;&amp;tcy;&amp;softcy; &amp;pcy;&amp;iecy;&amp;rcy;&amp;ocy; &amp;icy; &amp;chcy;&amp;iecy;&amp;rcy;&amp;ncy;&amp;icy;&amp;lcy;&amp;softcy;&amp;ncy;&amp;icy;&amp;ts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1000132" cy="8236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SC003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571744"/>
            <a:ext cx="4495239" cy="3143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098" name="Picture 2" descr="E:\DSC002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500306"/>
            <a:ext cx="4139919" cy="31432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642910" y="785794"/>
            <a:ext cx="7915304" cy="1500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>Межмуниципальный семинар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u="sng" dirty="0" smtClean="0">
                <a:solidFill>
                  <a:srgbClr val="C00000"/>
                </a:solidFill>
              </a:rPr>
              <a:t>«Духовно-нравственное воспитание дошкольников средствами музейной педагогики» </a:t>
            </a:r>
            <a:endParaRPr lang="ru-RU" sz="2500" b="1" u="sng" dirty="0">
              <a:solidFill>
                <a:srgbClr val="C00000"/>
              </a:solidFill>
            </a:endParaRPr>
          </a:p>
        </p:txBody>
      </p:sp>
      <p:pic>
        <p:nvPicPr>
          <p:cNvPr id="7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43932" cy="12858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Представление опыта</a:t>
            </a:r>
            <a:b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143932" cy="128588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Представление опыта</a:t>
            </a:r>
            <a:b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24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+mn-lt"/>
              </a:rPr>
            </a:br>
            <a:endParaRPr lang="ru-RU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4876" y="1428736"/>
            <a:ext cx="3929090" cy="2428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>
                <a:solidFill>
                  <a:srgbClr val="C00000"/>
                </a:solidFill>
              </a:rPr>
              <a:t>публикации </a:t>
            </a:r>
            <a:endParaRPr lang="ru-RU" sz="2650" b="1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на сайте </a:t>
            </a:r>
            <a:r>
              <a:rPr lang="ru-RU" sz="2650" b="1" dirty="0">
                <a:solidFill>
                  <a:srgbClr val="C00000"/>
                </a:solidFill>
              </a:rPr>
              <a:t>МДОУ, </a:t>
            </a:r>
            <a:endParaRPr lang="ru-RU" sz="2650" b="1" dirty="0" smtClean="0">
              <a:solidFill>
                <a:srgbClr val="C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на </a:t>
            </a:r>
            <a:r>
              <a:rPr lang="ru-RU" sz="2650" b="1" dirty="0">
                <a:solidFill>
                  <a:srgbClr val="C00000"/>
                </a:solidFill>
              </a:rPr>
              <a:t>международном образовательном портале МААМ</a:t>
            </a:r>
            <a:endParaRPr lang="ru-RU" sz="2650" dirty="0">
              <a:solidFill>
                <a:srgbClr val="C00000"/>
              </a:solidFill>
            </a:endParaRPr>
          </a:p>
        </p:txBody>
      </p:sp>
      <p:pic>
        <p:nvPicPr>
          <p:cNvPr id="9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68150" cy="818915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2453587" y="4000504"/>
            <a:ext cx="3929090" cy="2428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участие в семинарах, круглых столах, методических объединениях.</a:t>
            </a:r>
            <a:endParaRPr lang="ru-RU" sz="2650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1428736"/>
            <a:ext cx="3929090" cy="24288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175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участие в конкурсе методических разработок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50" b="1" dirty="0" smtClean="0">
                <a:solidFill>
                  <a:srgbClr val="C00000"/>
                </a:solidFill>
              </a:rPr>
              <a:t> по духовно-нравственному воспитанию</a:t>
            </a:r>
            <a:endParaRPr lang="ru-RU" sz="265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428604"/>
            <a:ext cx="80724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7030A0"/>
                </a:solidFill>
                <a:latin typeface="+mn-lt"/>
              </a:rPr>
              <a:t>Мои достижения</a:t>
            </a:r>
            <a:endParaRPr lang="ru-RU" sz="45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93186" name="AutoShape 2" descr="https://mail.yandex.ru/message_part/%D1%81%D0%B2%D0%B8%D0%B4%D0%B5%D1%82%D0%B5%D0%BB%D1%8C%D1%81%D1%82%D0%B2%D0%BE.jpg?_uid=227775931&amp;name=%D1%81%D0%B2%D0%B8%D0%B4%D0%B5%D1%82%D0%B5%D0%BB%D1%8C%D1%81%D1%82%D0%B2%D0%BE.jpg&amp;hid=1.2&amp;ids=240000000584008255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88" name="AutoShape 4" descr="https://mail.yandex.ru/message_part/%D1%81%D0%B2%D0%B8%D0%B4%D0%B5%D1%82%D0%B5%D0%BB%D1%8C%D1%81%D1%82%D0%B2%D0%BE.jpg?_uid=227775931&amp;name=%D1%81%D0%B2%D0%B8%D0%B4%D0%B5%D1%82%D0%B5%D0%BB%D1%8C%D1%81%D1%82%D0%B2%D0%BE.jpg&amp;hid=1.2&amp;ids=240000000584008255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190" name="AutoShape 6" descr="https://mail.yandex.ru/message_part/%D1%81%D0%B2%D0%B8%D0%B4%D0%B5%D1%82%D0%B5%D0%BB%D1%8C%D1%81%D1%82%D0%B2%D0%BE.jpg?_uid=227775931&amp;name=%D1%81%D0%B2%D0%B8%D0%B4%D0%B5%D1%82%D0%B5%D0%BB%D1%8C%D1%81%D1%82%D0%B2%D0%BE.jpg&amp;hid=1.2&amp;ids=2400000005840082552&amp;no_disposition=y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3194" name="Picture 10" descr="http://ds2nkz.edu.yar.ru/kvashnina_oa/svidetelstvo0_w600_h8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214422"/>
            <a:ext cx="2932328" cy="41443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3196" name="Picture 12" descr="http://ds2nkz.edu.yar.ru/kvashnina_oa/svidetelstvo_2_w600_h8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660" y="3571876"/>
            <a:ext cx="2330496" cy="30337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  <p:pic>
        <p:nvPicPr>
          <p:cNvPr id="12" name="Picture 8" descr="http://ds2nkz.edu.yar.ru/kvashnina_oa/sertifikat_w600_h3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1" y="1142984"/>
            <a:ext cx="3958305" cy="2500330"/>
          </a:xfrm>
          <a:prstGeom prst="rect">
            <a:avLst/>
          </a:prstGeom>
          <a:noFill/>
        </p:spPr>
      </p:pic>
      <p:pic>
        <p:nvPicPr>
          <p:cNvPr id="13" name="Picture 1" descr="C:\Users\1\Pictures\2015-06-02\0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2609435" cy="36433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0115" name="Picture 3" descr="http://www.nekouz.ru/images/events/2015/pedagog15/dsc_0883_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4000504"/>
            <a:ext cx="3714776" cy="24765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786610" cy="5000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10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</a:t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ru-RU" sz="4500" b="0" dirty="0" smtClean="0">
                <a:solidFill>
                  <a:srgbClr val="7030A0"/>
                </a:solidFill>
                <a:effectLst/>
                <a:latin typeface="+mn-lt"/>
              </a:rPr>
              <a:t/>
            </a:r>
            <a:br>
              <a:rPr lang="ru-RU" sz="4500" b="0" dirty="0" smtClean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Планирую в будущем</a:t>
            </a:r>
            <a:endParaRPr lang="ru-RU" sz="45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  <p:pic>
        <p:nvPicPr>
          <p:cNvPr id="89090" name="Picture 2" descr="C:\Users\1\Desktop\Оля\дс\IMG_62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4393437" cy="29289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9092" name="Picture 4" descr="http://uld11.mycdn.me/image?t=3&amp;bid=771083735213&amp;id=770962984109&amp;plc=WEB&amp;tkn=0L6IY5QfAWsMAfa5P834XVM6y1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571744"/>
            <a:ext cx="4102064" cy="30765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143932" cy="78581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500" dirty="0" smtClean="0">
                <a:solidFill>
                  <a:srgbClr val="7030A0"/>
                </a:solidFill>
                <a:effectLst/>
                <a:latin typeface="+mn-lt"/>
              </a:rPr>
              <a:t>Приглашаю к сотрудничеству</a:t>
            </a:r>
            <a:endParaRPr lang="ru-RU" sz="4500" dirty="0"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3" y="1714488"/>
            <a:ext cx="8072495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rgbClr val="7030A0"/>
                </a:solidFill>
                <a:latin typeface="+mn-lt"/>
                <a:hlinkClick r:id="rId2"/>
              </a:rPr>
              <a:t>http://www.maam.ru/users/89051375174</a:t>
            </a:r>
            <a:endParaRPr lang="ru-RU" sz="3300" b="1" dirty="0" smtClean="0">
              <a:solidFill>
                <a:srgbClr val="7030A0"/>
              </a:solidFill>
              <a:latin typeface="+mn-lt"/>
            </a:endParaRPr>
          </a:p>
          <a:p>
            <a:endParaRPr lang="ru-RU" sz="3300" b="1" dirty="0" smtClean="0">
              <a:solidFill>
                <a:srgbClr val="7030A0"/>
              </a:solidFill>
              <a:latin typeface="+mn-lt"/>
            </a:endParaRPr>
          </a:p>
          <a:p>
            <a:r>
              <a:rPr lang="en-US" sz="3300" b="1" dirty="0" smtClean="0">
                <a:solidFill>
                  <a:srgbClr val="7030A0"/>
                </a:solidFill>
                <a:latin typeface="+mn-lt"/>
                <a:hlinkClick r:id="rId3"/>
              </a:rPr>
              <a:t>http://ds2nkz.edu.yar.ru/stranichka_/index.html</a:t>
            </a:r>
            <a:endParaRPr lang="ru-RU" sz="3300" b="1" dirty="0" smtClean="0">
              <a:solidFill>
                <a:srgbClr val="7030A0"/>
              </a:solidFill>
              <a:latin typeface="+mn-lt"/>
            </a:endParaRPr>
          </a:p>
          <a:p>
            <a:endParaRPr lang="ru-RU" sz="3300" b="1" dirty="0" smtClean="0">
              <a:solidFill>
                <a:srgbClr val="7030A0"/>
              </a:solidFill>
              <a:latin typeface="+mn-lt"/>
            </a:endParaRPr>
          </a:p>
          <a:p>
            <a:endParaRPr lang="ru-RU" sz="3300" b="1" dirty="0" smtClean="0">
              <a:solidFill>
                <a:srgbClr val="7030A0"/>
              </a:solidFill>
              <a:latin typeface="+mn-lt"/>
            </a:endParaRPr>
          </a:p>
          <a:p>
            <a:endParaRPr lang="ru-RU" sz="3500" b="1" dirty="0" smtClean="0">
              <a:latin typeface="+mn-lt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143380"/>
            <a:ext cx="75009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dirty="0" smtClean="0">
                <a:latin typeface="+mn-lt"/>
                <a:hlinkClick r:id="rId4"/>
              </a:rPr>
              <a:t>olga.kvashnina.81@mail.ru</a:t>
            </a:r>
            <a:endParaRPr lang="ru-RU" sz="3300" b="1" dirty="0">
              <a:latin typeface="+mn-lt"/>
            </a:endParaRPr>
          </a:p>
        </p:txBody>
      </p:sp>
      <p:pic>
        <p:nvPicPr>
          <p:cNvPr id="5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ng-images.ru/wp-content/uploads/2015/01/book_PNG21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5473">
            <a:off x="135026" y="475654"/>
            <a:ext cx="8616429" cy="69904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2852"/>
            <a:ext cx="7200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700" dirty="0" smtClean="0">
                <a:solidFill>
                  <a:srgbClr val="7030A0"/>
                </a:solidFill>
                <a:effectLst/>
                <a:latin typeface="+mn-lt"/>
              </a:rPr>
              <a:t>Глава</a:t>
            </a:r>
            <a:r>
              <a:rPr lang="en-US" sz="4700" dirty="0" smtClean="0">
                <a:solidFill>
                  <a:srgbClr val="7030A0"/>
                </a:solidFill>
                <a:effectLst/>
                <a:latin typeface="+mn-lt"/>
              </a:rPr>
              <a:t> II</a:t>
            </a:r>
            <a:r>
              <a:rPr lang="ru-RU" sz="4700" dirty="0" smtClean="0">
                <a:solidFill>
                  <a:srgbClr val="7030A0"/>
                </a:solidFill>
                <a:effectLst/>
                <a:latin typeface="+mn-lt"/>
              </a:rPr>
              <a:t>. Мое хобби</a:t>
            </a:r>
            <a:endParaRPr lang="ru-RU" sz="4700" dirty="0">
              <a:solidFill>
                <a:srgbClr val="7030A0"/>
              </a:solidFill>
              <a:effectLst/>
              <a:latin typeface="+mn-lt"/>
            </a:endParaRPr>
          </a:p>
        </p:txBody>
      </p:sp>
      <p:pic>
        <p:nvPicPr>
          <p:cNvPr id="34820" name="Picture 4" descr="http://ia100.mycdn.me/image?t=3&amp;bid=576419663620&amp;id=576419663620&amp;plc=WEB&amp;tkn=7Poc2bUogAX0FGprosYy7xRtEp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3214686"/>
            <a:ext cx="2714644" cy="164735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00100" y="1571612"/>
            <a:ext cx="3429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Напеку я семье пирожков,</a:t>
            </a:r>
          </a:p>
          <a:p>
            <a:pPr algn="ctr"/>
            <a:r>
              <a:rPr lang="ru-RU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Всю душу вложу я в тесто,</a:t>
            </a:r>
          </a:p>
          <a:p>
            <a:pPr algn="ctr"/>
            <a:r>
              <a:rPr lang="ru-RU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Соберу </a:t>
            </a:r>
            <a:r>
              <a:rPr lang="ru-RU" sz="18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ароматы </a:t>
            </a:r>
            <a:r>
              <a:rPr lang="ru-RU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цветов, </a:t>
            </a:r>
          </a:p>
          <a:p>
            <a:pPr algn="ctr"/>
            <a:r>
              <a:rPr lang="ru-RU" sz="18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выпечка пахла чудесно</a:t>
            </a:r>
            <a:r>
              <a:rPr lang="ru-RU" sz="185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1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71686" name="Picture 6" descr="&amp;Pcy;&amp;ocy;&amp;dcy;&amp;acy;&amp;rcy;&amp;kcy;&amp;icy; &amp;rcy;&amp;ucy;&amp;chcy;&amp;ncy;&amp;ocy;&amp;jcy; &amp;rcy;&amp;acy;&amp;bcy;&amp;ocy;&amp;tcy;&amp;ycy;: &amp;Bcy;&amp;ucy;&amp;kcy;&amp;iecy;&amp;tcy;&amp;ycy; &amp;icy;&amp;zcy; &amp;kcy;&amp;ocy;&amp;ncy;&amp;fcy;&amp;iecy;&amp;t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1571612"/>
            <a:ext cx="2588043" cy="19419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Прямоугольник 2"/>
          <p:cNvSpPr/>
          <p:nvPr/>
        </p:nvSpPr>
        <p:spPr>
          <a:xfrm>
            <a:off x="4643438" y="3500438"/>
            <a:ext cx="353476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50" b="1" dirty="0">
                <a:solidFill>
                  <a:srgbClr val="C00000"/>
                </a:solidFill>
                <a:latin typeface="+mn-lt"/>
              </a:rPr>
              <a:t>А еще я составлю букет,</a:t>
            </a:r>
          </a:p>
          <a:p>
            <a:pPr algn="ctr"/>
            <a:r>
              <a:rPr lang="ru-RU" sz="1850" b="1" dirty="0">
                <a:solidFill>
                  <a:srgbClr val="C00000"/>
                </a:solidFill>
                <a:latin typeface="+mn-lt"/>
              </a:rPr>
              <a:t>Только будет из разных он сладостей.</a:t>
            </a:r>
          </a:p>
          <a:p>
            <a:pPr algn="ctr"/>
            <a:r>
              <a:rPr lang="ru-RU" sz="1850" b="1" dirty="0">
                <a:solidFill>
                  <a:srgbClr val="C00000"/>
                </a:solidFill>
                <a:latin typeface="+mn-lt"/>
              </a:rPr>
              <a:t>Угощу я букетом друзей</a:t>
            </a:r>
          </a:p>
          <a:p>
            <a:pPr algn="ctr"/>
            <a:r>
              <a:rPr lang="ru-RU" sz="1850" b="1" dirty="0">
                <a:solidFill>
                  <a:srgbClr val="C00000"/>
                </a:solidFill>
                <a:latin typeface="+mn-lt"/>
              </a:rPr>
              <a:t>И доставлю им много радости.</a:t>
            </a:r>
          </a:p>
        </p:txBody>
      </p:sp>
      <p:pic>
        <p:nvPicPr>
          <p:cNvPr id="8" name="Picture 6" descr="&amp;Scy;&amp;kcy;&amp;acy;&amp;chcy;&amp;acy;&amp;tcy;&amp;softcy; &amp;pcy;&amp;iecy;&amp;rcy;&amp;ocy; &amp;icy; &amp;chcy;&amp;iecy;&amp;rcy;&amp;ncy;&amp;icy;&amp;lcy;&amp;softcy;&amp;ncy;&amp;icy;&amp;ts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1000132" cy="8236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ng-images.ru/wp-content/uploads/2015/01/book_PNG21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5473">
            <a:off x="63588" y="404215"/>
            <a:ext cx="8616429" cy="69904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52D9C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2376264" cy="3186353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TextBox 5"/>
          <p:cNvSpPr txBox="1"/>
          <p:nvPr/>
        </p:nvSpPr>
        <p:spPr>
          <a:xfrm>
            <a:off x="1142976" y="1571612"/>
            <a:ext cx="320787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В моих воспоминаниях </a:t>
            </a:r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детский сад – это сказочное царство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Я вспоминаю </a:t>
            </a:r>
          </a:p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+mn-lt"/>
              </a:rPr>
              <a:t>свою первую воспитательницу</a:t>
            </a:r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 ее ласковый голос, добрый взгляд 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n-lt"/>
              </a:rPr>
              <a:t>мое желание быть похожей на нее.</a:t>
            </a:r>
          </a:p>
          <a:p>
            <a:pPr algn="ctr"/>
            <a:endParaRPr lang="ru-RU" sz="25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454" y="428604"/>
            <a:ext cx="7786742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7030A0"/>
                </a:solidFill>
                <a:latin typeface="+mn-lt"/>
              </a:rPr>
              <a:t>Глава </a:t>
            </a:r>
            <a:r>
              <a:rPr lang="en-US" sz="4500" b="1" dirty="0" smtClean="0">
                <a:solidFill>
                  <a:srgbClr val="7030A0"/>
                </a:solidFill>
                <a:latin typeface="+mn-lt"/>
              </a:rPr>
              <a:t>III</a:t>
            </a:r>
            <a:r>
              <a:rPr lang="ru-RU" sz="4500" b="1" dirty="0" smtClean="0">
                <a:solidFill>
                  <a:srgbClr val="7030A0"/>
                </a:solidFill>
                <a:latin typeface="+mn-lt"/>
              </a:rPr>
              <a:t>. Мечта из детства</a:t>
            </a:r>
            <a:endParaRPr lang="ru-RU" sz="45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8" name="Picture 6" descr="&amp;Scy;&amp;kcy;&amp;acy;&amp;chcy;&amp;acy;&amp;tcy;&amp;softcy; &amp;pcy;&amp;iecy;&amp;rcy;&amp;ocy; &amp;icy; &amp;chcy;&amp;iecy;&amp;rcy;&amp;ncy;&amp;icy;&amp;lcy;&amp;softcy;&amp;ncy;&amp;icy;&amp;ts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1000132" cy="8236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79463"/>
            <a:ext cx="8104187" cy="4911725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9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Почему </a:t>
            </a:r>
            <a:r>
              <a:rPr lang="ru-RU" sz="2900" u="sng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Я</a:t>
            </a:r>
            <a:r>
              <a:rPr lang="ru-RU" sz="29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 выбрала </a:t>
            </a:r>
            <a:r>
              <a:rPr lang="ru-RU" sz="29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9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9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именно </a:t>
            </a:r>
            <a:r>
              <a:rPr lang="ru-RU" sz="29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эту профессию</a:t>
            </a:r>
            <a:r>
              <a:rPr lang="ru-RU" sz="29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?</a:t>
            </a:r>
            <a:r>
              <a:rPr lang="ru-RU" sz="2900" dirty="0">
                <a:solidFill>
                  <a:schemeClr val="accent1">
                    <a:tint val="88000"/>
                    <a:satMod val="150000"/>
                  </a:schemeClr>
                </a:solidFill>
                <a:effectLst/>
                <a:latin typeface="+mn-lt"/>
              </a:rPr>
              <a:t> </a:t>
            </a:r>
            <a:r>
              <a:rPr lang="en-US" sz="29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/>
                <a:latin typeface="+mn-lt"/>
              </a:rPr>
              <a:t/>
            </a:r>
            <a:br>
              <a:rPr lang="en-US" sz="2900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/>
                <a:latin typeface="+mn-lt"/>
              </a:rPr>
            </a:br>
            <a:r>
              <a:rPr lang="ru-RU" sz="2900" dirty="0" smtClean="0">
                <a:solidFill>
                  <a:srgbClr val="7030A0"/>
                </a:solidFill>
                <a:effectLst/>
                <a:latin typeface="+mn-lt"/>
              </a:rPr>
              <a:t>Потому что, что </a:t>
            </a:r>
            <a:r>
              <a:rPr lang="ru-RU" sz="2900" dirty="0">
                <a:solidFill>
                  <a:srgbClr val="7030A0"/>
                </a:solidFill>
                <a:effectLst/>
                <a:latin typeface="+mn-lt"/>
              </a:rPr>
              <a:t>может быть чудеснее, чем каждый день возвращаться в детство и видеть радостные и озорные глаза детей. </a:t>
            </a:r>
            <a:br>
              <a:rPr lang="ru-RU" sz="2900" dirty="0">
                <a:solidFill>
                  <a:srgbClr val="7030A0"/>
                </a:solidFill>
                <a:effectLst/>
                <a:latin typeface="+mn-lt"/>
              </a:rPr>
            </a:br>
            <a:r>
              <a:rPr lang="ru-RU" sz="29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Какие </a:t>
            </a:r>
            <a:r>
              <a:rPr lang="ru-RU" sz="2900" u="sng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качества</a:t>
            </a:r>
            <a:r>
              <a:rPr lang="ru-RU" sz="29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, необходимые для этой работы мне присущи?</a:t>
            </a:r>
            <a:br>
              <a:rPr lang="ru-RU" sz="2900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r>
              <a:rPr lang="ru-RU" sz="2900" dirty="0" smtClean="0">
                <a:solidFill>
                  <a:srgbClr val="7030A0"/>
                </a:solidFill>
                <a:effectLst/>
                <a:latin typeface="+mn-lt"/>
              </a:rPr>
              <a:t>Любить</a:t>
            </a:r>
            <a:r>
              <a:rPr lang="ru-RU" sz="2900" dirty="0">
                <a:solidFill>
                  <a:srgbClr val="7030A0"/>
                </a:solidFill>
                <a:effectLst/>
                <a:latin typeface="+mn-lt"/>
              </a:rPr>
              <a:t>, понимать и чувствовать детей, принимать их такими, какие они есть, не подавляя личности, самостоятельности, активности, одним словом, уважать права детей – быть самими собой.</a:t>
            </a:r>
            <a:endParaRPr lang="ru-RU" sz="2900" dirty="0">
              <a:solidFill>
                <a:srgbClr val="7030A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63" y="3481388"/>
            <a:ext cx="3429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300" b="1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Picture 6" descr="&amp;Scy;&amp;kcy;&amp;acy;&amp;chcy;&amp;acy;&amp;tcy;&amp;softcy; &amp;pcy;&amp;iecy;&amp;rcy;&amp;ocy; &amp;icy; &amp;chcy;&amp;iecy;&amp;rcy;&amp;ncy;&amp;icy;&amp;lcy;&amp;softcy;&amp;ncy;&amp;icy;&amp;ts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1000132" cy="8236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ng-images.ru/wp-content/uploads/2015/01/book_PNG211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5473">
            <a:off x="206465" y="332777"/>
            <a:ext cx="8616429" cy="69904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786314" y="3929066"/>
            <a:ext cx="285752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ЯГПУ </a:t>
            </a:r>
          </a:p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им. К.Д.Ушинского</a:t>
            </a:r>
            <a:endParaRPr lang="ru-RU" sz="17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30"/>
          <a:stretch/>
        </p:blipFill>
        <p:spPr>
          <a:xfrm>
            <a:off x="1798589" y="1307885"/>
            <a:ext cx="1996279" cy="26719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Рисунок 1" descr="ЯГП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907" y="1819859"/>
            <a:ext cx="2816927" cy="213459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1" name="Прямоугольник 10"/>
          <p:cNvSpPr/>
          <p:nvPr/>
        </p:nvSpPr>
        <p:spPr>
          <a:xfrm>
            <a:off x="1142976" y="4000504"/>
            <a:ext cx="35004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C00000"/>
                </a:solidFill>
                <a:latin typeface="+mn-lt"/>
              </a:rPr>
              <a:t>ГОАУ СПО ЯО </a:t>
            </a:r>
          </a:p>
          <a:p>
            <a:pPr algn="ctr"/>
            <a:r>
              <a:rPr lang="ru-RU" sz="1700" b="1" dirty="0" err="1" smtClean="0">
                <a:solidFill>
                  <a:srgbClr val="C00000"/>
                </a:solidFill>
                <a:latin typeface="+mn-lt"/>
              </a:rPr>
              <a:t>Рыбинский</a:t>
            </a:r>
            <a:r>
              <a:rPr lang="ru-RU" sz="1700" b="1" dirty="0" smtClean="0">
                <a:solidFill>
                  <a:srgbClr val="C00000"/>
                </a:solidFill>
                <a:latin typeface="+mn-lt"/>
              </a:rPr>
              <a:t> педагогический колледж</a:t>
            </a:r>
            <a:endParaRPr lang="ru-RU" sz="17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0219" y="228601"/>
            <a:ext cx="8183562" cy="968152"/>
          </a:xfrm>
        </p:spPr>
        <p:txBody>
          <a:bodyPr>
            <a:normAutofit/>
          </a:bodyPr>
          <a:lstStyle/>
          <a:p>
            <a:pPr algn="ctr"/>
            <a:r>
              <a:rPr lang="ru-RU" sz="4100" dirty="0" smtClean="0">
                <a:solidFill>
                  <a:srgbClr val="7030A0"/>
                </a:solidFill>
                <a:latin typeface="+mn-lt"/>
              </a:rPr>
              <a:t>Глава </a:t>
            </a:r>
            <a:r>
              <a:rPr lang="en-US" sz="4100" dirty="0" smtClean="0">
                <a:solidFill>
                  <a:srgbClr val="7030A0"/>
                </a:solidFill>
                <a:latin typeface="+mn-lt"/>
              </a:rPr>
              <a:t>IV</a:t>
            </a:r>
            <a:r>
              <a:rPr lang="ru-RU" sz="4100" dirty="0" smtClean="0">
                <a:solidFill>
                  <a:srgbClr val="7030A0"/>
                </a:solidFill>
                <a:latin typeface="+mn-lt"/>
              </a:rPr>
              <a:t>. Путь в профессию</a:t>
            </a:r>
            <a:endParaRPr lang="ru-RU" sz="41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0" name="Picture 6" descr="&amp;Scy;&amp;kcy;&amp;acy;&amp;chcy;&amp;acy;&amp;tcy;&amp;softcy; &amp;pcy;&amp;iecy;&amp;rcy;&amp;ocy; &amp;icy; &amp;chcy;&amp;iecy;&amp;rcy;&amp;ncy;&amp;icy;&amp;lcy;&amp;softcy;&amp;ncy;&amp;icy;&amp;ts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1000132" cy="8236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ng-images.ru/wp-content/uploads/2015/01/book_PNG211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75473">
            <a:off x="208626" y="440313"/>
            <a:ext cx="8616429" cy="699044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416824" cy="1143000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700" dirty="0" smtClean="0">
                <a:solidFill>
                  <a:srgbClr val="7030A0"/>
                </a:solidFill>
                <a:effectLst/>
                <a:latin typeface="+mn-lt"/>
              </a:rPr>
              <a:t>Глава </a:t>
            </a:r>
            <a:r>
              <a:rPr lang="en-US" sz="4700" dirty="0" smtClean="0">
                <a:solidFill>
                  <a:srgbClr val="7030A0"/>
                </a:solidFill>
                <a:effectLst/>
                <a:latin typeface="+mn-lt"/>
              </a:rPr>
              <a:t>V</a:t>
            </a:r>
            <a:r>
              <a:rPr lang="ru-RU" sz="4700" dirty="0" smtClean="0">
                <a:solidFill>
                  <a:srgbClr val="7030A0"/>
                </a:solidFill>
                <a:effectLst/>
                <a:latin typeface="+mn-lt"/>
              </a:rPr>
              <a:t>. Моя работа</a:t>
            </a:r>
            <a:endParaRPr lang="ru-RU" sz="4700" dirty="0">
              <a:solidFill>
                <a:srgbClr val="7030A0"/>
              </a:solidFill>
              <a:effectLst/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2000240"/>
            <a:ext cx="3071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50" b="1" dirty="0" smtClean="0">
                <a:solidFill>
                  <a:srgbClr val="C00000"/>
                </a:solidFill>
                <a:latin typeface="+mn-lt"/>
              </a:rPr>
              <a:t>МДОУ </a:t>
            </a:r>
            <a:r>
              <a:rPr lang="ru-RU" sz="2050" b="1" dirty="0" err="1" smtClean="0">
                <a:solidFill>
                  <a:srgbClr val="C00000"/>
                </a:solidFill>
                <a:latin typeface="+mn-lt"/>
              </a:rPr>
              <a:t>Некоузский</a:t>
            </a:r>
            <a:r>
              <a:rPr lang="ru-RU" sz="2050" b="1" dirty="0" smtClean="0">
                <a:solidFill>
                  <a:srgbClr val="C00000"/>
                </a:solidFill>
                <a:latin typeface="+mn-lt"/>
              </a:rPr>
              <a:t> детский сад </a:t>
            </a:r>
            <a:r>
              <a:rPr lang="ru-RU" sz="2050" b="1" dirty="0" err="1" smtClean="0">
                <a:solidFill>
                  <a:srgbClr val="C00000"/>
                </a:solidFill>
                <a:latin typeface="+mn-lt"/>
              </a:rPr>
              <a:t>общеразвивающего</a:t>
            </a:r>
            <a:r>
              <a:rPr lang="ru-RU" sz="2050" b="1" dirty="0" smtClean="0">
                <a:solidFill>
                  <a:srgbClr val="C00000"/>
                </a:solidFill>
                <a:latin typeface="+mn-lt"/>
              </a:rPr>
              <a:t> вида с приоритетным осуществлением социально-личностного развития воспитанников № 2</a:t>
            </a:r>
            <a:endParaRPr lang="ru-RU" sz="205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5538" name="Picture 2" descr="http://nekouz-ds-n2.narod.ru/olderfiles/1/SAM_01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214554"/>
            <a:ext cx="2838445" cy="212883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981496" cy="752480"/>
          </a:xfrm>
          <a:prstGeom prst="rect">
            <a:avLst/>
          </a:prstGeom>
          <a:noFill/>
        </p:spPr>
      </p:pic>
      <p:pic>
        <p:nvPicPr>
          <p:cNvPr id="8" name="Picture 6" descr="&amp;Scy;&amp;kcy;&amp;acy;&amp;chcy;&amp;acy;&amp;tcy;&amp;softcy; &amp;pcy;&amp;iecy;&amp;rcy;&amp;ocy; &amp;icy; &amp;chcy;&amp;iecy;&amp;rcy;&amp;ncy;&amp;icy;&amp;lcy;&amp;softcy;&amp;ncy;&amp;icy;&amp;tscy;&amp;acy; &amp;kcy;&amp;acy;&amp;rcy;&amp;tcy;&amp;icy;&amp;ncy;&amp;kcy;&amp;icy; &amp;icy; &amp;fcy;&amp;ocy;&amp;tcy;&amp;ocy; &amp;ncy;&amp;acy; &amp;tcy;&amp;iecy;&amp;lcy;&amp;iecy;&amp;fcy;&amp;ocy;&amp;ncy; &amp;bcy;&amp;iecy;&amp;scy;&amp;pcy;&amp;lcy;&amp;acy;&amp;tcy;&amp;ncy;&amp;ocy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24" y="142852"/>
            <a:ext cx="1000132" cy="823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63002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072494" cy="1357299"/>
          </a:xfrm>
        </p:spPr>
        <p:txBody>
          <a:bodyPr>
            <a:noAutofit/>
          </a:bodyPr>
          <a:lstStyle/>
          <a:p>
            <a:pPr algn="ctr"/>
            <a:r>
              <a:rPr lang="ru-RU" sz="3500" dirty="0" smtClean="0">
                <a:solidFill>
                  <a:srgbClr val="7030A0"/>
                </a:solidFill>
                <a:latin typeface="+mn-lt"/>
              </a:rPr>
              <a:t>Духовно-нравственное воспитание дошкольников</a:t>
            </a:r>
            <a:endParaRPr lang="ru-RU" sz="35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93186" name="Picture 2" descr="C:\Users\1\Desktop\дс\IMG_61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4136145" cy="27574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" name="Picture 2" descr="&amp;Ncy;&amp;acy; &amp;ncy;&amp;acy;&amp;shcy;&amp;iecy;&amp;mcy; &amp;scy;&amp;acy;&amp;jcy;&amp;tcy;&amp;iecy; &amp;mcy;&amp;ocy;&amp;zhcy;&amp;ncy;&amp;ocy; &amp;scy;&amp;kcy;&amp;acy;&amp;chcy;&amp;acy;&amp;tcy;&amp;softcy; &amp;ocy;&amp;fcy;&amp;ocy;&amp;rcy;&amp;mcy;&amp;lcy;&amp;iecy;&amp;ncy;&amp;icy;&amp;iecy; &amp;scy;&amp;tcy;&amp;iecy;&amp;ncy; &amp;vcy; &amp;pcy;&amp;rcy;&amp;icy;&amp;khcy;&amp;ocy;&amp;zhcy;&amp;iecy;&amp;jcy; &amp;ocy;&amp;pcy;&amp;icy;&amp;scy;&amp;acy;&amp;ncy;&amp;icy;&amp;iecy; &amp;iecy;&amp;shchcy;&amp;iecy; &amp;icy; &amp;dcy;&amp;rcy;&amp;acy;&amp;jcy;&amp;vcy;&amp;iecy;&amp;rcy; &amp;mcy;&amp;acy;&amp;tcy;&amp;iecy;&amp;rcy;&amp;icy;&amp;ncy;&amp;scy;&amp;kcy;&amp;ocy;&amp;jcy; &amp;pcy;&amp;lcy;&amp;acy;&amp;tcy;&amp;ycy; ms 6309 le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504" y="0"/>
            <a:ext cx="981496" cy="752480"/>
          </a:xfrm>
          <a:prstGeom prst="rect">
            <a:avLst/>
          </a:prstGeom>
          <a:noFill/>
        </p:spPr>
      </p:pic>
      <p:pic>
        <p:nvPicPr>
          <p:cNvPr id="6" name="Picture 4" descr="D:\с раб стола\праздники\100PHOTO\SAM_123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57752" y="1643050"/>
            <a:ext cx="3746696" cy="3019347"/>
          </a:xfrm>
          <a:prstGeom prst="rect">
            <a:avLst/>
          </a:prstGeom>
          <a:noFill/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дс\IMG_61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3857628"/>
            <a:ext cx="4136181" cy="27574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3061</TotalTime>
  <Words>468</Words>
  <Application>Microsoft Office PowerPoint</Application>
  <PresentationFormat>Экран (4:3)</PresentationFormat>
  <Paragraphs>132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Аспект</vt:lpstr>
      <vt:lpstr>Лист Microsoft Excel 97-2003</vt:lpstr>
      <vt:lpstr>Презентация PowerPoint</vt:lpstr>
      <vt:lpstr>Презентация PowerPoint</vt:lpstr>
      <vt:lpstr>Глава I. Моя семья – моя крепость</vt:lpstr>
      <vt:lpstr>Глава II. Мое хобби</vt:lpstr>
      <vt:lpstr>Презентация PowerPoint</vt:lpstr>
      <vt:lpstr>Почему Я выбрала  именно эту профессию?  Потому что, что может быть чудеснее, чем каждый день возвращаться в детство и видеть радостные и озорные глаза детей.  Какие качества, необходимые для этой работы мне присущи? Любить, понимать и чувствовать детей, принимать их такими, какие они есть, не подавляя личности, самостоятельности, активности, одним словом, уважать права детей – быть самими собой.</vt:lpstr>
      <vt:lpstr>Глава IV. Путь в профессию</vt:lpstr>
      <vt:lpstr>Глава V. Моя работа</vt:lpstr>
      <vt:lpstr>Духовно-нравственное воспитание дошкольников</vt:lpstr>
      <vt:lpstr>Методическая тема:  приобщение старших дошкольников  к искусству России   через ознакомление  с народными промыслами</vt:lpstr>
      <vt:lpstr>Мое педагогическое кредо:  дети должны жить в мире красоты, рисунка, фантазии и творчества.</vt:lpstr>
      <vt:lpstr>  Цель:  формирование основы художественной культуры ребенка через приобщение их к декоративно-прикладному искусству России через ознакомление с народными промыслами</vt:lpstr>
      <vt:lpstr>Задачи  </vt:lpstr>
      <vt:lpstr>              Разделы  рабочей программы:   </vt:lpstr>
      <vt:lpstr>Разделы рабочей программы:     </vt:lpstr>
      <vt:lpstr>    Разделы рабочей программы:      </vt:lpstr>
      <vt:lpstr>Интеграция  образовательных областей     </vt:lpstr>
      <vt:lpstr>                      </vt:lpstr>
      <vt:lpstr>Направления деятельности      </vt:lpstr>
      <vt:lpstr>    </vt:lpstr>
      <vt:lpstr>    </vt:lpstr>
      <vt:lpstr>Формы работы с детьми     </vt:lpstr>
      <vt:lpstr>Презентация PowerPoint</vt:lpstr>
      <vt:lpstr>                              Результаты диагностики по методике Н.В. Зубаревой, Н.П. Сакулиной</vt:lpstr>
      <vt:lpstr>                             Поздравление ветеранов   </vt:lpstr>
      <vt:lpstr>                             Выставка  «Путешествие в мир народных мастеров»   </vt:lpstr>
      <vt:lpstr>Выставки детских работ  Воскресной школы  Богоявленского храма  села  Новый Некоуз</vt:lpstr>
      <vt:lpstr>                             Формы работы с родителями   </vt:lpstr>
      <vt:lpstr> Методическая работа       </vt:lpstr>
      <vt:lpstr>                             Представление опыта   </vt:lpstr>
      <vt:lpstr>                             Представление опыта   </vt:lpstr>
      <vt:lpstr>Презентация PowerPoint</vt:lpstr>
      <vt:lpstr>                              Планирую в будущем</vt:lpstr>
      <vt:lpstr>Приглашаю к сотрудничеству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 Юрьевна Белянчева</cp:lastModifiedBy>
  <cp:revision>353</cp:revision>
  <dcterms:created xsi:type="dcterms:W3CDTF">2014-09-29T14:29:01Z</dcterms:created>
  <dcterms:modified xsi:type="dcterms:W3CDTF">2015-07-01T13:32:46Z</dcterms:modified>
</cp:coreProperties>
</file>